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3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93" r:id="rId3"/>
  </p:sldMasterIdLst>
  <p:notesMasterIdLst>
    <p:notesMasterId r:id="rId66"/>
  </p:notesMasterIdLst>
  <p:sldIdLst>
    <p:sldId id="485" r:id="rId4"/>
    <p:sldId id="486" r:id="rId5"/>
    <p:sldId id="490" r:id="rId6"/>
    <p:sldId id="443" r:id="rId7"/>
    <p:sldId id="259" r:id="rId8"/>
    <p:sldId id="261" r:id="rId9"/>
    <p:sldId id="446" r:id="rId10"/>
    <p:sldId id="447" r:id="rId11"/>
    <p:sldId id="288" r:id="rId12"/>
    <p:sldId id="258" r:id="rId13"/>
    <p:sldId id="265" r:id="rId14"/>
    <p:sldId id="483" r:id="rId15"/>
    <p:sldId id="484" r:id="rId16"/>
    <p:sldId id="263" r:id="rId17"/>
    <p:sldId id="266" r:id="rId18"/>
    <p:sldId id="268" r:id="rId19"/>
    <p:sldId id="270" r:id="rId20"/>
    <p:sldId id="272" r:id="rId21"/>
    <p:sldId id="274" r:id="rId22"/>
    <p:sldId id="276" r:id="rId23"/>
    <p:sldId id="278" r:id="rId24"/>
    <p:sldId id="280" r:id="rId25"/>
    <p:sldId id="281" r:id="rId26"/>
    <p:sldId id="283" r:id="rId27"/>
    <p:sldId id="285" r:id="rId28"/>
    <p:sldId id="289" r:id="rId29"/>
    <p:sldId id="292" r:id="rId30"/>
    <p:sldId id="294" r:id="rId31"/>
    <p:sldId id="295" r:id="rId32"/>
    <p:sldId id="297" r:id="rId33"/>
    <p:sldId id="299" r:id="rId34"/>
    <p:sldId id="305" r:id="rId35"/>
    <p:sldId id="306" r:id="rId36"/>
    <p:sldId id="308" r:id="rId37"/>
    <p:sldId id="313" r:id="rId38"/>
    <p:sldId id="315" r:id="rId39"/>
    <p:sldId id="317" r:id="rId40"/>
    <p:sldId id="319" r:id="rId41"/>
    <p:sldId id="321" r:id="rId42"/>
    <p:sldId id="325" r:id="rId43"/>
    <p:sldId id="327" r:id="rId44"/>
    <p:sldId id="329" r:id="rId45"/>
    <p:sldId id="331" r:id="rId46"/>
    <p:sldId id="332" r:id="rId47"/>
    <p:sldId id="333" r:id="rId48"/>
    <p:sldId id="335" r:id="rId49"/>
    <p:sldId id="338" r:id="rId50"/>
    <p:sldId id="339" r:id="rId51"/>
    <p:sldId id="341" r:id="rId52"/>
    <p:sldId id="343" r:id="rId53"/>
    <p:sldId id="344" r:id="rId54"/>
    <p:sldId id="357" r:id="rId55"/>
    <p:sldId id="492" r:id="rId56"/>
    <p:sldId id="277" r:id="rId57"/>
    <p:sldId id="493" r:id="rId58"/>
    <p:sldId id="279" r:id="rId59"/>
    <p:sldId id="494" r:id="rId60"/>
    <p:sldId id="495" r:id="rId61"/>
    <p:sldId id="282" r:id="rId62"/>
    <p:sldId id="496" r:id="rId63"/>
    <p:sldId id="284" r:id="rId64"/>
    <p:sldId id="497" r:id="rId65"/>
  </p:sldIdLst>
  <p:sldSz cx="10160000" cy="7626350"/>
  <p:notesSz cx="10160000" cy="7626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00" autoAdjust="0"/>
  </p:normalViewPr>
  <p:slideViewPr>
    <p:cSldViewPr>
      <p:cViewPr varScale="1">
        <p:scale>
          <a:sx n="43" d="100"/>
          <a:sy n="43" d="100"/>
        </p:scale>
        <p:origin x="194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DB6D3-54AA-44B5-A2BB-3A94E03479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6C23CD1-2DA0-4138-8E44-4355344AC316}">
      <dgm:prSet/>
      <dgm:spPr/>
      <dgm:t>
        <a:bodyPr/>
        <a:lstStyle/>
        <a:p>
          <a:r>
            <a:rPr lang="en-IN"/>
            <a:t>Labs will be in Google Colab.</a:t>
          </a:r>
          <a:endParaRPr lang="en-US"/>
        </a:p>
      </dgm:t>
    </dgm:pt>
    <dgm:pt modelId="{B1E2A31D-F8A3-4089-AC00-917015DBFADE}" type="parTrans" cxnId="{075F33F4-1379-4765-AE08-E2D5167F9553}">
      <dgm:prSet/>
      <dgm:spPr/>
      <dgm:t>
        <a:bodyPr/>
        <a:lstStyle/>
        <a:p>
          <a:endParaRPr lang="en-US"/>
        </a:p>
      </dgm:t>
    </dgm:pt>
    <dgm:pt modelId="{797A31AC-3B82-482E-81BF-E11148C41A91}" type="sibTrans" cxnId="{075F33F4-1379-4765-AE08-E2D5167F9553}">
      <dgm:prSet/>
      <dgm:spPr/>
      <dgm:t>
        <a:bodyPr/>
        <a:lstStyle/>
        <a:p>
          <a:endParaRPr lang="en-US"/>
        </a:p>
      </dgm:t>
    </dgm:pt>
    <dgm:pt modelId="{B72BAC0B-91EE-43BB-B7B3-690D473ECCBE}">
      <dgm:prSet/>
      <dgm:spPr/>
      <dgm:t>
        <a:bodyPr/>
        <a:lstStyle/>
        <a:p>
          <a:r>
            <a:rPr lang="en-IN" dirty="0"/>
            <a:t>For project you will get access of DGX, request basis.</a:t>
          </a:r>
          <a:endParaRPr lang="en-US" dirty="0"/>
        </a:p>
      </dgm:t>
    </dgm:pt>
    <dgm:pt modelId="{CE34A486-DFA7-471C-A764-85AD33FB8177}" type="parTrans" cxnId="{1BE68797-8956-41B5-970D-89255063E51F}">
      <dgm:prSet/>
      <dgm:spPr/>
      <dgm:t>
        <a:bodyPr/>
        <a:lstStyle/>
        <a:p>
          <a:endParaRPr lang="en-US"/>
        </a:p>
      </dgm:t>
    </dgm:pt>
    <dgm:pt modelId="{7EF329AB-6DC3-4296-8E20-85A9F4854B53}" type="sibTrans" cxnId="{1BE68797-8956-41B5-970D-89255063E51F}">
      <dgm:prSet/>
      <dgm:spPr/>
      <dgm:t>
        <a:bodyPr/>
        <a:lstStyle/>
        <a:p>
          <a:endParaRPr lang="en-US"/>
        </a:p>
      </dgm:t>
    </dgm:pt>
    <dgm:pt modelId="{21D385F1-1FBE-42CD-A336-4F61CB484C7B}" type="pres">
      <dgm:prSet presAssocID="{18BDB6D3-54AA-44B5-A2BB-3A94E03479D2}" presName="root" presStyleCnt="0">
        <dgm:presLayoutVars>
          <dgm:dir/>
          <dgm:resizeHandles val="exact"/>
        </dgm:presLayoutVars>
      </dgm:prSet>
      <dgm:spPr/>
    </dgm:pt>
    <dgm:pt modelId="{380B12F8-BB0F-4B55-BF0A-4ECECD085DE3}" type="pres">
      <dgm:prSet presAssocID="{26C23CD1-2DA0-4138-8E44-4355344AC316}" presName="compNode" presStyleCnt="0"/>
      <dgm:spPr/>
    </dgm:pt>
    <dgm:pt modelId="{5066AC70-DFF9-41D4-9C85-14DA1CD9E464}" type="pres">
      <dgm:prSet presAssocID="{26C23CD1-2DA0-4138-8E44-4355344AC316}" presName="bgRect" presStyleLbl="bgShp" presStyleIdx="0" presStyleCnt="2"/>
      <dgm:spPr/>
    </dgm:pt>
    <dgm:pt modelId="{785C4F9C-8295-444A-8279-03232BF48DAE}" type="pres">
      <dgm:prSet presAssocID="{26C23CD1-2DA0-4138-8E44-4355344AC3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C1AF04FC-C135-46F2-BEE0-96B79FA28AEF}" type="pres">
      <dgm:prSet presAssocID="{26C23CD1-2DA0-4138-8E44-4355344AC316}" presName="spaceRect" presStyleCnt="0"/>
      <dgm:spPr/>
    </dgm:pt>
    <dgm:pt modelId="{548783FD-F65B-4C21-A0A8-561E537620B4}" type="pres">
      <dgm:prSet presAssocID="{26C23CD1-2DA0-4138-8E44-4355344AC316}" presName="parTx" presStyleLbl="revTx" presStyleIdx="0" presStyleCnt="2">
        <dgm:presLayoutVars>
          <dgm:chMax val="0"/>
          <dgm:chPref val="0"/>
        </dgm:presLayoutVars>
      </dgm:prSet>
      <dgm:spPr/>
    </dgm:pt>
    <dgm:pt modelId="{0B16161E-D1E1-44CB-B2BF-2CCBC44FF7D7}" type="pres">
      <dgm:prSet presAssocID="{797A31AC-3B82-482E-81BF-E11148C41A91}" presName="sibTrans" presStyleCnt="0"/>
      <dgm:spPr/>
    </dgm:pt>
    <dgm:pt modelId="{F494F5D7-6F8F-42F9-83A1-E48093F0CDE0}" type="pres">
      <dgm:prSet presAssocID="{B72BAC0B-91EE-43BB-B7B3-690D473ECCBE}" presName="compNode" presStyleCnt="0"/>
      <dgm:spPr/>
    </dgm:pt>
    <dgm:pt modelId="{4F044E4B-4D67-4EC0-B022-BF4B55E43B62}" type="pres">
      <dgm:prSet presAssocID="{B72BAC0B-91EE-43BB-B7B3-690D473ECCBE}" presName="bgRect" presStyleLbl="bgShp" presStyleIdx="1" presStyleCnt="2"/>
      <dgm:spPr/>
    </dgm:pt>
    <dgm:pt modelId="{B9D7EC33-4303-476D-8310-F1E8003DCCB3}" type="pres">
      <dgm:prSet presAssocID="{B72BAC0B-91EE-43BB-B7B3-690D473ECC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BEFB19D8-E0AD-4246-B0F9-A89826CC551D}" type="pres">
      <dgm:prSet presAssocID="{B72BAC0B-91EE-43BB-B7B3-690D473ECCBE}" presName="spaceRect" presStyleCnt="0"/>
      <dgm:spPr/>
    </dgm:pt>
    <dgm:pt modelId="{A74B82E9-2271-4119-A4F5-C5D9D8594FE5}" type="pres">
      <dgm:prSet presAssocID="{B72BAC0B-91EE-43BB-B7B3-690D473ECCB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531450B-8AAF-4A20-A367-C8A8CD216E2B}" type="presOf" srcId="{B72BAC0B-91EE-43BB-B7B3-690D473ECCBE}" destId="{A74B82E9-2271-4119-A4F5-C5D9D8594FE5}" srcOrd="0" destOrd="0" presId="urn:microsoft.com/office/officeart/2018/2/layout/IconVerticalSolidList"/>
    <dgm:cxn modelId="{15DFA52D-BDDD-41AD-AFD5-90B1F7747105}" type="presOf" srcId="{26C23CD1-2DA0-4138-8E44-4355344AC316}" destId="{548783FD-F65B-4C21-A0A8-561E537620B4}" srcOrd="0" destOrd="0" presId="urn:microsoft.com/office/officeart/2018/2/layout/IconVerticalSolidList"/>
    <dgm:cxn modelId="{1BE68797-8956-41B5-970D-89255063E51F}" srcId="{18BDB6D3-54AA-44B5-A2BB-3A94E03479D2}" destId="{B72BAC0B-91EE-43BB-B7B3-690D473ECCBE}" srcOrd="1" destOrd="0" parTransId="{CE34A486-DFA7-471C-A764-85AD33FB8177}" sibTransId="{7EF329AB-6DC3-4296-8E20-85A9F4854B53}"/>
    <dgm:cxn modelId="{C15FED98-3D40-4524-AC19-3846761C603F}" type="presOf" srcId="{18BDB6D3-54AA-44B5-A2BB-3A94E03479D2}" destId="{21D385F1-1FBE-42CD-A336-4F61CB484C7B}" srcOrd="0" destOrd="0" presId="urn:microsoft.com/office/officeart/2018/2/layout/IconVerticalSolidList"/>
    <dgm:cxn modelId="{075F33F4-1379-4765-AE08-E2D5167F9553}" srcId="{18BDB6D3-54AA-44B5-A2BB-3A94E03479D2}" destId="{26C23CD1-2DA0-4138-8E44-4355344AC316}" srcOrd="0" destOrd="0" parTransId="{B1E2A31D-F8A3-4089-AC00-917015DBFADE}" sibTransId="{797A31AC-3B82-482E-81BF-E11148C41A91}"/>
    <dgm:cxn modelId="{CFA4D86A-CF4E-4DB0-8A4F-63F6C4F51D53}" type="presParOf" srcId="{21D385F1-1FBE-42CD-A336-4F61CB484C7B}" destId="{380B12F8-BB0F-4B55-BF0A-4ECECD085DE3}" srcOrd="0" destOrd="0" presId="urn:microsoft.com/office/officeart/2018/2/layout/IconVerticalSolidList"/>
    <dgm:cxn modelId="{C3F8BD17-7479-4AF5-A912-F0CC87EBA53A}" type="presParOf" srcId="{380B12F8-BB0F-4B55-BF0A-4ECECD085DE3}" destId="{5066AC70-DFF9-41D4-9C85-14DA1CD9E464}" srcOrd="0" destOrd="0" presId="urn:microsoft.com/office/officeart/2018/2/layout/IconVerticalSolidList"/>
    <dgm:cxn modelId="{3FE84468-C26B-41DD-934A-9D00D259FAD7}" type="presParOf" srcId="{380B12F8-BB0F-4B55-BF0A-4ECECD085DE3}" destId="{785C4F9C-8295-444A-8279-03232BF48DAE}" srcOrd="1" destOrd="0" presId="urn:microsoft.com/office/officeart/2018/2/layout/IconVerticalSolidList"/>
    <dgm:cxn modelId="{4E5E4BF3-7B41-4B8F-966D-D90C4D3ACDE0}" type="presParOf" srcId="{380B12F8-BB0F-4B55-BF0A-4ECECD085DE3}" destId="{C1AF04FC-C135-46F2-BEE0-96B79FA28AEF}" srcOrd="2" destOrd="0" presId="urn:microsoft.com/office/officeart/2018/2/layout/IconVerticalSolidList"/>
    <dgm:cxn modelId="{77C9F925-C449-46B3-91CD-85B9CF06453B}" type="presParOf" srcId="{380B12F8-BB0F-4B55-BF0A-4ECECD085DE3}" destId="{548783FD-F65B-4C21-A0A8-561E537620B4}" srcOrd="3" destOrd="0" presId="urn:microsoft.com/office/officeart/2018/2/layout/IconVerticalSolidList"/>
    <dgm:cxn modelId="{B3791861-4726-4D0E-B90E-0B8169C53D68}" type="presParOf" srcId="{21D385F1-1FBE-42CD-A336-4F61CB484C7B}" destId="{0B16161E-D1E1-44CB-B2BF-2CCBC44FF7D7}" srcOrd="1" destOrd="0" presId="urn:microsoft.com/office/officeart/2018/2/layout/IconVerticalSolidList"/>
    <dgm:cxn modelId="{08507125-EA9B-4716-B157-20554F35642B}" type="presParOf" srcId="{21D385F1-1FBE-42CD-A336-4F61CB484C7B}" destId="{F494F5D7-6F8F-42F9-83A1-E48093F0CDE0}" srcOrd="2" destOrd="0" presId="urn:microsoft.com/office/officeart/2018/2/layout/IconVerticalSolidList"/>
    <dgm:cxn modelId="{8442B632-D941-4F21-8C8F-419E29DF6E14}" type="presParOf" srcId="{F494F5D7-6F8F-42F9-83A1-E48093F0CDE0}" destId="{4F044E4B-4D67-4EC0-B022-BF4B55E43B62}" srcOrd="0" destOrd="0" presId="urn:microsoft.com/office/officeart/2018/2/layout/IconVerticalSolidList"/>
    <dgm:cxn modelId="{41480AB5-5E39-4470-8824-EA3126DFFA08}" type="presParOf" srcId="{F494F5D7-6F8F-42F9-83A1-E48093F0CDE0}" destId="{B9D7EC33-4303-476D-8310-F1E8003DCCB3}" srcOrd="1" destOrd="0" presId="urn:microsoft.com/office/officeart/2018/2/layout/IconVerticalSolidList"/>
    <dgm:cxn modelId="{7EEE52EA-E67C-4692-AFC6-141EEDE7CC8D}" type="presParOf" srcId="{F494F5D7-6F8F-42F9-83A1-E48093F0CDE0}" destId="{BEFB19D8-E0AD-4246-B0F9-A89826CC551D}" srcOrd="2" destOrd="0" presId="urn:microsoft.com/office/officeart/2018/2/layout/IconVerticalSolidList"/>
    <dgm:cxn modelId="{4FAA4611-1117-4D7B-BE85-8D5DCB201028}" type="presParOf" srcId="{F494F5D7-6F8F-42F9-83A1-E48093F0CDE0}" destId="{A74B82E9-2271-4119-A4F5-C5D9D8594F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F5334-6AC0-4D5B-81FC-B11AE6425B8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991DA3-136C-4898-A8C6-81EC85419B0E}">
      <dgm:prSet phldrT="[Text]"/>
      <dgm:spPr/>
      <dgm:t>
        <a:bodyPr/>
        <a:lstStyle/>
        <a:p>
          <a:r>
            <a:rPr lang="en-US" altLang="en-US" dirty="0"/>
            <a:t>What is AI?</a:t>
          </a:r>
          <a:endParaRPr lang="en-IN" dirty="0"/>
        </a:p>
      </dgm:t>
    </dgm:pt>
    <dgm:pt modelId="{998940F0-B033-4851-BA96-6675FA9D3845}" type="parTrans" cxnId="{92BEF395-C371-49A8-81D6-5EF538100CC8}">
      <dgm:prSet/>
      <dgm:spPr/>
      <dgm:t>
        <a:bodyPr/>
        <a:lstStyle/>
        <a:p>
          <a:endParaRPr lang="en-IN"/>
        </a:p>
      </dgm:t>
    </dgm:pt>
    <dgm:pt modelId="{38D3CCED-5049-4820-BAA4-BACE94E66D5B}" type="sibTrans" cxnId="{92BEF395-C371-49A8-81D6-5EF538100CC8}">
      <dgm:prSet/>
      <dgm:spPr/>
      <dgm:t>
        <a:bodyPr/>
        <a:lstStyle/>
        <a:p>
          <a:endParaRPr lang="en-IN"/>
        </a:p>
      </dgm:t>
    </dgm:pt>
    <dgm:pt modelId="{B1B9A618-53B0-4BA2-A2D0-AB03C08B5049}">
      <dgm:prSet/>
      <dgm:spPr/>
      <dgm:t>
        <a:bodyPr/>
        <a:lstStyle/>
        <a:p>
          <a:r>
            <a:rPr lang="en-US" altLang="en-US" dirty="0"/>
            <a:t>Programs that behave externally like humans?</a:t>
          </a:r>
        </a:p>
      </dgm:t>
    </dgm:pt>
    <dgm:pt modelId="{C817B2E4-1F25-4C30-9A9D-CC6B4BFC02AD}" type="parTrans" cxnId="{9999C9C3-7881-4113-8CF7-6E7B74F0D91A}">
      <dgm:prSet/>
      <dgm:spPr/>
      <dgm:t>
        <a:bodyPr/>
        <a:lstStyle/>
        <a:p>
          <a:endParaRPr lang="en-IN"/>
        </a:p>
      </dgm:t>
    </dgm:pt>
    <dgm:pt modelId="{FCD936D3-1FF7-4AE2-8EE9-70B4C844D814}" type="sibTrans" cxnId="{9999C9C3-7881-4113-8CF7-6E7B74F0D91A}">
      <dgm:prSet/>
      <dgm:spPr/>
      <dgm:t>
        <a:bodyPr/>
        <a:lstStyle/>
        <a:p>
          <a:endParaRPr lang="en-IN"/>
        </a:p>
      </dgm:t>
    </dgm:pt>
    <dgm:pt modelId="{69EB7812-598D-4C9D-8828-5E93D8230C10}">
      <dgm:prSet/>
      <dgm:spPr/>
      <dgm:t>
        <a:bodyPr/>
        <a:lstStyle/>
        <a:p>
          <a:r>
            <a:rPr lang="en-US" altLang="en-US"/>
            <a:t>Programs that operate internally as humans do?</a:t>
          </a:r>
          <a:endParaRPr lang="en-US" altLang="en-US" dirty="0"/>
        </a:p>
      </dgm:t>
    </dgm:pt>
    <dgm:pt modelId="{FE172B23-6C5D-4083-A31F-ED93AE515F57}" type="parTrans" cxnId="{1A7C6B51-DE5A-471F-B749-1CA7BCA9C2A8}">
      <dgm:prSet/>
      <dgm:spPr/>
      <dgm:t>
        <a:bodyPr/>
        <a:lstStyle/>
        <a:p>
          <a:endParaRPr lang="en-IN"/>
        </a:p>
      </dgm:t>
    </dgm:pt>
    <dgm:pt modelId="{EDD3D942-E68E-47C9-AFE6-E4B4C4D6841A}" type="sibTrans" cxnId="{1A7C6B51-DE5A-471F-B749-1CA7BCA9C2A8}">
      <dgm:prSet/>
      <dgm:spPr/>
      <dgm:t>
        <a:bodyPr/>
        <a:lstStyle/>
        <a:p>
          <a:endParaRPr lang="en-IN"/>
        </a:p>
      </dgm:t>
    </dgm:pt>
    <dgm:pt modelId="{6F12A0AD-C3AC-4ED1-AAC6-8D3CB68FBD78}">
      <dgm:prSet/>
      <dgm:spPr/>
      <dgm:t>
        <a:bodyPr/>
        <a:lstStyle/>
        <a:p>
          <a:r>
            <a:rPr lang="en-US" altLang="en-US"/>
            <a:t>Computational systems that behave intelligently?</a:t>
          </a:r>
          <a:endParaRPr lang="en-US" altLang="en-US" dirty="0"/>
        </a:p>
      </dgm:t>
    </dgm:pt>
    <dgm:pt modelId="{21B68034-3190-4CFA-93F1-C63893B4EC6D}" type="parTrans" cxnId="{01BCF1CE-1434-453A-98B9-4A7732BCF8DF}">
      <dgm:prSet/>
      <dgm:spPr/>
      <dgm:t>
        <a:bodyPr/>
        <a:lstStyle/>
        <a:p>
          <a:endParaRPr lang="en-IN"/>
        </a:p>
      </dgm:t>
    </dgm:pt>
    <dgm:pt modelId="{5BB98DC5-4503-43CA-BA41-38DC2A3A738C}" type="sibTrans" cxnId="{01BCF1CE-1434-453A-98B9-4A7732BCF8DF}">
      <dgm:prSet/>
      <dgm:spPr/>
      <dgm:t>
        <a:bodyPr/>
        <a:lstStyle/>
        <a:p>
          <a:endParaRPr lang="en-IN"/>
        </a:p>
      </dgm:t>
    </dgm:pt>
    <dgm:pt modelId="{7652DBE5-733F-4D8B-BE75-CD34977FBD45}" type="pres">
      <dgm:prSet presAssocID="{032F5334-6AC0-4D5B-81FC-B11AE6425B8C}" presName="vert0" presStyleCnt="0">
        <dgm:presLayoutVars>
          <dgm:dir/>
          <dgm:animOne val="branch"/>
          <dgm:animLvl val="lvl"/>
        </dgm:presLayoutVars>
      </dgm:prSet>
      <dgm:spPr/>
    </dgm:pt>
    <dgm:pt modelId="{D8CF4165-6969-4DAB-8882-BE25F4A9C7BC}" type="pres">
      <dgm:prSet presAssocID="{3A991DA3-136C-4898-A8C6-81EC85419B0E}" presName="thickLine" presStyleLbl="alignNode1" presStyleIdx="0" presStyleCnt="1"/>
      <dgm:spPr/>
    </dgm:pt>
    <dgm:pt modelId="{186BA6BD-5329-49D0-AC17-D59E7D59DEED}" type="pres">
      <dgm:prSet presAssocID="{3A991DA3-136C-4898-A8C6-81EC85419B0E}" presName="horz1" presStyleCnt="0"/>
      <dgm:spPr/>
    </dgm:pt>
    <dgm:pt modelId="{5DA56F37-8770-4813-ACE1-F29168C4296C}" type="pres">
      <dgm:prSet presAssocID="{3A991DA3-136C-4898-A8C6-81EC85419B0E}" presName="tx1" presStyleLbl="revTx" presStyleIdx="0" presStyleCnt="4" custScaleX="123448"/>
      <dgm:spPr/>
    </dgm:pt>
    <dgm:pt modelId="{063F3ABF-BD0F-4810-A572-90B678F8CA40}" type="pres">
      <dgm:prSet presAssocID="{3A991DA3-136C-4898-A8C6-81EC85419B0E}" presName="vert1" presStyleCnt="0"/>
      <dgm:spPr/>
    </dgm:pt>
    <dgm:pt modelId="{2DA6A7F1-81B0-4B84-8602-71A891EE3E21}" type="pres">
      <dgm:prSet presAssocID="{B1B9A618-53B0-4BA2-A2D0-AB03C08B5049}" presName="vertSpace2a" presStyleCnt="0"/>
      <dgm:spPr/>
    </dgm:pt>
    <dgm:pt modelId="{3C2E5011-434C-4876-9636-F64DDD3A7559}" type="pres">
      <dgm:prSet presAssocID="{B1B9A618-53B0-4BA2-A2D0-AB03C08B5049}" presName="horz2" presStyleCnt="0"/>
      <dgm:spPr/>
    </dgm:pt>
    <dgm:pt modelId="{FD1CD5C2-9D95-4019-A5E0-DF0E9943451C}" type="pres">
      <dgm:prSet presAssocID="{B1B9A618-53B0-4BA2-A2D0-AB03C08B5049}" presName="horzSpace2" presStyleCnt="0"/>
      <dgm:spPr/>
    </dgm:pt>
    <dgm:pt modelId="{7E1F9300-933A-4843-884F-9868562BC61E}" type="pres">
      <dgm:prSet presAssocID="{B1B9A618-53B0-4BA2-A2D0-AB03C08B5049}" presName="tx2" presStyleLbl="revTx" presStyleIdx="1" presStyleCnt="4"/>
      <dgm:spPr/>
    </dgm:pt>
    <dgm:pt modelId="{A8CDA04A-2954-4CEA-A05A-ACAC1DB1E201}" type="pres">
      <dgm:prSet presAssocID="{B1B9A618-53B0-4BA2-A2D0-AB03C08B5049}" presName="vert2" presStyleCnt="0"/>
      <dgm:spPr/>
    </dgm:pt>
    <dgm:pt modelId="{A9FC9B13-A7FA-460E-B757-BF8C0E449F40}" type="pres">
      <dgm:prSet presAssocID="{B1B9A618-53B0-4BA2-A2D0-AB03C08B5049}" presName="thinLine2b" presStyleLbl="callout" presStyleIdx="0" presStyleCnt="3"/>
      <dgm:spPr/>
    </dgm:pt>
    <dgm:pt modelId="{407A1B95-4178-46AB-AB39-8AE83D8C3E84}" type="pres">
      <dgm:prSet presAssocID="{B1B9A618-53B0-4BA2-A2D0-AB03C08B5049}" presName="vertSpace2b" presStyleCnt="0"/>
      <dgm:spPr/>
    </dgm:pt>
    <dgm:pt modelId="{E18212AB-F794-4DB2-BA37-362FAF1FEF47}" type="pres">
      <dgm:prSet presAssocID="{69EB7812-598D-4C9D-8828-5E93D8230C10}" presName="horz2" presStyleCnt="0"/>
      <dgm:spPr/>
    </dgm:pt>
    <dgm:pt modelId="{B74D8447-841D-4D45-AD14-F4BA1C33A11C}" type="pres">
      <dgm:prSet presAssocID="{69EB7812-598D-4C9D-8828-5E93D8230C10}" presName="horzSpace2" presStyleCnt="0"/>
      <dgm:spPr/>
    </dgm:pt>
    <dgm:pt modelId="{098C39E7-638B-4352-BA2C-F62A70138EED}" type="pres">
      <dgm:prSet presAssocID="{69EB7812-598D-4C9D-8828-5E93D8230C10}" presName="tx2" presStyleLbl="revTx" presStyleIdx="2" presStyleCnt="4"/>
      <dgm:spPr/>
    </dgm:pt>
    <dgm:pt modelId="{B3D03DB9-A3A3-4D4F-9ADB-23BD586463CA}" type="pres">
      <dgm:prSet presAssocID="{69EB7812-598D-4C9D-8828-5E93D8230C10}" presName="vert2" presStyleCnt="0"/>
      <dgm:spPr/>
    </dgm:pt>
    <dgm:pt modelId="{FED22CE5-838A-4BFB-AAAB-07267675D28F}" type="pres">
      <dgm:prSet presAssocID="{69EB7812-598D-4C9D-8828-5E93D8230C10}" presName="thinLine2b" presStyleLbl="callout" presStyleIdx="1" presStyleCnt="3"/>
      <dgm:spPr/>
    </dgm:pt>
    <dgm:pt modelId="{E336C875-D6C5-45C3-ADA5-C685678C35C4}" type="pres">
      <dgm:prSet presAssocID="{69EB7812-598D-4C9D-8828-5E93D8230C10}" presName="vertSpace2b" presStyleCnt="0"/>
      <dgm:spPr/>
    </dgm:pt>
    <dgm:pt modelId="{C34E3B01-349D-4D42-91EF-CCEDC9C52FBD}" type="pres">
      <dgm:prSet presAssocID="{6F12A0AD-C3AC-4ED1-AAC6-8D3CB68FBD78}" presName="horz2" presStyleCnt="0"/>
      <dgm:spPr/>
    </dgm:pt>
    <dgm:pt modelId="{D7AB8089-77FB-40B8-BD07-938086B668B9}" type="pres">
      <dgm:prSet presAssocID="{6F12A0AD-C3AC-4ED1-AAC6-8D3CB68FBD78}" presName="horzSpace2" presStyleCnt="0"/>
      <dgm:spPr/>
    </dgm:pt>
    <dgm:pt modelId="{39E323C2-B727-4AAC-89CF-2BC8AAA5FC93}" type="pres">
      <dgm:prSet presAssocID="{6F12A0AD-C3AC-4ED1-AAC6-8D3CB68FBD78}" presName="tx2" presStyleLbl="revTx" presStyleIdx="3" presStyleCnt="4"/>
      <dgm:spPr/>
    </dgm:pt>
    <dgm:pt modelId="{889F196D-3AE5-4CC2-BE38-F900624148B6}" type="pres">
      <dgm:prSet presAssocID="{6F12A0AD-C3AC-4ED1-AAC6-8D3CB68FBD78}" presName="vert2" presStyleCnt="0"/>
      <dgm:spPr/>
    </dgm:pt>
    <dgm:pt modelId="{542461FC-F2F8-4AC4-A9E4-FA67615C03FD}" type="pres">
      <dgm:prSet presAssocID="{6F12A0AD-C3AC-4ED1-AAC6-8D3CB68FBD78}" presName="thinLine2b" presStyleLbl="callout" presStyleIdx="2" presStyleCnt="3"/>
      <dgm:spPr/>
    </dgm:pt>
    <dgm:pt modelId="{E519658C-9A28-40E0-AB8A-40B13B85118C}" type="pres">
      <dgm:prSet presAssocID="{6F12A0AD-C3AC-4ED1-AAC6-8D3CB68FBD78}" presName="vertSpace2b" presStyleCnt="0"/>
      <dgm:spPr/>
    </dgm:pt>
  </dgm:ptLst>
  <dgm:cxnLst>
    <dgm:cxn modelId="{5373A339-0F18-4C37-B300-6BC801936C04}" type="presOf" srcId="{3A991DA3-136C-4898-A8C6-81EC85419B0E}" destId="{5DA56F37-8770-4813-ACE1-F29168C4296C}" srcOrd="0" destOrd="0" presId="urn:microsoft.com/office/officeart/2008/layout/LinedList"/>
    <dgm:cxn modelId="{1A7C6B51-DE5A-471F-B749-1CA7BCA9C2A8}" srcId="{3A991DA3-136C-4898-A8C6-81EC85419B0E}" destId="{69EB7812-598D-4C9D-8828-5E93D8230C10}" srcOrd="1" destOrd="0" parTransId="{FE172B23-6C5D-4083-A31F-ED93AE515F57}" sibTransId="{EDD3D942-E68E-47C9-AFE6-E4B4C4D6841A}"/>
    <dgm:cxn modelId="{69B53F80-949C-4B0B-93F3-4E3D1507D3D3}" type="presOf" srcId="{6F12A0AD-C3AC-4ED1-AAC6-8D3CB68FBD78}" destId="{39E323C2-B727-4AAC-89CF-2BC8AAA5FC93}" srcOrd="0" destOrd="0" presId="urn:microsoft.com/office/officeart/2008/layout/LinedList"/>
    <dgm:cxn modelId="{92BEF395-C371-49A8-81D6-5EF538100CC8}" srcId="{032F5334-6AC0-4D5B-81FC-B11AE6425B8C}" destId="{3A991DA3-136C-4898-A8C6-81EC85419B0E}" srcOrd="0" destOrd="0" parTransId="{998940F0-B033-4851-BA96-6675FA9D3845}" sibTransId="{38D3CCED-5049-4820-BAA4-BACE94E66D5B}"/>
    <dgm:cxn modelId="{9999C9C3-7881-4113-8CF7-6E7B74F0D91A}" srcId="{3A991DA3-136C-4898-A8C6-81EC85419B0E}" destId="{B1B9A618-53B0-4BA2-A2D0-AB03C08B5049}" srcOrd="0" destOrd="0" parTransId="{C817B2E4-1F25-4C30-9A9D-CC6B4BFC02AD}" sibTransId="{FCD936D3-1FF7-4AE2-8EE9-70B4C844D814}"/>
    <dgm:cxn modelId="{DC925BC6-ABAB-4625-9D44-181C7EFE9232}" type="presOf" srcId="{032F5334-6AC0-4D5B-81FC-B11AE6425B8C}" destId="{7652DBE5-733F-4D8B-BE75-CD34977FBD45}" srcOrd="0" destOrd="0" presId="urn:microsoft.com/office/officeart/2008/layout/LinedList"/>
    <dgm:cxn modelId="{01BCF1CE-1434-453A-98B9-4A7732BCF8DF}" srcId="{3A991DA3-136C-4898-A8C6-81EC85419B0E}" destId="{6F12A0AD-C3AC-4ED1-AAC6-8D3CB68FBD78}" srcOrd="2" destOrd="0" parTransId="{21B68034-3190-4CFA-93F1-C63893B4EC6D}" sibTransId="{5BB98DC5-4503-43CA-BA41-38DC2A3A738C}"/>
    <dgm:cxn modelId="{728FB8F3-4DCE-470D-A86B-AA2BEBA97169}" type="presOf" srcId="{B1B9A618-53B0-4BA2-A2D0-AB03C08B5049}" destId="{7E1F9300-933A-4843-884F-9868562BC61E}" srcOrd="0" destOrd="0" presId="urn:microsoft.com/office/officeart/2008/layout/LinedList"/>
    <dgm:cxn modelId="{CD828EFB-53CF-4702-B1D9-2AB0AEC35637}" type="presOf" srcId="{69EB7812-598D-4C9D-8828-5E93D8230C10}" destId="{098C39E7-638B-4352-BA2C-F62A70138EED}" srcOrd="0" destOrd="0" presId="urn:microsoft.com/office/officeart/2008/layout/LinedList"/>
    <dgm:cxn modelId="{E8AC781B-2E6C-483C-A081-303EB73B09BD}" type="presParOf" srcId="{7652DBE5-733F-4D8B-BE75-CD34977FBD45}" destId="{D8CF4165-6969-4DAB-8882-BE25F4A9C7BC}" srcOrd="0" destOrd="0" presId="urn:microsoft.com/office/officeart/2008/layout/LinedList"/>
    <dgm:cxn modelId="{05A3F1F2-A2D1-48EB-9980-2D63D71283BD}" type="presParOf" srcId="{7652DBE5-733F-4D8B-BE75-CD34977FBD45}" destId="{186BA6BD-5329-49D0-AC17-D59E7D59DEED}" srcOrd="1" destOrd="0" presId="urn:microsoft.com/office/officeart/2008/layout/LinedList"/>
    <dgm:cxn modelId="{51E6D7EA-F210-446C-8EFC-987470A220F2}" type="presParOf" srcId="{186BA6BD-5329-49D0-AC17-D59E7D59DEED}" destId="{5DA56F37-8770-4813-ACE1-F29168C4296C}" srcOrd="0" destOrd="0" presId="urn:microsoft.com/office/officeart/2008/layout/LinedList"/>
    <dgm:cxn modelId="{4B775EAE-5C1A-49B4-B202-3E2876AFD159}" type="presParOf" srcId="{186BA6BD-5329-49D0-AC17-D59E7D59DEED}" destId="{063F3ABF-BD0F-4810-A572-90B678F8CA40}" srcOrd="1" destOrd="0" presId="urn:microsoft.com/office/officeart/2008/layout/LinedList"/>
    <dgm:cxn modelId="{34FFB999-4D3F-4BDB-80F9-901C5537E49E}" type="presParOf" srcId="{063F3ABF-BD0F-4810-A572-90B678F8CA40}" destId="{2DA6A7F1-81B0-4B84-8602-71A891EE3E21}" srcOrd="0" destOrd="0" presId="urn:microsoft.com/office/officeart/2008/layout/LinedList"/>
    <dgm:cxn modelId="{755B12E8-54A7-491F-977E-246955E6F179}" type="presParOf" srcId="{063F3ABF-BD0F-4810-A572-90B678F8CA40}" destId="{3C2E5011-434C-4876-9636-F64DDD3A7559}" srcOrd="1" destOrd="0" presId="urn:microsoft.com/office/officeart/2008/layout/LinedList"/>
    <dgm:cxn modelId="{CE8FFEA5-E91F-419F-8CC6-87057A71FF41}" type="presParOf" srcId="{3C2E5011-434C-4876-9636-F64DDD3A7559}" destId="{FD1CD5C2-9D95-4019-A5E0-DF0E9943451C}" srcOrd="0" destOrd="0" presId="urn:microsoft.com/office/officeart/2008/layout/LinedList"/>
    <dgm:cxn modelId="{D7F61BBD-71AD-4CB4-9704-969C2950FEE7}" type="presParOf" srcId="{3C2E5011-434C-4876-9636-F64DDD3A7559}" destId="{7E1F9300-933A-4843-884F-9868562BC61E}" srcOrd="1" destOrd="0" presId="urn:microsoft.com/office/officeart/2008/layout/LinedList"/>
    <dgm:cxn modelId="{0597229F-BB3A-480C-A707-A66FFD4DEB01}" type="presParOf" srcId="{3C2E5011-434C-4876-9636-F64DDD3A7559}" destId="{A8CDA04A-2954-4CEA-A05A-ACAC1DB1E201}" srcOrd="2" destOrd="0" presId="urn:microsoft.com/office/officeart/2008/layout/LinedList"/>
    <dgm:cxn modelId="{064DDACC-08E9-4DE9-AE92-9875FCE4B42A}" type="presParOf" srcId="{063F3ABF-BD0F-4810-A572-90B678F8CA40}" destId="{A9FC9B13-A7FA-460E-B757-BF8C0E449F40}" srcOrd="2" destOrd="0" presId="urn:microsoft.com/office/officeart/2008/layout/LinedList"/>
    <dgm:cxn modelId="{49E6C6CA-F0B2-498D-9547-6BC08FBFCCF7}" type="presParOf" srcId="{063F3ABF-BD0F-4810-A572-90B678F8CA40}" destId="{407A1B95-4178-46AB-AB39-8AE83D8C3E84}" srcOrd="3" destOrd="0" presId="urn:microsoft.com/office/officeart/2008/layout/LinedList"/>
    <dgm:cxn modelId="{6C6367CE-E459-406E-BA19-FFF3136D4112}" type="presParOf" srcId="{063F3ABF-BD0F-4810-A572-90B678F8CA40}" destId="{E18212AB-F794-4DB2-BA37-362FAF1FEF47}" srcOrd="4" destOrd="0" presId="urn:microsoft.com/office/officeart/2008/layout/LinedList"/>
    <dgm:cxn modelId="{6EAB5F7E-A3A5-4C16-A300-4D27D2904292}" type="presParOf" srcId="{E18212AB-F794-4DB2-BA37-362FAF1FEF47}" destId="{B74D8447-841D-4D45-AD14-F4BA1C33A11C}" srcOrd="0" destOrd="0" presId="urn:microsoft.com/office/officeart/2008/layout/LinedList"/>
    <dgm:cxn modelId="{87B34E33-9AD3-4D48-945F-B5C3C57A2F95}" type="presParOf" srcId="{E18212AB-F794-4DB2-BA37-362FAF1FEF47}" destId="{098C39E7-638B-4352-BA2C-F62A70138EED}" srcOrd="1" destOrd="0" presId="urn:microsoft.com/office/officeart/2008/layout/LinedList"/>
    <dgm:cxn modelId="{386CF3AE-4372-43F1-8E4E-9E1CBE1146D3}" type="presParOf" srcId="{E18212AB-F794-4DB2-BA37-362FAF1FEF47}" destId="{B3D03DB9-A3A3-4D4F-9ADB-23BD586463CA}" srcOrd="2" destOrd="0" presId="urn:microsoft.com/office/officeart/2008/layout/LinedList"/>
    <dgm:cxn modelId="{486793B6-57F0-49BF-9967-F31E7DC3FD60}" type="presParOf" srcId="{063F3ABF-BD0F-4810-A572-90B678F8CA40}" destId="{FED22CE5-838A-4BFB-AAAB-07267675D28F}" srcOrd="5" destOrd="0" presId="urn:microsoft.com/office/officeart/2008/layout/LinedList"/>
    <dgm:cxn modelId="{1732EE24-E52B-4650-AA8F-3038A0E287F2}" type="presParOf" srcId="{063F3ABF-BD0F-4810-A572-90B678F8CA40}" destId="{E336C875-D6C5-45C3-ADA5-C685678C35C4}" srcOrd="6" destOrd="0" presId="urn:microsoft.com/office/officeart/2008/layout/LinedList"/>
    <dgm:cxn modelId="{2CB25D0C-5451-4FF9-85B5-568AA0707E91}" type="presParOf" srcId="{063F3ABF-BD0F-4810-A572-90B678F8CA40}" destId="{C34E3B01-349D-4D42-91EF-CCEDC9C52FBD}" srcOrd="7" destOrd="0" presId="urn:microsoft.com/office/officeart/2008/layout/LinedList"/>
    <dgm:cxn modelId="{290948B7-4393-4F18-8161-AF81D837F212}" type="presParOf" srcId="{C34E3B01-349D-4D42-91EF-CCEDC9C52FBD}" destId="{D7AB8089-77FB-40B8-BD07-938086B668B9}" srcOrd="0" destOrd="0" presId="urn:microsoft.com/office/officeart/2008/layout/LinedList"/>
    <dgm:cxn modelId="{4D1B2522-D5B5-460A-AAE5-CFB4926A4BB2}" type="presParOf" srcId="{C34E3B01-349D-4D42-91EF-CCEDC9C52FBD}" destId="{39E323C2-B727-4AAC-89CF-2BC8AAA5FC93}" srcOrd="1" destOrd="0" presId="urn:microsoft.com/office/officeart/2008/layout/LinedList"/>
    <dgm:cxn modelId="{5E5D7A36-FF44-4B73-A408-B45D72350D62}" type="presParOf" srcId="{C34E3B01-349D-4D42-91EF-CCEDC9C52FBD}" destId="{889F196D-3AE5-4CC2-BE38-F900624148B6}" srcOrd="2" destOrd="0" presId="urn:microsoft.com/office/officeart/2008/layout/LinedList"/>
    <dgm:cxn modelId="{A030B3E7-ACBC-4009-A525-0A2D4D86FAA9}" type="presParOf" srcId="{063F3ABF-BD0F-4810-A572-90B678F8CA40}" destId="{542461FC-F2F8-4AC4-A9E4-FA67615C03FD}" srcOrd="8" destOrd="0" presId="urn:microsoft.com/office/officeart/2008/layout/LinedList"/>
    <dgm:cxn modelId="{554EA42C-73FD-4443-8C78-313CF7643227}" type="presParOf" srcId="{063F3ABF-BD0F-4810-A572-90B678F8CA40}" destId="{E519658C-9A28-40E0-AB8A-40B13B85118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6AC70-DFF9-41D4-9C85-14DA1CD9E464}">
      <dsp:nvSpPr>
        <dsp:cNvPr id="0" name=""/>
        <dsp:cNvSpPr/>
      </dsp:nvSpPr>
      <dsp:spPr>
        <a:xfrm>
          <a:off x="0" y="1022120"/>
          <a:ext cx="5207000" cy="1886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C4F9C-8295-444A-8279-03232BF48DAE}">
      <dsp:nvSpPr>
        <dsp:cNvPr id="0" name=""/>
        <dsp:cNvSpPr/>
      </dsp:nvSpPr>
      <dsp:spPr>
        <a:xfrm>
          <a:off x="570815" y="1446694"/>
          <a:ext cx="1037845" cy="1037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783FD-F65B-4C21-A0A8-561E537620B4}">
      <dsp:nvSpPr>
        <dsp:cNvPr id="0" name=""/>
        <dsp:cNvSpPr/>
      </dsp:nvSpPr>
      <dsp:spPr>
        <a:xfrm>
          <a:off x="2179475" y="1022120"/>
          <a:ext cx="3027524" cy="188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707" tIns="199707" rIns="199707" bIns="1997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Labs will be in Google Colab.</a:t>
          </a:r>
          <a:endParaRPr lang="en-US" sz="2500" kern="1200"/>
        </a:p>
      </dsp:txBody>
      <dsp:txXfrm>
        <a:off x="2179475" y="1022120"/>
        <a:ext cx="3027524" cy="1886992"/>
      </dsp:txXfrm>
    </dsp:sp>
    <dsp:sp modelId="{4F044E4B-4D67-4EC0-B022-BF4B55E43B62}">
      <dsp:nvSpPr>
        <dsp:cNvPr id="0" name=""/>
        <dsp:cNvSpPr/>
      </dsp:nvSpPr>
      <dsp:spPr>
        <a:xfrm>
          <a:off x="0" y="3380861"/>
          <a:ext cx="5207000" cy="1886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7EC33-4303-476D-8310-F1E8003DCCB3}">
      <dsp:nvSpPr>
        <dsp:cNvPr id="0" name=""/>
        <dsp:cNvSpPr/>
      </dsp:nvSpPr>
      <dsp:spPr>
        <a:xfrm>
          <a:off x="570815" y="3805434"/>
          <a:ext cx="1037845" cy="1037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82E9-2271-4119-A4F5-C5D9D8594FE5}">
      <dsp:nvSpPr>
        <dsp:cNvPr id="0" name=""/>
        <dsp:cNvSpPr/>
      </dsp:nvSpPr>
      <dsp:spPr>
        <a:xfrm>
          <a:off x="2179475" y="3380861"/>
          <a:ext cx="3027524" cy="188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707" tIns="199707" rIns="199707" bIns="19970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For project you will get access of DGX, request basis.</a:t>
          </a:r>
          <a:endParaRPr lang="en-US" sz="2500" kern="1200" dirty="0"/>
        </a:p>
      </dsp:txBody>
      <dsp:txXfrm>
        <a:off x="2179475" y="3380861"/>
        <a:ext cx="3027524" cy="1886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F4165-6969-4DAB-8882-BE25F4A9C7BC}">
      <dsp:nvSpPr>
        <dsp:cNvPr id="0" name=""/>
        <dsp:cNvSpPr/>
      </dsp:nvSpPr>
      <dsp:spPr>
        <a:xfrm>
          <a:off x="0" y="0"/>
          <a:ext cx="78649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56F37-8770-4813-ACE1-F29168C4296C}">
      <dsp:nvSpPr>
        <dsp:cNvPr id="0" name=""/>
        <dsp:cNvSpPr/>
      </dsp:nvSpPr>
      <dsp:spPr>
        <a:xfrm>
          <a:off x="0" y="0"/>
          <a:ext cx="1854596" cy="3472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5100" kern="1200" dirty="0"/>
            <a:t>What is AI?</a:t>
          </a:r>
          <a:endParaRPr lang="en-IN" sz="5100" kern="1200" dirty="0"/>
        </a:p>
      </dsp:txBody>
      <dsp:txXfrm>
        <a:off x="0" y="0"/>
        <a:ext cx="1854596" cy="3472908"/>
      </dsp:txXfrm>
    </dsp:sp>
    <dsp:sp modelId="{7E1F9300-933A-4843-884F-9868562BC61E}">
      <dsp:nvSpPr>
        <dsp:cNvPr id="0" name=""/>
        <dsp:cNvSpPr/>
      </dsp:nvSpPr>
      <dsp:spPr>
        <a:xfrm>
          <a:off x="1967270" y="54264"/>
          <a:ext cx="5896644" cy="108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000" kern="1200" dirty="0"/>
            <a:t>Programs that behave externally like humans?</a:t>
          </a:r>
        </a:p>
      </dsp:txBody>
      <dsp:txXfrm>
        <a:off x="1967270" y="54264"/>
        <a:ext cx="5896644" cy="1085283"/>
      </dsp:txXfrm>
    </dsp:sp>
    <dsp:sp modelId="{A9FC9B13-A7FA-460E-B757-BF8C0E449F40}">
      <dsp:nvSpPr>
        <dsp:cNvPr id="0" name=""/>
        <dsp:cNvSpPr/>
      </dsp:nvSpPr>
      <dsp:spPr>
        <a:xfrm>
          <a:off x="1854596" y="1139547"/>
          <a:ext cx="60093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C39E7-638B-4352-BA2C-F62A70138EED}">
      <dsp:nvSpPr>
        <dsp:cNvPr id="0" name=""/>
        <dsp:cNvSpPr/>
      </dsp:nvSpPr>
      <dsp:spPr>
        <a:xfrm>
          <a:off x="1967270" y="1193812"/>
          <a:ext cx="5896644" cy="108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000" kern="1200"/>
            <a:t>Programs that operate internally as humans do?</a:t>
          </a:r>
          <a:endParaRPr lang="en-US" altLang="en-US" sz="3000" kern="1200" dirty="0"/>
        </a:p>
      </dsp:txBody>
      <dsp:txXfrm>
        <a:off x="1967270" y="1193812"/>
        <a:ext cx="5896644" cy="1085283"/>
      </dsp:txXfrm>
    </dsp:sp>
    <dsp:sp modelId="{FED22CE5-838A-4BFB-AAAB-07267675D28F}">
      <dsp:nvSpPr>
        <dsp:cNvPr id="0" name=""/>
        <dsp:cNvSpPr/>
      </dsp:nvSpPr>
      <dsp:spPr>
        <a:xfrm>
          <a:off x="1854596" y="2279095"/>
          <a:ext cx="60093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323C2-B727-4AAC-89CF-2BC8AAA5FC93}">
      <dsp:nvSpPr>
        <dsp:cNvPr id="0" name=""/>
        <dsp:cNvSpPr/>
      </dsp:nvSpPr>
      <dsp:spPr>
        <a:xfrm>
          <a:off x="1967270" y="2333360"/>
          <a:ext cx="5896644" cy="1085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000" kern="1200"/>
            <a:t>Computational systems that behave intelligently?</a:t>
          </a:r>
          <a:endParaRPr lang="en-US" altLang="en-US" sz="3000" kern="1200" dirty="0"/>
        </a:p>
      </dsp:txBody>
      <dsp:txXfrm>
        <a:off x="1967270" y="2333360"/>
        <a:ext cx="5896644" cy="1085283"/>
      </dsp:txXfrm>
    </dsp:sp>
    <dsp:sp modelId="{542461FC-F2F8-4AC4-A9E4-FA67615C03FD}">
      <dsp:nvSpPr>
        <dsp:cNvPr id="0" name=""/>
        <dsp:cNvSpPr/>
      </dsp:nvSpPr>
      <dsp:spPr>
        <a:xfrm>
          <a:off x="1854596" y="3418643"/>
          <a:ext cx="600931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47:0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17 5106,'-8'0'1105,"-6"-10"-1009,14 3 192,0 7-288,0 0-32,0 0-720,0 0-225,0 0-335,-30 13-1250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6:03:3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1 160,'-14'23'800,"14"-23"-367,0 0-369,0 0-32,0 0 64,0 0-96,-29 13-64,29-3-513,-4-4-367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6:03:4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1 304,'0'0'48,"0"0"16,0 0 112,0 0-176,0 0-592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56:5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25 12086,'0'0'216,"0"0"-248,0 0-67,0 0 342,0-4 144,0-11-155,0 11-110,0 4 156,0 0 55,0 0-21,0 0-82,0 0 13,0 0-57,0 0-10,0 0 115,-3-1 982,3 1-1391,0 0-1,-1 0 0,1 0 1,0 0-1,0 0 0,-1 0 1,1 0-1,0 0 0,0 0 1,-1 0-1,1 1 0,0-1 1,0 0-1,-1 0 0,1 0 1,0 0-1,0 1 0,0-1 1,-1 0-1,1 0 0,0 0 1,0 1-1,0-1 0,0 0 1,0 0-1,-1 1 0,1-1 1,0 0-1,0 0 0,0 1 1,0-1-1,0 0 0,0 0 1,0 1-1,0-1 0,0 0 1,0 0-1,0 1 0,0-1 1,0 0-1,0 1 0,-7 25-3248,-7 0-1494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51:36.556"/>
    </inkml:context>
    <inkml:brush xml:id="br0">
      <inkml:brushProperty name="width" value="0.25" units="cm"/>
      <inkml:brushProperty name="height" value="0.25" units="cm"/>
      <inkml:brushProperty name="color" value="#E71224"/>
    </inkml:brush>
  </inkml:definitions>
  <inkml:trace contextRef="#ctx0" brushRef="#br0">1 0 11573,'0'0'368,"0"0"-287,0 0-81,0 0-3058,81 32 97,-81-32 1680,0 0 33,-40 36-1266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50:0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6835,'0'0'1153,"0"0"-529,0 0 176,0 0-608,0 0-192,0 0-416,4-10-1841,43 43 624,5 3-3345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35:1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9620,'0'0'2402,"0"0"-2210,0 0 512,0 0 833,0 0-289,0 0-543,-7 0-497,7 0-208,0 0 0,0 0 0,0 0-16,0 0-128,0 0-657,0 0-1200,-15 0-2705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35:1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3378,'0'0'9156,"0"0"-8772,0 0-352,0 0 224,0 0 1249,0 0-497,-54 17-528,54-17-352,0 0-31,0 0-17,0 0-80,0 0-177,0 0-239,0 6-960,0 4-2034,0-3-2529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35:1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4434,'0'0'6883,"0"0"-6467,0 0-336,0 0 145,0 0 719,0 0-304,-11 0-640,11 0 0,0 0-416,0 0-560,0 0-337,0 0-624,0 0-1440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39:1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13334,'0'0'1329,"0"0"-1329,0 0 0,0 0-16,0 0-32,0 0-1697,36-42-4050</inkml:trace>
  <inkml:trace contextRef="#ctx0" brushRef="#br0" timeOffset="1">515 16 9156,'0'0'1724,"0"0"-1161,0 0 256,0 0 109,0-1-944,0 1-1,-1-1 1,1 1 0,0-1-1,-1 1 1,1-1 0,0 1-1,0-1 1,0 1-1,0-1 1,-1 0 0,1 1-1,0-1 1,0 1 0,0-1-1,0 1 1,0-1 0,0 0-1,0 1 1,0-1 0,1 1-1,-1-1 1,5 0-122,-4 1 91,-1 0-1,1 0 1,0-1-1,-1 1 1,1 0-1,0 0 1,-1 0-1,1 0 1,-1 0-1,1 0 1,0 0-1,-1 0 1,1 0-1,0 0 1,-1 0-1,1 0 1,0 1-1,-1-1 1,1 0-1,-1 0 1,1 1-1,-1-1 1,1 0-1,-1 1 1,1-1 0,-1 1-1,1-1 1,-1 0-1,1 1 1,-1-1-1,1 1 1,-1 0-1,0 0 272,0-1 323,0 0 192,0 0-40,0 0-176,0 0-224,0 0-249,0 25-2861,-2 5-63,-10 14-653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5:39:4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1324 197 4994,'0'0'5027,"0"0"-4291,0 0-160,0 0 113,0 0-689,0 0-1825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8T06:03:3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1 672,'-7'0'1425,"7"0"-1201,0 0-224,0 0 0,0 0 0,0 0 32,0 0-32,0 0 0,0 0-304,0 0-769,0 6 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2138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688" y="0"/>
            <a:ext cx="4403725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96D46-EE0C-4AE8-B3CE-E07B33F492EC}" type="datetimeFigureOut">
              <a:rPr lang="en-IN" smtClean="0"/>
              <a:t>16-01-2022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65500" y="954088"/>
            <a:ext cx="3429000" cy="2573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16000" y="3670300"/>
            <a:ext cx="8128000" cy="30035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243763"/>
            <a:ext cx="4402138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54688" y="7243763"/>
            <a:ext cx="4403725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DB82F-2967-4DD7-B268-3D41D1BFB4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82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65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762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Much </a:t>
            </a:r>
            <a:r>
              <a:rPr lang="en-US" sz="1200" spc="-15" dirty="0">
                <a:latin typeface="Arial"/>
                <a:cs typeface="Arial"/>
              </a:rPr>
              <a:t>of AI’s </a:t>
            </a:r>
            <a:r>
              <a:rPr lang="en-US" sz="1200" spc="-30" dirty="0">
                <a:latin typeface="Arial"/>
                <a:cs typeface="Arial"/>
              </a:rPr>
              <a:t>history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40" dirty="0">
                <a:latin typeface="Arial"/>
                <a:cs typeface="Arial"/>
              </a:rPr>
              <a:t>dominated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5" dirty="0">
                <a:latin typeface="Arial"/>
                <a:cs typeface="Arial"/>
              </a:rPr>
              <a:t>logical </a:t>
            </a:r>
            <a:r>
              <a:rPr lang="en-US" sz="1200" spc="10" dirty="0">
                <a:latin typeface="Arial"/>
                <a:cs typeface="Arial"/>
              </a:rPr>
              <a:t>tradition,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40" dirty="0">
                <a:latin typeface="Arial"/>
                <a:cs typeface="Arial"/>
              </a:rPr>
              <a:t>another </a:t>
            </a:r>
            <a:r>
              <a:rPr lang="en-US" sz="1200" spc="-60" dirty="0">
                <a:latin typeface="Arial"/>
                <a:cs typeface="Arial"/>
              </a:rPr>
              <a:t>smaller </a:t>
            </a:r>
            <a:r>
              <a:rPr lang="en-US" sz="1200" spc="-55" dirty="0">
                <a:latin typeface="Arial"/>
                <a:cs typeface="Arial"/>
              </a:rPr>
              <a:t>camp, </a:t>
            </a:r>
            <a:r>
              <a:rPr lang="en-US" sz="1200" spc="-60" dirty="0">
                <a:latin typeface="Arial"/>
                <a:cs typeface="Arial"/>
              </a:rPr>
              <a:t>grounded 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65" dirty="0">
                <a:latin typeface="Arial"/>
                <a:cs typeface="Arial"/>
              </a:rPr>
              <a:t>networks </a:t>
            </a:r>
            <a:r>
              <a:rPr lang="en-US" sz="1200" spc="-50" dirty="0">
                <a:latin typeface="Arial"/>
                <a:cs typeface="Arial"/>
              </a:rPr>
              <a:t>inspired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35" dirty="0">
                <a:latin typeface="Arial"/>
                <a:cs typeface="Arial"/>
              </a:rPr>
              <a:t>brain.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30" dirty="0">
                <a:latin typeface="Arial"/>
                <a:cs typeface="Arial"/>
              </a:rPr>
              <a:t>(Artificial)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60" dirty="0">
                <a:latin typeface="Arial"/>
                <a:cs typeface="Arial"/>
              </a:rPr>
              <a:t>networks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-30" dirty="0">
                <a:latin typeface="Arial"/>
                <a:cs typeface="Arial"/>
              </a:rPr>
              <a:t>introduced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70" dirty="0">
                <a:latin typeface="Arial"/>
                <a:cs typeface="Arial"/>
              </a:rPr>
              <a:t>famous </a:t>
            </a:r>
            <a:r>
              <a:rPr lang="en-US" sz="1200" spc="-60" dirty="0">
                <a:latin typeface="Arial"/>
                <a:cs typeface="Arial"/>
              </a:rPr>
              <a:t>paper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30" dirty="0">
                <a:latin typeface="Arial"/>
                <a:cs typeface="Arial"/>
              </a:rPr>
              <a:t>McCulloch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20" dirty="0">
                <a:latin typeface="Arial"/>
                <a:cs typeface="Arial"/>
              </a:rPr>
              <a:t>Pitts, </a:t>
            </a:r>
            <a:r>
              <a:rPr lang="en-US" sz="1200" spc="-55" dirty="0">
                <a:latin typeface="Arial"/>
                <a:cs typeface="Arial"/>
              </a:rPr>
              <a:t>who </a:t>
            </a:r>
            <a:r>
              <a:rPr lang="en-US" sz="1200" spc="-90" dirty="0">
                <a:latin typeface="Arial"/>
                <a:cs typeface="Arial"/>
              </a:rPr>
              <a:t>devised </a:t>
            </a:r>
            <a:r>
              <a:rPr lang="en-US" sz="1200" spc="-110" dirty="0">
                <a:latin typeface="Arial"/>
                <a:cs typeface="Arial"/>
              </a:rPr>
              <a:t>a  </a:t>
            </a:r>
            <a:r>
              <a:rPr lang="en-US" sz="1200" spc="-60" dirty="0">
                <a:latin typeface="Arial"/>
                <a:cs typeface="Arial"/>
              </a:rPr>
              <a:t>simple </a:t>
            </a:r>
            <a:r>
              <a:rPr lang="en-US" sz="1200" spc="-30" dirty="0">
                <a:latin typeface="Arial"/>
                <a:cs typeface="Arial"/>
              </a:rPr>
              <a:t>mathematical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10" dirty="0">
                <a:latin typeface="Arial"/>
                <a:cs typeface="Arial"/>
              </a:rPr>
              <a:t>showed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85" dirty="0" err="1">
                <a:latin typeface="Arial"/>
                <a:cs typeface="Arial"/>
              </a:rPr>
              <a:t>be</a:t>
            </a:r>
            <a:r>
              <a:rPr lang="en-US" sz="1200" spc="-85" dirty="0">
                <a:latin typeface="Arial"/>
                <a:cs typeface="Arial"/>
              </a:rPr>
              <a:t> </a:t>
            </a:r>
            <a:r>
              <a:rPr lang="en-US" sz="1200" spc="-110" dirty="0">
                <a:latin typeface="Arial"/>
                <a:cs typeface="Arial"/>
              </a:rPr>
              <a:t>used </a:t>
            </a:r>
            <a:r>
              <a:rPr lang="en-US" sz="1200" spc="35" dirty="0">
                <a:latin typeface="Arial"/>
                <a:cs typeface="Arial"/>
              </a:rPr>
              <a:t>to</a:t>
            </a:r>
            <a:r>
              <a:rPr lang="en-US" sz="1200" spc="-254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compute </a:t>
            </a:r>
            <a:r>
              <a:rPr lang="en-US" sz="1200" spc="-20" dirty="0">
                <a:latin typeface="Arial"/>
                <a:cs typeface="Arial"/>
              </a:rPr>
              <a:t>arbitrary </a:t>
            </a:r>
            <a:r>
              <a:rPr lang="en-US" sz="1200" spc="-35" dirty="0">
                <a:latin typeface="Arial"/>
                <a:cs typeface="Arial"/>
              </a:rPr>
              <a:t>logical </a:t>
            </a:r>
            <a:r>
              <a:rPr lang="en-US" sz="1200" spc="-25" dirty="0">
                <a:latin typeface="Arial"/>
                <a:cs typeface="Arial"/>
              </a:rPr>
              <a:t>functions.</a:t>
            </a:r>
            <a:endParaRPr lang="en-US" sz="1200" dirty="0">
              <a:latin typeface="Arial"/>
              <a:cs typeface="Arial"/>
            </a:endParaRPr>
          </a:p>
          <a:p>
            <a:pPr marL="219710" marR="6985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Much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early </a:t>
            </a:r>
            <a:r>
              <a:rPr lang="en-US" sz="1200" spc="-50" dirty="0">
                <a:latin typeface="Arial"/>
                <a:cs typeface="Arial"/>
              </a:rPr>
              <a:t>work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50" dirty="0">
                <a:latin typeface="Arial"/>
                <a:cs typeface="Arial"/>
              </a:rPr>
              <a:t>understanding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0" dirty="0">
                <a:latin typeface="Arial"/>
                <a:cs typeface="Arial"/>
              </a:rPr>
              <a:t>mathematical </a:t>
            </a:r>
            <a:r>
              <a:rPr lang="en-US" sz="1200" spc="-50" dirty="0">
                <a:latin typeface="Arial"/>
                <a:cs typeface="Arial"/>
              </a:rPr>
              <a:t>properties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55" dirty="0">
                <a:latin typeface="Arial"/>
                <a:cs typeface="Arial"/>
              </a:rPr>
              <a:t>networks, </a:t>
            </a:r>
            <a:r>
              <a:rPr lang="en-US" sz="1200" spc="-90" dirty="0">
                <a:latin typeface="Arial"/>
                <a:cs typeface="Arial"/>
              </a:rPr>
              <a:t>since </a:t>
            </a:r>
            <a:r>
              <a:rPr lang="en-US" sz="1200" spc="-45" dirty="0">
                <a:latin typeface="Arial"/>
                <a:cs typeface="Arial"/>
              </a:rPr>
              <a:t>com-  </a:t>
            </a:r>
            <a:r>
              <a:rPr lang="en-US" sz="1200" spc="-45" dirty="0" err="1">
                <a:latin typeface="Arial"/>
                <a:cs typeface="Arial"/>
              </a:rPr>
              <a:t>puters</a:t>
            </a:r>
            <a:r>
              <a:rPr lang="en-US" sz="1200" spc="-45" dirty="0">
                <a:latin typeface="Arial"/>
                <a:cs typeface="Arial"/>
              </a:rPr>
              <a:t>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10" dirty="0">
                <a:latin typeface="Arial"/>
                <a:cs typeface="Arial"/>
              </a:rPr>
              <a:t>too </a:t>
            </a:r>
            <a:r>
              <a:rPr lang="en-US" sz="1200" spc="-95" dirty="0">
                <a:latin typeface="Arial"/>
                <a:cs typeface="Arial"/>
              </a:rPr>
              <a:t>weak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25" dirty="0">
                <a:latin typeface="Arial"/>
                <a:cs typeface="Arial"/>
              </a:rPr>
              <a:t>anything</a:t>
            </a:r>
            <a:r>
              <a:rPr lang="en-US" sz="1200" spc="-13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interesting.</a:t>
            </a:r>
            <a:endParaRPr lang="en-US" sz="1200" dirty="0">
              <a:latin typeface="Arial"/>
              <a:cs typeface="Arial"/>
            </a:endParaRPr>
          </a:p>
          <a:p>
            <a:pPr marL="219710" marR="6350" indent="-207645" algn="just">
              <a:lnSpc>
                <a:spcPct val="102000"/>
              </a:lnSpc>
              <a:spcBef>
                <a:spcPts val="1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60" dirty="0">
                <a:latin typeface="Arial"/>
                <a:cs typeface="Arial"/>
              </a:rPr>
              <a:t>1969,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30" dirty="0">
                <a:latin typeface="Arial"/>
                <a:cs typeface="Arial"/>
              </a:rPr>
              <a:t>book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60" dirty="0">
                <a:latin typeface="Arial"/>
                <a:cs typeface="Arial"/>
              </a:rPr>
              <a:t>published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70" dirty="0">
                <a:latin typeface="Arial"/>
                <a:cs typeface="Arial"/>
              </a:rPr>
              <a:t>explored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30" dirty="0">
                <a:latin typeface="Arial"/>
                <a:cs typeface="Arial"/>
              </a:rPr>
              <a:t>mathematical </a:t>
            </a:r>
            <a:r>
              <a:rPr lang="en-US" sz="1200" spc="-45" dirty="0">
                <a:latin typeface="Arial"/>
                <a:cs typeface="Arial"/>
              </a:rPr>
              <a:t>properties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60" dirty="0" err="1">
                <a:latin typeface="Arial"/>
                <a:cs typeface="Arial"/>
              </a:rPr>
              <a:t>Perceptrons</a:t>
            </a:r>
            <a:r>
              <a:rPr lang="en-US" sz="1200" spc="-60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(linear </a:t>
            </a:r>
            <a:r>
              <a:rPr lang="en-US" sz="1200" spc="-50" dirty="0">
                <a:latin typeface="Arial"/>
                <a:cs typeface="Arial"/>
              </a:rPr>
              <a:t>models) 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10" dirty="0">
                <a:latin typeface="Arial"/>
                <a:cs typeface="Arial"/>
              </a:rPr>
              <a:t>showed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90" dirty="0">
                <a:latin typeface="Arial"/>
                <a:cs typeface="Arial"/>
              </a:rPr>
              <a:t>solve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60" dirty="0">
                <a:latin typeface="Arial"/>
                <a:cs typeface="Arial"/>
              </a:rPr>
              <a:t>simple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45" dirty="0">
                <a:latin typeface="Arial"/>
                <a:cs typeface="Arial"/>
              </a:rPr>
              <a:t>XOR. </a:t>
            </a:r>
            <a:r>
              <a:rPr lang="en-US" sz="1200" spc="-90" dirty="0">
                <a:latin typeface="Arial"/>
                <a:cs typeface="Arial"/>
              </a:rPr>
              <a:t>Even </a:t>
            </a:r>
            <a:r>
              <a:rPr lang="en-US" sz="1200" spc="-25" dirty="0">
                <a:latin typeface="Arial"/>
                <a:cs typeface="Arial"/>
              </a:rPr>
              <a:t>though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35" dirty="0">
                <a:latin typeface="Arial"/>
                <a:cs typeface="Arial"/>
              </a:rPr>
              <a:t>result </a:t>
            </a:r>
            <a:r>
              <a:rPr lang="en-US" sz="1200" spc="-140" dirty="0">
                <a:latin typeface="Arial"/>
                <a:cs typeface="Arial"/>
              </a:rPr>
              <a:t>says  </a:t>
            </a:r>
            <a:r>
              <a:rPr lang="en-US" sz="1200" spc="-20" dirty="0">
                <a:latin typeface="Arial"/>
                <a:cs typeface="Arial"/>
              </a:rPr>
              <a:t>nothing about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capabilities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90" dirty="0">
                <a:latin typeface="Arial"/>
                <a:cs typeface="Arial"/>
              </a:rPr>
              <a:t>deeper </a:t>
            </a:r>
            <a:r>
              <a:rPr lang="en-US" sz="1200" spc="-55" dirty="0">
                <a:latin typeface="Arial"/>
                <a:cs typeface="Arial"/>
              </a:rPr>
              <a:t>networks,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0" dirty="0">
                <a:latin typeface="Arial"/>
                <a:cs typeface="Arial"/>
              </a:rPr>
              <a:t>book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0" dirty="0">
                <a:latin typeface="Arial"/>
                <a:cs typeface="Arial"/>
              </a:rPr>
              <a:t>largely </a:t>
            </a:r>
            <a:r>
              <a:rPr lang="en-US" sz="1200" spc="-40" dirty="0">
                <a:latin typeface="Arial"/>
                <a:cs typeface="Arial"/>
              </a:rPr>
              <a:t>credited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5" dirty="0">
                <a:latin typeface="Arial"/>
                <a:cs typeface="Arial"/>
              </a:rPr>
              <a:t>demise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55" dirty="0">
                <a:latin typeface="Arial"/>
                <a:cs typeface="Arial"/>
              </a:rPr>
              <a:t>neural  </a:t>
            </a:r>
            <a:r>
              <a:rPr lang="en-US" sz="1200" spc="-60" dirty="0">
                <a:latin typeface="Arial"/>
                <a:cs typeface="Arial"/>
              </a:rPr>
              <a:t>networks </a:t>
            </a:r>
            <a:r>
              <a:rPr lang="en-US" sz="1200" spc="-85" dirty="0">
                <a:latin typeface="Arial"/>
                <a:cs typeface="Arial"/>
              </a:rPr>
              <a:t>research,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continued </a:t>
            </a:r>
            <a:r>
              <a:rPr lang="en-US" sz="1200" spc="-75" dirty="0">
                <a:latin typeface="Arial"/>
                <a:cs typeface="Arial"/>
              </a:rPr>
              <a:t>rise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35" dirty="0">
                <a:latin typeface="Arial"/>
                <a:cs typeface="Arial"/>
              </a:rPr>
              <a:t>logical </a:t>
            </a:r>
            <a:r>
              <a:rPr lang="en-US" sz="1200" spc="10" dirty="0">
                <a:latin typeface="Arial"/>
                <a:cs typeface="Arial"/>
              </a:rPr>
              <a:t>AI.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683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1980s,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95" dirty="0">
                <a:latin typeface="Arial"/>
                <a:cs typeface="Arial"/>
              </a:rPr>
              <a:t>renewed </a:t>
            </a:r>
            <a:r>
              <a:rPr lang="en-US" sz="1200" spc="-30" dirty="0">
                <a:latin typeface="Arial"/>
                <a:cs typeface="Arial"/>
              </a:rPr>
              <a:t>interest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55" dirty="0">
                <a:latin typeface="Arial"/>
                <a:cs typeface="Arial"/>
              </a:rPr>
              <a:t>neural networks. </a:t>
            </a:r>
            <a:r>
              <a:rPr lang="en-US" sz="1200" spc="-40" dirty="0">
                <a:latin typeface="Arial"/>
                <a:cs typeface="Arial"/>
              </a:rPr>
              <a:t>Backpropagation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75" dirty="0">
                <a:latin typeface="Arial"/>
                <a:cs typeface="Arial"/>
              </a:rPr>
              <a:t>rediscovered </a:t>
            </a:r>
            <a:r>
              <a:rPr lang="en-US" sz="1200" spc="-70" dirty="0">
                <a:latin typeface="Arial"/>
                <a:cs typeface="Arial"/>
              </a:rPr>
              <a:t>and  </a:t>
            </a:r>
            <a:r>
              <a:rPr lang="en-US" sz="1200" spc="-50" dirty="0">
                <a:latin typeface="Arial"/>
                <a:cs typeface="Arial"/>
              </a:rPr>
              <a:t>popularized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0" dirty="0">
                <a:latin typeface="Arial"/>
                <a:cs typeface="Arial"/>
              </a:rPr>
              <a:t>way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5" dirty="0">
                <a:latin typeface="Arial"/>
                <a:cs typeface="Arial"/>
              </a:rPr>
              <a:t>actually </a:t>
            </a:r>
            <a:r>
              <a:rPr lang="en-US" sz="1200" spc="5" dirty="0">
                <a:latin typeface="Arial"/>
                <a:cs typeface="Arial"/>
              </a:rPr>
              <a:t>train </a:t>
            </a:r>
            <a:r>
              <a:rPr lang="en-US" sz="1200" spc="-110" dirty="0">
                <a:latin typeface="Arial"/>
                <a:cs typeface="Arial"/>
              </a:rPr>
              <a:t>deep </a:t>
            </a:r>
            <a:r>
              <a:rPr lang="en-US" sz="1200" spc="-55" dirty="0">
                <a:latin typeface="Arial"/>
                <a:cs typeface="Arial"/>
              </a:rPr>
              <a:t>neural networks,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0" dirty="0">
                <a:latin typeface="Arial"/>
                <a:cs typeface="Arial"/>
              </a:rPr>
              <a:t>Yann </a:t>
            </a:r>
            <a:r>
              <a:rPr lang="en-US" sz="1200" spc="-80" dirty="0" err="1">
                <a:latin typeface="Arial"/>
                <a:cs typeface="Arial"/>
              </a:rPr>
              <a:t>LeCun</a:t>
            </a:r>
            <a:r>
              <a:rPr lang="en-US" sz="1200" spc="-80" dirty="0">
                <a:latin typeface="Arial"/>
                <a:cs typeface="Arial"/>
              </a:rPr>
              <a:t> </a:t>
            </a:r>
            <a:r>
              <a:rPr lang="en-US" sz="1200" spc="20" dirty="0">
                <a:latin typeface="Arial"/>
                <a:cs typeface="Arial"/>
              </a:rPr>
              <a:t>built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0" dirty="0">
                <a:latin typeface="Arial"/>
                <a:cs typeface="Arial"/>
              </a:rPr>
              <a:t>system </a:t>
            </a:r>
            <a:r>
              <a:rPr lang="en-US" sz="1200" spc="-110" dirty="0">
                <a:latin typeface="Arial"/>
                <a:cs typeface="Arial"/>
              </a:rPr>
              <a:t>based </a:t>
            </a:r>
            <a:r>
              <a:rPr lang="en-US" sz="1200" spc="-65" dirty="0">
                <a:latin typeface="Arial"/>
                <a:cs typeface="Arial"/>
              </a:rPr>
              <a:t>on  </a:t>
            </a:r>
            <a:r>
              <a:rPr lang="en-US" sz="1200" spc="-30" dirty="0">
                <a:latin typeface="Arial"/>
                <a:cs typeface="Arial"/>
              </a:rPr>
              <a:t>convolutional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60" dirty="0">
                <a:latin typeface="Arial"/>
                <a:cs typeface="Arial"/>
              </a:rPr>
              <a:t>networks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recognize </a:t>
            </a:r>
            <a:r>
              <a:rPr lang="en-US" sz="1200" spc="-15" dirty="0">
                <a:latin typeface="Arial"/>
                <a:cs typeface="Arial"/>
              </a:rPr>
              <a:t>handwritten digits. This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</a:t>
            </a:r>
            <a:r>
              <a:rPr lang="en-US" sz="1200" spc="-85" dirty="0">
                <a:latin typeface="Arial"/>
                <a:cs typeface="Arial"/>
              </a:rPr>
              <a:t>successful </a:t>
            </a:r>
            <a:r>
              <a:rPr lang="en-US" sz="1200" spc="-145" dirty="0">
                <a:latin typeface="Arial"/>
                <a:cs typeface="Arial"/>
              </a:rPr>
              <a:t>uses </a:t>
            </a:r>
            <a:r>
              <a:rPr lang="en-US" sz="1200" spc="-15" dirty="0">
                <a:latin typeface="Arial"/>
                <a:cs typeface="Arial"/>
              </a:rPr>
              <a:t>of  </a:t>
            </a:r>
            <a:r>
              <a:rPr lang="en-US" sz="1200" spc="-55" dirty="0">
                <a:latin typeface="Arial"/>
                <a:cs typeface="Arial"/>
              </a:rPr>
              <a:t>neural networks,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30" dirty="0">
                <a:latin typeface="Arial"/>
                <a:cs typeface="Arial"/>
              </a:rPr>
              <a:t>then </a:t>
            </a:r>
            <a:r>
              <a:rPr lang="en-US" sz="1200" spc="-85" dirty="0">
                <a:latin typeface="Arial"/>
                <a:cs typeface="Arial"/>
              </a:rPr>
              <a:t>deployed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USPS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recognize </a:t>
            </a:r>
            <a:r>
              <a:rPr lang="en-US" sz="1200" spc="-40" dirty="0">
                <a:latin typeface="Arial"/>
                <a:cs typeface="Arial"/>
              </a:rPr>
              <a:t>zip</a:t>
            </a:r>
            <a:r>
              <a:rPr lang="en-US" sz="1200" spc="75" dirty="0">
                <a:latin typeface="Arial"/>
                <a:cs typeface="Arial"/>
              </a:rPr>
              <a:t> </a:t>
            </a:r>
            <a:r>
              <a:rPr lang="en-US" sz="1200" spc="-85" dirty="0">
                <a:latin typeface="Arial"/>
                <a:cs typeface="Arial"/>
              </a:rPr>
              <a:t>codes.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30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70" dirty="0">
                <a:latin typeface="Arial"/>
                <a:cs typeface="Arial"/>
              </a:rPr>
              <a:t>break </a:t>
            </a:r>
            <a:r>
              <a:rPr lang="en-US" sz="1200" spc="-20" dirty="0">
                <a:latin typeface="Arial"/>
                <a:cs typeface="Arial"/>
              </a:rPr>
              <a:t>for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60" dirty="0">
                <a:latin typeface="Arial"/>
                <a:cs typeface="Arial"/>
              </a:rPr>
              <a:t>networks </a:t>
            </a:r>
            <a:r>
              <a:rPr lang="en-US" sz="1200" spc="-100" dirty="0">
                <a:latin typeface="Arial"/>
                <a:cs typeface="Arial"/>
              </a:rPr>
              <a:t>came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2010s. </a:t>
            </a:r>
            <a:r>
              <a:rPr lang="en-US" sz="1200" spc="40" dirty="0">
                <a:latin typeface="Arial"/>
                <a:cs typeface="Arial"/>
              </a:rPr>
              <a:t>With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5" dirty="0">
                <a:latin typeface="Arial"/>
                <a:cs typeface="Arial"/>
              </a:rPr>
              <a:t>rise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5" dirty="0">
                <a:latin typeface="Arial"/>
                <a:cs typeface="Arial"/>
              </a:rPr>
              <a:t>compute </a:t>
            </a:r>
            <a:r>
              <a:rPr lang="en-US" sz="1200" spc="-10" dirty="0">
                <a:latin typeface="Arial"/>
                <a:cs typeface="Arial"/>
              </a:rPr>
              <a:t>(notably </a:t>
            </a:r>
            <a:r>
              <a:rPr lang="en-US" sz="1200" spc="-65" dirty="0">
                <a:latin typeface="Arial"/>
                <a:cs typeface="Arial"/>
              </a:rPr>
              <a:t>GPUs) </a:t>
            </a:r>
            <a:r>
              <a:rPr lang="en-US" sz="1200" spc="-70" dirty="0">
                <a:latin typeface="Arial"/>
                <a:cs typeface="Arial"/>
              </a:rPr>
              <a:t>and large  </a:t>
            </a:r>
            <a:r>
              <a:rPr lang="en-US" sz="1200" spc="-65" dirty="0">
                <a:latin typeface="Arial"/>
                <a:cs typeface="Arial"/>
              </a:rPr>
              <a:t>datasets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90" dirty="0">
                <a:latin typeface="Arial"/>
                <a:cs typeface="Arial"/>
              </a:rPr>
              <a:t>such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145" dirty="0">
                <a:latin typeface="Arial"/>
                <a:cs typeface="Arial"/>
              </a:rPr>
              <a:t>as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ImageNet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(2009),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time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125" dirty="0">
                <a:latin typeface="Arial"/>
                <a:cs typeface="Arial"/>
              </a:rPr>
              <a:t>was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ripe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for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world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35" dirty="0">
                <a:latin typeface="Arial"/>
                <a:cs typeface="Arial"/>
              </a:rPr>
              <a:t>to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take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note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-55" dirty="0">
                <a:latin typeface="Arial"/>
                <a:cs typeface="Arial"/>
              </a:rPr>
              <a:t>neural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55" dirty="0">
                <a:latin typeface="Arial"/>
                <a:cs typeface="Arial"/>
              </a:rPr>
              <a:t>networks.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 err="1">
                <a:latin typeface="Arial"/>
                <a:cs typeface="Arial"/>
              </a:rPr>
              <a:t>AlexNet</a:t>
            </a:r>
            <a:r>
              <a:rPr lang="en-US" sz="1200" spc="-30" dirty="0">
                <a:latin typeface="Arial"/>
                <a:cs typeface="Arial"/>
              </a:rPr>
              <a:t>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" dirty="0">
                <a:latin typeface="Arial"/>
                <a:cs typeface="Arial"/>
              </a:rPr>
              <a:t>pivotal </a:t>
            </a:r>
            <a:r>
              <a:rPr lang="en-US" sz="1200" spc="-80" dirty="0">
                <a:latin typeface="Arial"/>
                <a:cs typeface="Arial"/>
              </a:rPr>
              <a:t>system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10" dirty="0">
                <a:latin typeface="Arial"/>
                <a:cs typeface="Arial"/>
              </a:rPr>
              <a:t>showed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0" dirty="0">
                <a:latin typeface="Arial"/>
                <a:cs typeface="Arial"/>
              </a:rPr>
              <a:t>promise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10" dirty="0">
                <a:latin typeface="Arial"/>
                <a:cs typeface="Arial"/>
              </a:rPr>
              <a:t>deep </a:t>
            </a:r>
            <a:r>
              <a:rPr lang="en-US" sz="1200" spc="-30" dirty="0">
                <a:latin typeface="Arial"/>
                <a:cs typeface="Arial"/>
              </a:rPr>
              <a:t>convolutional </a:t>
            </a:r>
            <a:r>
              <a:rPr lang="en-US" sz="1200" spc="-65" dirty="0">
                <a:latin typeface="Arial"/>
                <a:cs typeface="Arial"/>
              </a:rPr>
              <a:t>networks on </a:t>
            </a:r>
            <a:r>
              <a:rPr lang="en-US" sz="1200" spc="-45" dirty="0">
                <a:latin typeface="Arial"/>
                <a:cs typeface="Arial"/>
              </a:rPr>
              <a:t>ImageNet, </a:t>
            </a:r>
            <a:r>
              <a:rPr lang="en-US" sz="1200" spc="-25" dirty="0">
                <a:latin typeface="Arial"/>
                <a:cs typeface="Arial"/>
              </a:rPr>
              <a:t>the  </a:t>
            </a:r>
            <a:r>
              <a:rPr lang="en-US" sz="1200" spc="-60" dirty="0">
                <a:latin typeface="Arial"/>
                <a:cs typeface="Arial"/>
              </a:rPr>
              <a:t>benchmark created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computer </a:t>
            </a:r>
            <a:r>
              <a:rPr lang="en-US" sz="1200" spc="-50" dirty="0">
                <a:latin typeface="Arial"/>
                <a:cs typeface="Arial"/>
              </a:rPr>
              <a:t>vision </a:t>
            </a:r>
            <a:r>
              <a:rPr lang="en-US" sz="1200" spc="-30" dirty="0">
                <a:latin typeface="Arial"/>
                <a:cs typeface="Arial"/>
              </a:rPr>
              <a:t>community </a:t>
            </a:r>
            <a:r>
              <a:rPr lang="en-US" sz="1200" spc="-55" dirty="0">
                <a:latin typeface="Arial"/>
                <a:cs typeface="Arial"/>
              </a:rPr>
              <a:t>who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" dirty="0">
                <a:latin typeface="Arial"/>
                <a:cs typeface="Arial"/>
              </a:rPr>
              <a:t>time </a:t>
            </a:r>
            <a:r>
              <a:rPr lang="en-US" sz="1200" spc="10" dirty="0">
                <a:latin typeface="Arial"/>
                <a:cs typeface="Arial"/>
              </a:rPr>
              <a:t>still </a:t>
            </a:r>
            <a:r>
              <a:rPr lang="en-US" sz="1200" spc="-50" dirty="0">
                <a:latin typeface="Arial"/>
                <a:cs typeface="Arial"/>
              </a:rPr>
              <a:t>skeptical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10" dirty="0">
                <a:latin typeface="Arial"/>
                <a:cs typeface="Arial"/>
              </a:rPr>
              <a:t>deep </a:t>
            </a:r>
            <a:r>
              <a:rPr lang="en-US" sz="1200" spc="-45" dirty="0">
                <a:latin typeface="Arial"/>
                <a:cs typeface="Arial"/>
              </a:rPr>
              <a:t>learning.  </a:t>
            </a:r>
            <a:r>
              <a:rPr lang="en-US" sz="1200" spc="-30" dirty="0">
                <a:latin typeface="Arial"/>
                <a:cs typeface="Arial"/>
              </a:rPr>
              <a:t>Many </a:t>
            </a:r>
            <a:r>
              <a:rPr lang="en-US" sz="1200" spc="-25" dirty="0">
                <a:latin typeface="Arial"/>
                <a:cs typeface="Arial"/>
              </a:rPr>
              <a:t>other </a:t>
            </a:r>
            <a:r>
              <a:rPr lang="en-US" sz="1200" spc="-130" dirty="0">
                <a:latin typeface="Arial"/>
                <a:cs typeface="Arial"/>
              </a:rPr>
              <a:t>success </a:t>
            </a:r>
            <a:r>
              <a:rPr lang="en-US" sz="1200" spc="-65" dirty="0">
                <a:latin typeface="Arial"/>
                <a:cs typeface="Arial"/>
              </a:rPr>
              <a:t>stories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10" dirty="0">
                <a:latin typeface="Arial"/>
                <a:cs typeface="Arial"/>
              </a:rPr>
              <a:t>speech </a:t>
            </a:r>
            <a:r>
              <a:rPr lang="en-US" sz="1200" spc="-30" dirty="0">
                <a:latin typeface="Arial"/>
                <a:cs typeface="Arial"/>
              </a:rPr>
              <a:t>recognition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20" dirty="0">
                <a:latin typeface="Arial"/>
                <a:cs typeface="Arial"/>
              </a:rPr>
              <a:t>translation</a:t>
            </a:r>
            <a:r>
              <a:rPr lang="en-US" sz="1200" spc="-250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followed.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23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31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dirty="0">
                <a:latin typeface="Arial"/>
                <a:cs typeface="Arial"/>
              </a:rPr>
              <a:t>fact,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55" dirty="0">
                <a:latin typeface="Arial"/>
                <a:cs typeface="Arial"/>
              </a:rPr>
              <a:t>much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5" dirty="0">
                <a:latin typeface="Arial"/>
                <a:cs typeface="Arial"/>
              </a:rPr>
              <a:t>1990s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0" dirty="0">
                <a:latin typeface="Arial"/>
                <a:cs typeface="Arial"/>
              </a:rPr>
              <a:t>2000s,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65" dirty="0">
                <a:latin typeface="Arial"/>
                <a:cs typeface="Arial"/>
              </a:rPr>
              <a:t>networks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40" dirty="0">
                <a:latin typeface="Arial"/>
                <a:cs typeface="Arial"/>
              </a:rPr>
              <a:t>popular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50" dirty="0">
                <a:latin typeface="Arial"/>
                <a:cs typeface="Arial"/>
              </a:rPr>
              <a:t>learning  </a:t>
            </a:r>
            <a:r>
              <a:rPr lang="en-US" sz="1200" spc="-40" dirty="0">
                <a:latin typeface="Arial"/>
                <a:cs typeface="Arial"/>
              </a:rPr>
              <a:t>community,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field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40" dirty="0">
                <a:latin typeface="Arial"/>
                <a:cs typeface="Arial"/>
              </a:rPr>
              <a:t>dominated </a:t>
            </a:r>
            <a:r>
              <a:rPr lang="en-US" sz="1200" spc="-75" dirty="0">
                <a:latin typeface="Arial"/>
                <a:cs typeface="Arial"/>
              </a:rPr>
              <a:t>more by </a:t>
            </a:r>
            <a:r>
              <a:rPr lang="en-US" sz="1200" spc="-60" dirty="0">
                <a:latin typeface="Arial"/>
                <a:cs typeface="Arial"/>
              </a:rPr>
              <a:t>techniques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30" dirty="0">
                <a:latin typeface="Arial"/>
                <a:cs typeface="Arial"/>
              </a:rPr>
              <a:t>Support </a:t>
            </a:r>
            <a:r>
              <a:rPr lang="en-US" sz="1200" spc="-40" dirty="0">
                <a:latin typeface="Arial"/>
                <a:cs typeface="Arial"/>
              </a:rPr>
              <a:t>Vector </a:t>
            </a:r>
            <a:r>
              <a:rPr lang="en-US" sz="1200" spc="-65" dirty="0">
                <a:latin typeface="Arial"/>
                <a:cs typeface="Arial"/>
              </a:rPr>
              <a:t>Machines </a:t>
            </a:r>
            <a:r>
              <a:rPr lang="en-US" sz="1200" spc="-5" dirty="0">
                <a:latin typeface="Arial"/>
                <a:cs typeface="Arial"/>
              </a:rPr>
              <a:t>(SVMs)  </a:t>
            </a:r>
            <a:r>
              <a:rPr lang="en-US" sz="1200" spc="-50" dirty="0">
                <a:latin typeface="Arial"/>
                <a:cs typeface="Arial"/>
              </a:rPr>
              <a:t>inspired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10" dirty="0">
                <a:latin typeface="Arial"/>
                <a:cs typeface="Arial"/>
              </a:rPr>
              <a:t>statistical</a:t>
            </a:r>
            <a:r>
              <a:rPr lang="en-US" sz="1200" spc="45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theory.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15" dirty="0">
                <a:latin typeface="Arial"/>
                <a:cs typeface="Arial"/>
              </a:rPr>
              <a:t>fuller </a:t>
            </a:r>
            <a:r>
              <a:rPr lang="en-US" sz="1200" spc="-20" dirty="0">
                <a:latin typeface="Arial"/>
                <a:cs typeface="Arial"/>
              </a:rPr>
              <a:t>picture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modern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5" dirty="0">
                <a:latin typeface="Arial"/>
                <a:cs typeface="Arial"/>
              </a:rPr>
              <a:t>is more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70" dirty="0">
                <a:latin typeface="Arial"/>
                <a:cs typeface="Arial"/>
              </a:rPr>
              <a:t>New </a:t>
            </a:r>
            <a:r>
              <a:rPr lang="en-US" sz="1200" spc="-55" dirty="0">
                <a:latin typeface="Arial"/>
                <a:cs typeface="Arial"/>
              </a:rPr>
              <a:t>York </a:t>
            </a:r>
            <a:r>
              <a:rPr lang="en-US" sz="1200" spc="20" dirty="0">
                <a:latin typeface="Arial"/>
                <a:cs typeface="Arial"/>
              </a:rPr>
              <a:t>City—it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20" dirty="0">
                <a:latin typeface="Arial"/>
                <a:cs typeface="Arial"/>
              </a:rPr>
              <a:t>melting </a:t>
            </a:r>
            <a:r>
              <a:rPr lang="en-US" sz="1200" spc="20" dirty="0">
                <a:latin typeface="Arial"/>
                <a:cs typeface="Arial"/>
              </a:rPr>
              <a:t>pot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10" dirty="0">
                <a:latin typeface="Arial"/>
                <a:cs typeface="Arial"/>
              </a:rPr>
              <a:t>has  </a:t>
            </a:r>
            <a:r>
              <a:rPr lang="en-US" sz="1200" spc="-55" dirty="0">
                <a:latin typeface="Arial"/>
                <a:cs typeface="Arial"/>
              </a:rPr>
              <a:t>drawn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20" dirty="0">
                <a:latin typeface="Arial"/>
                <a:cs typeface="Arial"/>
              </a:rPr>
              <a:t>different </a:t>
            </a:r>
            <a:r>
              <a:rPr lang="en-US" sz="1200" spc="-50" dirty="0">
                <a:latin typeface="Arial"/>
                <a:cs typeface="Arial"/>
              </a:rPr>
              <a:t>fields </a:t>
            </a:r>
            <a:r>
              <a:rPr lang="en-US" sz="1200" spc="-45" dirty="0">
                <a:latin typeface="Arial"/>
                <a:cs typeface="Arial"/>
              </a:rPr>
              <a:t>ranging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20" dirty="0">
                <a:latin typeface="Arial"/>
                <a:cs typeface="Arial"/>
              </a:rPr>
              <a:t>statistics, </a:t>
            </a:r>
            <a:r>
              <a:rPr lang="en-US" sz="1200" spc="-30" dirty="0">
                <a:latin typeface="Arial"/>
                <a:cs typeface="Arial"/>
              </a:rPr>
              <a:t>algorithms, </a:t>
            </a:r>
            <a:r>
              <a:rPr lang="en-US" sz="1200" spc="-70" dirty="0">
                <a:latin typeface="Arial"/>
                <a:cs typeface="Arial"/>
              </a:rPr>
              <a:t>economics,</a:t>
            </a:r>
            <a:r>
              <a:rPr lang="en-US" sz="1200" spc="-26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etc.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880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And </a:t>
            </a:r>
            <a:r>
              <a:rPr lang="en-US" sz="1200" spc="-20" dirty="0">
                <a:latin typeface="Arial"/>
                <a:cs typeface="Arial"/>
              </a:rPr>
              <a:t>often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5" dirty="0">
                <a:latin typeface="Arial"/>
                <a:cs typeface="Arial"/>
              </a:rPr>
              <a:t>new </a:t>
            </a:r>
            <a:r>
              <a:rPr lang="en-US" sz="1200" spc="-55" dirty="0">
                <a:latin typeface="Arial"/>
                <a:cs typeface="Arial"/>
              </a:rPr>
              <a:t>connections </a:t>
            </a:r>
            <a:r>
              <a:rPr lang="en-US" sz="1200" spc="-80" dirty="0">
                <a:latin typeface="Arial"/>
                <a:cs typeface="Arial"/>
              </a:rPr>
              <a:t>between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50" dirty="0">
                <a:latin typeface="Arial"/>
                <a:cs typeface="Arial"/>
              </a:rPr>
              <a:t>fields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95" dirty="0">
                <a:latin typeface="Arial"/>
                <a:cs typeface="Arial"/>
              </a:rPr>
              <a:t>made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" dirty="0">
                <a:latin typeface="Arial"/>
                <a:cs typeface="Arial"/>
              </a:rPr>
              <a:t>their </a:t>
            </a:r>
            <a:r>
              <a:rPr lang="en-US" sz="1200" spc="-25" dirty="0">
                <a:latin typeface="Arial"/>
                <a:cs typeface="Arial"/>
              </a:rPr>
              <a:t>application </a:t>
            </a:r>
            <a:r>
              <a:rPr lang="en-US" sz="1200" spc="35" dirty="0">
                <a:latin typeface="Arial"/>
                <a:cs typeface="Arial"/>
              </a:rPr>
              <a:t>to</a:t>
            </a:r>
            <a:r>
              <a:rPr lang="en-US" sz="1200" spc="145" dirty="0">
                <a:latin typeface="Arial"/>
                <a:cs typeface="Arial"/>
              </a:rPr>
              <a:t> </a:t>
            </a:r>
            <a:r>
              <a:rPr lang="en-US" sz="1200" dirty="0">
                <a:latin typeface="Arial"/>
                <a:cs typeface="Arial"/>
              </a:rPr>
              <a:t>important</a:t>
            </a:r>
          </a:p>
          <a:p>
            <a:pPr marL="219710">
              <a:lnSpc>
                <a:spcPct val="100000"/>
              </a:lnSpc>
              <a:spcBef>
                <a:spcPts val="40"/>
              </a:spcBef>
            </a:pPr>
            <a:r>
              <a:rPr lang="en-US" sz="1200" spc="-45" dirty="0">
                <a:latin typeface="Arial"/>
                <a:cs typeface="Arial"/>
              </a:rPr>
              <a:t>real-world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10" dirty="0">
                <a:latin typeface="Arial"/>
                <a:cs typeface="Arial"/>
              </a:rPr>
              <a:t>makes </a:t>
            </a:r>
            <a:r>
              <a:rPr lang="en-US" sz="1200" spc="-40" dirty="0">
                <a:latin typeface="Arial"/>
                <a:cs typeface="Arial"/>
              </a:rPr>
              <a:t>working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25" dirty="0">
                <a:latin typeface="Arial"/>
                <a:cs typeface="Arial"/>
              </a:rPr>
              <a:t>so</a:t>
            </a:r>
            <a:r>
              <a:rPr lang="en-US" sz="1200" spc="-10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rewarding.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17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indent="-207645">
              <a:lnSpc>
                <a:spcPct val="100000"/>
              </a:lnSpc>
              <a:spcBef>
                <a:spcPts val="44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25" dirty="0">
                <a:latin typeface="Arial"/>
                <a:cs typeface="Arial"/>
              </a:rPr>
              <a:t>two </a:t>
            </a:r>
            <a:r>
              <a:rPr lang="en-US" sz="1200" spc="-120" dirty="0">
                <a:latin typeface="Arial"/>
                <a:cs typeface="Arial"/>
              </a:rPr>
              <a:t>ways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0" dirty="0">
                <a:latin typeface="Arial"/>
                <a:cs typeface="Arial"/>
              </a:rPr>
              <a:t>look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10" dirty="0">
                <a:latin typeface="Arial"/>
                <a:cs typeface="Arial"/>
              </a:rPr>
              <a:t>AI</a:t>
            </a:r>
            <a:r>
              <a:rPr lang="en-US" sz="1200" spc="-30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philosophically.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31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5" dirty="0">
                <a:latin typeface="Arial"/>
                <a:cs typeface="Arial"/>
              </a:rPr>
              <a:t>what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45" dirty="0">
                <a:latin typeface="Arial"/>
                <a:cs typeface="Arial"/>
              </a:rPr>
              <a:t>would </a:t>
            </a:r>
            <a:r>
              <a:rPr lang="en-US" sz="1200" spc="-35" dirty="0">
                <a:latin typeface="Arial"/>
                <a:cs typeface="Arial"/>
              </a:rPr>
              <a:t>normally </a:t>
            </a:r>
            <a:r>
              <a:rPr lang="en-US" sz="1200" spc="-75" dirty="0">
                <a:latin typeface="Arial"/>
                <a:cs typeface="Arial"/>
              </a:rPr>
              <a:t>associate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10" dirty="0">
                <a:latin typeface="Arial"/>
                <a:cs typeface="Arial"/>
              </a:rPr>
              <a:t>AI: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science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5" dirty="0">
                <a:latin typeface="Arial"/>
                <a:cs typeface="Arial"/>
              </a:rPr>
              <a:t>engineering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building </a:t>
            </a:r>
            <a:r>
              <a:rPr lang="en-US" sz="1200" spc="35" dirty="0">
                <a:latin typeface="Arial"/>
                <a:cs typeface="Arial"/>
              </a:rPr>
              <a:t>”intelligent”  </a:t>
            </a:r>
            <a:r>
              <a:rPr lang="en-US" sz="1200" spc="-60" dirty="0">
                <a:latin typeface="Arial"/>
                <a:cs typeface="Arial"/>
              </a:rPr>
              <a:t>agents. </a:t>
            </a: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25" dirty="0">
                <a:latin typeface="Arial"/>
                <a:cs typeface="Arial"/>
              </a:rPr>
              <a:t>inspiration </a:t>
            </a:r>
            <a:r>
              <a:rPr lang="en-US" sz="1200" spc="-15" dirty="0">
                <a:latin typeface="Arial"/>
                <a:cs typeface="Arial"/>
              </a:rPr>
              <a:t>of what </a:t>
            </a:r>
            <a:r>
              <a:rPr lang="en-US" sz="1200" spc="-30" dirty="0">
                <a:latin typeface="Arial"/>
                <a:cs typeface="Arial"/>
              </a:rPr>
              <a:t>constitutes </a:t>
            </a:r>
            <a:r>
              <a:rPr lang="en-US" sz="1200" spc="-40" dirty="0">
                <a:latin typeface="Arial"/>
                <a:cs typeface="Arial"/>
              </a:rPr>
              <a:t>intelligence </a:t>
            </a:r>
            <a:r>
              <a:rPr lang="en-US" sz="1200" spc="-110" dirty="0">
                <a:latin typeface="Arial"/>
                <a:cs typeface="Arial"/>
              </a:rPr>
              <a:t>comes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types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0" dirty="0">
                <a:latin typeface="Arial"/>
                <a:cs typeface="Arial"/>
              </a:rPr>
              <a:t>capabilities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humans  </a:t>
            </a:r>
            <a:r>
              <a:rPr lang="en-US" sz="1200" spc="-120" dirty="0">
                <a:latin typeface="Arial"/>
                <a:cs typeface="Arial"/>
              </a:rPr>
              <a:t>possess: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ability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perceive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very complex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90" dirty="0">
                <a:latin typeface="Arial"/>
                <a:cs typeface="Arial"/>
              </a:rPr>
              <a:t>make </a:t>
            </a:r>
            <a:r>
              <a:rPr lang="en-US" sz="1200" spc="-80" dirty="0">
                <a:latin typeface="Arial"/>
                <a:cs typeface="Arial"/>
              </a:rPr>
              <a:t>enough </a:t>
            </a:r>
            <a:r>
              <a:rPr lang="en-US" sz="1200" spc="-150" dirty="0">
                <a:latin typeface="Arial"/>
                <a:cs typeface="Arial"/>
              </a:rPr>
              <a:t>sense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5" dirty="0">
                <a:latin typeface="Arial"/>
                <a:cs typeface="Arial"/>
              </a:rPr>
              <a:t>able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35" dirty="0">
                <a:latin typeface="Arial"/>
                <a:cs typeface="Arial"/>
              </a:rPr>
              <a:t>manipulate  </a:t>
            </a:r>
            <a:r>
              <a:rPr lang="en-US" sz="1200" spc="60" dirty="0">
                <a:latin typeface="Arial"/>
                <a:cs typeface="Arial"/>
              </a:rPr>
              <a:t>it.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63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second </a:t>
            </a:r>
            <a:r>
              <a:rPr lang="en-US" sz="1200" spc="-80" dirty="0">
                <a:latin typeface="Arial"/>
                <a:cs typeface="Arial"/>
              </a:rPr>
              <a:t>views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70" dirty="0">
                <a:latin typeface="Arial"/>
                <a:cs typeface="Arial"/>
              </a:rPr>
              <a:t>set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0" dirty="0">
                <a:latin typeface="Arial"/>
                <a:cs typeface="Arial"/>
              </a:rPr>
              <a:t>tools. </a:t>
            </a: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5" dirty="0">
                <a:latin typeface="Arial"/>
                <a:cs typeface="Arial"/>
              </a:rPr>
              <a:t>simply </a:t>
            </a:r>
            <a:r>
              <a:rPr lang="en-US" sz="1200" spc="5" dirty="0">
                <a:latin typeface="Arial"/>
                <a:cs typeface="Arial"/>
              </a:rPr>
              <a:t>trying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0" dirty="0">
                <a:latin typeface="Arial"/>
                <a:cs typeface="Arial"/>
              </a:rPr>
              <a:t>solve</a:t>
            </a:r>
            <a:r>
              <a:rPr lang="en-US" sz="1200" spc="-75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5" dirty="0">
                <a:latin typeface="Arial"/>
                <a:cs typeface="Arial"/>
              </a:rPr>
              <a:t>world,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0" dirty="0">
                <a:latin typeface="Arial"/>
                <a:cs typeface="Arial"/>
              </a:rPr>
              <a:t>techniques</a:t>
            </a:r>
            <a:endParaRPr lang="en-US" sz="1200" dirty="0">
              <a:latin typeface="Arial"/>
              <a:cs typeface="Arial"/>
            </a:endParaRPr>
          </a:p>
          <a:p>
            <a:pPr marL="219710" marR="5715">
              <a:lnSpc>
                <a:spcPct val="102000"/>
              </a:lnSpc>
            </a:pPr>
            <a:r>
              <a:rPr lang="en-US" sz="1200" spc="-80" dirty="0">
                <a:latin typeface="Arial"/>
                <a:cs typeface="Arial"/>
              </a:rPr>
              <a:t>developed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30" dirty="0">
                <a:latin typeface="Arial"/>
                <a:cs typeface="Arial"/>
              </a:rPr>
              <a:t>community </a:t>
            </a:r>
            <a:r>
              <a:rPr lang="en-US" sz="1200" spc="-70" dirty="0">
                <a:latin typeface="Arial"/>
                <a:cs typeface="Arial"/>
              </a:rPr>
              <a:t>happen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60" dirty="0">
                <a:latin typeface="Arial"/>
                <a:cs typeface="Arial"/>
              </a:rPr>
              <a:t>useful </a:t>
            </a:r>
            <a:r>
              <a:rPr lang="en-US" sz="1200" spc="-20" dirty="0">
                <a:latin typeface="Arial"/>
                <a:cs typeface="Arial"/>
              </a:rPr>
              <a:t>for </a:t>
            </a:r>
            <a:r>
              <a:rPr lang="en-US" sz="1200" spc="25" dirty="0">
                <a:latin typeface="Arial"/>
                <a:cs typeface="Arial"/>
              </a:rPr>
              <a:t>that,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120" dirty="0">
                <a:latin typeface="Arial"/>
                <a:cs typeface="Arial"/>
              </a:rPr>
              <a:t>ones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humans  </a:t>
            </a:r>
            <a:r>
              <a:rPr lang="en-US" sz="1200" spc="-85" dirty="0">
                <a:latin typeface="Arial"/>
                <a:cs typeface="Arial"/>
              </a:rPr>
              <a:t>necessarily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50" dirty="0">
                <a:latin typeface="Arial"/>
                <a:cs typeface="Arial"/>
              </a:rPr>
              <a:t>well </a:t>
            </a:r>
            <a:r>
              <a:rPr lang="en-US" sz="1200" spc="-65" dirty="0">
                <a:latin typeface="Arial"/>
                <a:cs typeface="Arial"/>
              </a:rPr>
              <a:t>on</a:t>
            </a:r>
            <a:r>
              <a:rPr lang="en-US" sz="1200" spc="-145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natively.</a:t>
            </a:r>
            <a:endParaRPr lang="en-US" sz="1200" dirty="0">
              <a:latin typeface="Arial"/>
              <a:cs typeface="Arial"/>
            </a:endParaRPr>
          </a:p>
          <a:p>
            <a:pPr marL="219710" marR="6985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70" dirty="0">
                <a:latin typeface="Arial"/>
                <a:cs typeface="Arial"/>
              </a:rPr>
              <a:t>However, </a:t>
            </a:r>
            <a:r>
              <a:rPr lang="en-US" sz="1200" spc="5" dirty="0">
                <a:latin typeface="Arial"/>
                <a:cs typeface="Arial"/>
              </a:rPr>
              <a:t>both </a:t>
            </a:r>
            <a:r>
              <a:rPr lang="en-US" sz="1200" spc="-80" dirty="0">
                <a:latin typeface="Arial"/>
                <a:cs typeface="Arial"/>
              </a:rPr>
              <a:t>views </a:t>
            </a:r>
            <a:r>
              <a:rPr lang="en-US" sz="1200" spc="-5" dirty="0">
                <a:latin typeface="Arial"/>
                <a:cs typeface="Arial"/>
              </a:rPr>
              <a:t>boil </a:t>
            </a:r>
            <a:r>
              <a:rPr lang="en-US" sz="1200" spc="-65" dirty="0">
                <a:latin typeface="Arial"/>
                <a:cs typeface="Arial"/>
              </a:rPr>
              <a:t>down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25" dirty="0">
                <a:latin typeface="Arial"/>
                <a:cs typeface="Arial"/>
              </a:rPr>
              <a:t>same </a:t>
            </a:r>
            <a:r>
              <a:rPr lang="en-US" sz="1200" spc="-45" dirty="0">
                <a:latin typeface="Arial"/>
                <a:cs typeface="Arial"/>
              </a:rPr>
              <a:t>day-to-day </a:t>
            </a:r>
            <a:r>
              <a:rPr lang="en-US" sz="1200" spc="-20" dirty="0">
                <a:latin typeface="Arial"/>
                <a:cs typeface="Arial"/>
              </a:rPr>
              <a:t>activities (e.g., </a:t>
            </a:r>
            <a:r>
              <a:rPr lang="en-US" sz="1200" spc="-30" dirty="0">
                <a:latin typeface="Arial"/>
                <a:cs typeface="Arial"/>
              </a:rPr>
              <a:t>collecting data </a:t>
            </a:r>
            <a:r>
              <a:rPr lang="en-US" sz="1200" spc="-70" dirty="0">
                <a:latin typeface="Arial"/>
                <a:cs typeface="Arial"/>
              </a:rPr>
              <a:t>and  </a:t>
            </a:r>
            <a:r>
              <a:rPr lang="en-US" sz="1200" spc="-15" dirty="0">
                <a:latin typeface="Arial"/>
                <a:cs typeface="Arial"/>
              </a:rPr>
              <a:t>optimizing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" dirty="0">
                <a:latin typeface="Arial"/>
                <a:cs typeface="Arial"/>
              </a:rPr>
              <a:t>training </a:t>
            </a:r>
            <a:r>
              <a:rPr lang="en-US" sz="1200" spc="-20" dirty="0">
                <a:latin typeface="Arial"/>
                <a:cs typeface="Arial"/>
              </a:rPr>
              <a:t>objective),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philosophical </a:t>
            </a:r>
            <a:r>
              <a:rPr lang="en-US" sz="1200" spc="-70" dirty="0">
                <a:latin typeface="Arial"/>
                <a:cs typeface="Arial"/>
              </a:rPr>
              <a:t>differences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90" dirty="0">
                <a:latin typeface="Arial"/>
                <a:cs typeface="Arial"/>
              </a:rPr>
              <a:t>change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way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00" dirty="0">
                <a:latin typeface="Arial"/>
                <a:cs typeface="Arial"/>
              </a:rPr>
              <a:t>researchers </a:t>
            </a:r>
            <a:r>
              <a:rPr lang="en-US" sz="1200" spc="-70" dirty="0">
                <a:latin typeface="Arial"/>
                <a:cs typeface="Arial"/>
              </a:rPr>
              <a:t>approach  and </a:t>
            </a:r>
            <a:r>
              <a:rPr lang="en-US" sz="1200" spc="15" dirty="0">
                <a:latin typeface="Arial"/>
                <a:cs typeface="Arial"/>
              </a:rPr>
              <a:t>talk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5" dirty="0">
                <a:latin typeface="Arial"/>
                <a:cs typeface="Arial"/>
              </a:rPr>
              <a:t>their </a:t>
            </a:r>
            <a:r>
              <a:rPr lang="en-US" sz="1200" spc="-40" dirty="0">
                <a:latin typeface="Arial"/>
                <a:cs typeface="Arial"/>
              </a:rPr>
              <a:t>work. </a:t>
            </a:r>
            <a:r>
              <a:rPr lang="en-US" sz="1200" spc="-50" dirty="0">
                <a:latin typeface="Arial"/>
                <a:cs typeface="Arial"/>
              </a:rPr>
              <a:t>Moreover,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conflation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25" dirty="0">
                <a:latin typeface="Arial"/>
                <a:cs typeface="Arial"/>
              </a:rPr>
              <a:t>two </a:t>
            </a:r>
            <a:r>
              <a:rPr lang="en-US" sz="1200" spc="-80" dirty="0">
                <a:latin typeface="Arial"/>
                <a:cs typeface="Arial"/>
              </a:rPr>
              <a:t>views can </a:t>
            </a:r>
            <a:r>
              <a:rPr lang="en-US" sz="1200" spc="-70" dirty="0">
                <a:latin typeface="Arial"/>
                <a:cs typeface="Arial"/>
              </a:rPr>
              <a:t>generate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30" dirty="0">
                <a:latin typeface="Arial"/>
                <a:cs typeface="Arial"/>
              </a:rPr>
              <a:t>lot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r>
              <a:rPr lang="en-US" sz="1200" spc="10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confusion.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921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40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80" dirty="0">
                <a:latin typeface="Arial"/>
                <a:cs typeface="Arial"/>
              </a:rPr>
              <a:t>As </a:t>
            </a:r>
            <a:r>
              <a:rPr lang="en-US" sz="1200" spc="-65" dirty="0">
                <a:latin typeface="Arial"/>
                <a:cs typeface="Arial"/>
              </a:rPr>
              <a:t>humans,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5" dirty="0">
                <a:latin typeface="Arial"/>
                <a:cs typeface="Arial"/>
              </a:rPr>
              <a:t>able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perceive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20" dirty="0">
                <a:latin typeface="Arial"/>
                <a:cs typeface="Arial"/>
              </a:rPr>
              <a:t>(computer </a:t>
            </a:r>
            <a:r>
              <a:rPr lang="en-US" sz="1200" spc="-25" dirty="0">
                <a:latin typeface="Arial"/>
                <a:cs typeface="Arial"/>
              </a:rPr>
              <a:t>vision), </a:t>
            </a:r>
            <a:r>
              <a:rPr lang="en-US" sz="1200" spc="-35" dirty="0">
                <a:latin typeface="Arial"/>
                <a:cs typeface="Arial"/>
              </a:rPr>
              <a:t>perform </a:t>
            </a:r>
            <a:r>
              <a:rPr lang="en-US" sz="1200" spc="-45" dirty="0">
                <a:latin typeface="Arial"/>
                <a:cs typeface="Arial"/>
              </a:rPr>
              <a:t>actions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dirty="0">
                <a:latin typeface="Arial"/>
                <a:cs typeface="Arial"/>
              </a:rPr>
              <a:t>(robotics), 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45" dirty="0">
                <a:latin typeface="Arial"/>
                <a:cs typeface="Arial"/>
              </a:rPr>
              <a:t>communicate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25" dirty="0">
                <a:latin typeface="Arial"/>
                <a:cs typeface="Arial"/>
              </a:rPr>
              <a:t>other </a:t>
            </a:r>
            <a:r>
              <a:rPr lang="en-US" sz="1200" spc="-75" dirty="0">
                <a:latin typeface="Arial"/>
                <a:cs typeface="Arial"/>
              </a:rPr>
              <a:t>agents</a:t>
            </a:r>
            <a:r>
              <a:rPr lang="en-US" sz="1200" spc="-170" dirty="0">
                <a:latin typeface="Arial"/>
                <a:cs typeface="Arial"/>
              </a:rPr>
              <a:t> </a:t>
            </a:r>
            <a:r>
              <a:rPr lang="en-US" sz="1200" spc="-35" dirty="0">
                <a:latin typeface="Arial"/>
                <a:cs typeface="Arial"/>
              </a:rPr>
              <a:t>(language).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17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spc="-85" dirty="0">
                <a:latin typeface="Arial"/>
                <a:cs typeface="Arial"/>
              </a:rPr>
              <a:t>also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10" dirty="0">
                <a:latin typeface="Arial"/>
                <a:cs typeface="Arial"/>
              </a:rPr>
              <a:t>(from </a:t>
            </a:r>
            <a:r>
              <a:rPr lang="en-US" sz="1200" spc="-50" dirty="0">
                <a:latin typeface="Arial"/>
                <a:cs typeface="Arial"/>
              </a:rPr>
              <a:t>procedural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0" dirty="0">
                <a:latin typeface="Arial"/>
                <a:cs typeface="Arial"/>
              </a:rPr>
              <a:t>ride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5" dirty="0">
                <a:latin typeface="Arial"/>
                <a:cs typeface="Arial"/>
              </a:rPr>
              <a:t>bike,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0" dirty="0">
                <a:latin typeface="Arial"/>
                <a:cs typeface="Arial"/>
              </a:rPr>
              <a:t>declarative 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60" dirty="0">
                <a:latin typeface="Arial"/>
                <a:cs typeface="Arial"/>
              </a:rPr>
              <a:t>remembering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capital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5" dirty="0">
                <a:latin typeface="Arial"/>
                <a:cs typeface="Arial"/>
              </a:rPr>
              <a:t>France),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5" dirty="0">
                <a:latin typeface="Arial"/>
                <a:cs typeface="Arial"/>
              </a:rPr>
              <a:t>using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75" dirty="0">
                <a:latin typeface="Arial"/>
                <a:cs typeface="Arial"/>
              </a:rPr>
              <a:t>knowledge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55" dirty="0">
                <a:latin typeface="Arial"/>
                <a:cs typeface="Arial"/>
              </a:rPr>
              <a:t>draw </a:t>
            </a:r>
            <a:r>
              <a:rPr lang="en-US" sz="1200" spc="-75" dirty="0">
                <a:latin typeface="Arial"/>
                <a:cs typeface="Arial"/>
              </a:rPr>
              <a:t>inferences </a:t>
            </a:r>
            <a:r>
              <a:rPr lang="en-US" sz="1200" spc="-70" dirty="0">
                <a:latin typeface="Arial"/>
                <a:cs typeface="Arial"/>
              </a:rPr>
              <a:t>and  </a:t>
            </a:r>
            <a:r>
              <a:rPr lang="en-US" sz="1200" spc="-90" dirty="0">
                <a:latin typeface="Arial"/>
                <a:cs typeface="Arial"/>
              </a:rPr>
              <a:t>make </a:t>
            </a:r>
            <a:r>
              <a:rPr lang="en-US" sz="1200" spc="-80" dirty="0">
                <a:latin typeface="Arial"/>
                <a:cs typeface="Arial"/>
              </a:rPr>
              <a:t>decisions</a:t>
            </a:r>
            <a:r>
              <a:rPr lang="en-US" sz="1200" spc="-65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(reasoning).</a:t>
            </a:r>
            <a:endParaRPr lang="en-US" sz="1200" dirty="0">
              <a:latin typeface="Arial"/>
              <a:cs typeface="Arial"/>
            </a:endParaRPr>
          </a:p>
          <a:p>
            <a:pPr marL="219710" marR="5715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5" dirty="0">
                <a:latin typeface="Arial"/>
                <a:cs typeface="Arial"/>
              </a:rPr>
              <a:t>Finally,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65" dirty="0">
                <a:latin typeface="Arial"/>
                <a:cs typeface="Arial"/>
              </a:rPr>
              <a:t>learn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35" dirty="0">
                <a:latin typeface="Arial"/>
                <a:cs typeface="Arial"/>
              </a:rPr>
              <a:t>adapt </a:t>
            </a:r>
            <a:r>
              <a:rPr lang="en-US" sz="1200" spc="-70" dirty="0">
                <a:latin typeface="Arial"/>
                <a:cs typeface="Arial"/>
              </a:rPr>
              <a:t>over </a:t>
            </a:r>
            <a:r>
              <a:rPr lang="en-US" sz="1200" spc="-5" dirty="0">
                <a:latin typeface="Arial"/>
                <a:cs typeface="Arial"/>
              </a:rPr>
              <a:t>time. </a:t>
            </a: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0" dirty="0">
                <a:latin typeface="Arial"/>
                <a:cs typeface="Arial"/>
              </a:rPr>
              <a:t>born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85" dirty="0">
                <a:latin typeface="Arial"/>
                <a:cs typeface="Arial"/>
              </a:rPr>
              <a:t>none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skills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35" dirty="0">
                <a:latin typeface="Arial"/>
                <a:cs typeface="Arial"/>
              </a:rPr>
              <a:t>possess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30" dirty="0">
                <a:latin typeface="Arial"/>
                <a:cs typeface="Arial"/>
              </a:rPr>
              <a:t>adults, </a:t>
            </a:r>
            <a:r>
              <a:rPr lang="en-US" sz="1200" spc="10" dirty="0">
                <a:latin typeface="Arial"/>
                <a:cs typeface="Arial"/>
              </a:rPr>
              <a:t>but  </a:t>
            </a:r>
            <a:r>
              <a:rPr lang="en-US" sz="1200" spc="-25" dirty="0">
                <a:latin typeface="Arial"/>
                <a:cs typeface="Arial"/>
              </a:rPr>
              <a:t>rather the </a:t>
            </a:r>
            <a:r>
              <a:rPr lang="en-US" sz="1200" spc="-45" dirty="0">
                <a:latin typeface="Arial"/>
                <a:cs typeface="Arial"/>
              </a:rPr>
              <a:t>capacity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5" dirty="0">
                <a:latin typeface="Arial"/>
                <a:cs typeface="Arial"/>
              </a:rPr>
              <a:t>acquire </a:t>
            </a:r>
            <a:r>
              <a:rPr lang="en-US" sz="1200" spc="-20" dirty="0">
                <a:latin typeface="Arial"/>
                <a:cs typeface="Arial"/>
              </a:rPr>
              <a:t>them. </a:t>
            </a:r>
            <a:r>
              <a:rPr lang="en-US" sz="1200" spc="-80" dirty="0">
                <a:latin typeface="Arial"/>
                <a:cs typeface="Arial"/>
              </a:rPr>
              <a:t>Indeed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-90" dirty="0">
                <a:latin typeface="Arial"/>
                <a:cs typeface="Arial"/>
              </a:rPr>
              <a:t>become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primary </a:t>
            </a:r>
            <a:r>
              <a:rPr lang="en-US" sz="1200" spc="-30" dirty="0">
                <a:latin typeface="Arial"/>
                <a:cs typeface="Arial"/>
              </a:rPr>
              <a:t>driver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15" dirty="0">
                <a:latin typeface="Arial"/>
                <a:cs typeface="Arial"/>
              </a:rPr>
              <a:t>of 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40" dirty="0">
                <a:latin typeface="Arial"/>
                <a:cs typeface="Arial"/>
              </a:rPr>
              <a:t>applications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70" dirty="0">
                <a:latin typeface="Arial"/>
                <a:cs typeface="Arial"/>
              </a:rPr>
              <a:t>see</a:t>
            </a:r>
            <a:r>
              <a:rPr lang="en-US" sz="1200" spc="-55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today.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181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5" dirty="0">
                <a:latin typeface="Arial"/>
                <a:cs typeface="Arial"/>
              </a:rPr>
              <a:t>agents </a:t>
            </a:r>
            <a:r>
              <a:rPr lang="en-US" sz="1200" spc="-60" dirty="0">
                <a:latin typeface="Arial"/>
                <a:cs typeface="Arial"/>
              </a:rPr>
              <a:t>view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30" dirty="0">
                <a:latin typeface="Arial"/>
                <a:cs typeface="Arial"/>
              </a:rPr>
              <a:t>inspiring </a:t>
            </a:r>
            <a:r>
              <a:rPr lang="en-US" sz="1200" spc="-60" dirty="0">
                <a:latin typeface="Arial"/>
                <a:cs typeface="Arial"/>
              </a:rPr>
              <a:t>quest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undercover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mysteries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0" dirty="0">
                <a:latin typeface="Arial"/>
                <a:cs typeface="Arial"/>
              </a:rPr>
              <a:t>intelligence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30" dirty="0">
                <a:latin typeface="Arial"/>
                <a:cs typeface="Arial"/>
              </a:rPr>
              <a:t>tackle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tasks 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humans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50" dirty="0">
                <a:latin typeface="Arial"/>
                <a:cs typeface="Arial"/>
              </a:rPr>
              <a:t>good </a:t>
            </a:r>
            <a:r>
              <a:rPr lang="en-US" sz="1200" spc="15" dirty="0">
                <a:latin typeface="Arial"/>
                <a:cs typeface="Arial"/>
              </a:rPr>
              <a:t>at. </a:t>
            </a:r>
            <a:r>
              <a:rPr lang="en-US" sz="1200" spc="-25" dirty="0">
                <a:latin typeface="Arial"/>
                <a:cs typeface="Arial"/>
              </a:rPr>
              <a:t>While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-100" dirty="0">
                <a:latin typeface="Arial"/>
                <a:cs typeface="Arial"/>
              </a:rPr>
              <a:t>been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30" dirty="0">
                <a:latin typeface="Arial"/>
                <a:cs typeface="Arial"/>
              </a:rPr>
              <a:t>lot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0" dirty="0">
                <a:latin typeface="Arial"/>
                <a:cs typeface="Arial"/>
              </a:rPr>
              <a:t>progress,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10" dirty="0">
                <a:latin typeface="Arial"/>
                <a:cs typeface="Arial"/>
              </a:rPr>
              <a:t>still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5" dirty="0">
                <a:latin typeface="Arial"/>
                <a:cs typeface="Arial"/>
              </a:rPr>
              <a:t>long </a:t>
            </a:r>
            <a:r>
              <a:rPr lang="en-US" sz="1200" spc="-100" dirty="0">
                <a:latin typeface="Arial"/>
                <a:cs typeface="Arial"/>
              </a:rPr>
              <a:t>way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go </a:t>
            </a:r>
            <a:r>
              <a:rPr lang="en-US" sz="1200" spc="-55" dirty="0">
                <a:latin typeface="Arial"/>
                <a:cs typeface="Arial"/>
              </a:rPr>
              <a:t>along 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65" dirty="0">
                <a:latin typeface="Arial"/>
                <a:cs typeface="Arial"/>
              </a:rPr>
              <a:t>dimensions: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ability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learn </a:t>
            </a:r>
            <a:r>
              <a:rPr lang="en-US" sz="1200" spc="-25" dirty="0">
                <a:latin typeface="Arial"/>
                <a:cs typeface="Arial"/>
              </a:rPr>
              <a:t>quickly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55" dirty="0">
                <a:latin typeface="Arial"/>
                <a:cs typeface="Arial"/>
              </a:rPr>
              <a:t>few </a:t>
            </a:r>
            <a:r>
              <a:rPr lang="en-US" sz="1200" spc="-90" dirty="0">
                <a:latin typeface="Arial"/>
                <a:cs typeface="Arial"/>
              </a:rPr>
              <a:t>examples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ability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35" dirty="0">
                <a:latin typeface="Arial"/>
                <a:cs typeface="Arial"/>
              </a:rPr>
              <a:t>perform  </a:t>
            </a:r>
            <a:r>
              <a:rPr lang="en-US" sz="1200" spc="-100" dirty="0">
                <a:latin typeface="Arial"/>
                <a:cs typeface="Arial"/>
              </a:rPr>
              <a:t>commonsense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-65" dirty="0">
                <a:latin typeface="Arial"/>
                <a:cs typeface="Arial"/>
              </a:rPr>
              <a:t>reasoning.</a:t>
            </a:r>
            <a:endParaRPr lang="en-US" sz="1200" dirty="0">
              <a:latin typeface="Arial"/>
              <a:cs typeface="Arial"/>
            </a:endParaRPr>
          </a:p>
          <a:p>
            <a:pPr marL="219710" marR="5715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10" dirty="0">
                <a:latin typeface="Arial"/>
                <a:cs typeface="Arial"/>
              </a:rPr>
              <a:t>still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5" dirty="0">
                <a:latin typeface="Arial"/>
                <a:cs typeface="Arial"/>
              </a:rPr>
              <a:t>huge </a:t>
            </a:r>
            <a:r>
              <a:rPr lang="en-US" sz="1200" spc="-80" dirty="0">
                <a:latin typeface="Arial"/>
                <a:cs typeface="Arial"/>
              </a:rPr>
              <a:t>gap between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regimes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humans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0" dirty="0">
                <a:latin typeface="Arial"/>
                <a:cs typeface="Arial"/>
              </a:rPr>
              <a:t>machines </a:t>
            </a:r>
            <a:r>
              <a:rPr lang="en-US" sz="1200" spc="-50" dirty="0">
                <a:latin typeface="Arial"/>
                <a:cs typeface="Arial"/>
              </a:rPr>
              <a:t>operate </a:t>
            </a:r>
            <a:r>
              <a:rPr lang="en-US" sz="1200" spc="-5" dirty="0">
                <a:latin typeface="Arial"/>
                <a:cs typeface="Arial"/>
              </a:rPr>
              <a:t>in. </a:t>
            </a:r>
            <a:r>
              <a:rPr lang="en-US" sz="1200" spc="-65" dirty="0">
                <a:latin typeface="Arial"/>
                <a:cs typeface="Arial"/>
              </a:rPr>
              <a:t>For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55" dirty="0">
                <a:latin typeface="Arial"/>
                <a:cs typeface="Arial"/>
              </a:rPr>
              <a:t>AlphaGo  </a:t>
            </a:r>
            <a:r>
              <a:rPr lang="en-US" sz="1200" spc="-75" dirty="0">
                <a:latin typeface="Arial"/>
                <a:cs typeface="Arial"/>
              </a:rPr>
              <a:t>learned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55" dirty="0">
                <a:latin typeface="Arial"/>
                <a:cs typeface="Arial"/>
              </a:rPr>
              <a:t>19.6 </a:t>
            </a:r>
            <a:r>
              <a:rPr lang="en-US" sz="1200" spc="-5" dirty="0">
                <a:latin typeface="Arial"/>
                <a:cs typeface="Arial"/>
              </a:rPr>
              <a:t>million </a:t>
            </a:r>
            <a:r>
              <a:rPr lang="en-US" sz="1200" spc="-95" dirty="0">
                <a:latin typeface="Arial"/>
                <a:cs typeface="Arial"/>
              </a:rPr>
              <a:t>games,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35" dirty="0">
                <a:latin typeface="Arial"/>
                <a:cs typeface="Arial"/>
              </a:rPr>
              <a:t>only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dirty="0">
                <a:latin typeface="Arial"/>
                <a:cs typeface="Arial"/>
              </a:rPr>
              <a:t>thing: </a:t>
            </a:r>
            <a:r>
              <a:rPr lang="en-US" sz="1200" spc="-55" dirty="0">
                <a:latin typeface="Arial"/>
                <a:cs typeface="Arial"/>
              </a:rPr>
              <a:t>play </a:t>
            </a:r>
            <a:r>
              <a:rPr lang="en-US" sz="1200" spc="-80" dirty="0">
                <a:latin typeface="Arial"/>
                <a:cs typeface="Arial"/>
              </a:rPr>
              <a:t>Go. </a:t>
            </a:r>
            <a:r>
              <a:rPr lang="en-US" sz="1200" spc="-70" dirty="0">
                <a:latin typeface="Arial"/>
                <a:cs typeface="Arial"/>
              </a:rPr>
              <a:t>Humans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25" dirty="0">
                <a:latin typeface="Arial"/>
                <a:cs typeface="Arial"/>
              </a:rPr>
              <a:t>the other </a:t>
            </a:r>
            <a:r>
              <a:rPr lang="en-US" sz="1200" spc="-65" dirty="0">
                <a:latin typeface="Arial"/>
                <a:cs typeface="Arial"/>
              </a:rPr>
              <a:t>hand learn 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much </a:t>
            </a:r>
            <a:r>
              <a:rPr lang="en-US" sz="1200" spc="-40" dirty="0">
                <a:latin typeface="Arial"/>
                <a:cs typeface="Arial"/>
              </a:rPr>
              <a:t>wider </a:t>
            </a:r>
            <a:r>
              <a:rPr lang="en-US" sz="1200" spc="-70" dirty="0">
                <a:latin typeface="Arial"/>
                <a:cs typeface="Arial"/>
              </a:rPr>
              <a:t>set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0" dirty="0">
                <a:latin typeface="Arial"/>
                <a:cs typeface="Arial"/>
              </a:rPr>
              <a:t>experiences,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65" dirty="0">
                <a:latin typeface="Arial"/>
                <a:cs typeface="Arial"/>
              </a:rPr>
              <a:t>do</a:t>
            </a:r>
            <a:r>
              <a:rPr lang="en-US" sz="1200" spc="-155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25" dirty="0">
                <a:latin typeface="Arial"/>
                <a:cs typeface="Arial"/>
              </a:rPr>
              <a:t>things.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75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6985" indent="-207645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25" dirty="0">
                <a:latin typeface="Arial"/>
                <a:cs typeface="Arial"/>
              </a:rPr>
              <a:t>other </a:t>
            </a:r>
            <a:r>
              <a:rPr lang="en-US" sz="1200" spc="-60" dirty="0">
                <a:latin typeface="Arial"/>
                <a:cs typeface="Arial"/>
              </a:rPr>
              <a:t>view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25" dirty="0">
                <a:latin typeface="Arial"/>
                <a:cs typeface="Arial"/>
              </a:rPr>
              <a:t>less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40" dirty="0">
                <a:latin typeface="Arial"/>
                <a:cs typeface="Arial"/>
              </a:rPr>
              <a:t>re-creating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capabilities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humans </a:t>
            </a:r>
            <a:r>
              <a:rPr lang="en-US" sz="1200" spc="-75" dirty="0">
                <a:latin typeface="Arial"/>
                <a:cs typeface="Arial"/>
              </a:rPr>
              <a:t>have,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25" dirty="0">
                <a:latin typeface="Arial"/>
                <a:cs typeface="Arial"/>
              </a:rPr>
              <a:t>benefit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65" dirty="0">
                <a:latin typeface="Arial"/>
                <a:cs typeface="Arial"/>
              </a:rPr>
              <a:t>humans.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63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Even </a:t>
            </a:r>
            <a:r>
              <a:rPr lang="en-US" sz="1200" spc="-25" dirty="0">
                <a:latin typeface="Arial"/>
                <a:cs typeface="Arial"/>
              </a:rPr>
              <a:t>the current </a:t>
            </a:r>
            <a:r>
              <a:rPr lang="en-US" sz="1200" spc="-65" dirty="0">
                <a:latin typeface="Arial"/>
                <a:cs typeface="Arial"/>
              </a:rPr>
              <a:t>level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5" dirty="0">
                <a:latin typeface="Arial"/>
                <a:cs typeface="Arial"/>
              </a:rPr>
              <a:t>technology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60" dirty="0">
                <a:latin typeface="Arial"/>
                <a:cs typeface="Arial"/>
              </a:rPr>
              <a:t>already </a:t>
            </a:r>
            <a:r>
              <a:rPr lang="en-US" sz="1200" spc="-55" dirty="0">
                <a:latin typeface="Arial"/>
                <a:cs typeface="Arial"/>
              </a:rPr>
              <a:t>being </a:t>
            </a:r>
            <a:r>
              <a:rPr lang="en-US" sz="1200" spc="-85" dirty="0">
                <a:latin typeface="Arial"/>
                <a:cs typeface="Arial"/>
              </a:rPr>
              <a:t>deployed </a:t>
            </a:r>
            <a:r>
              <a:rPr lang="en-US" sz="1200" spc="-40" dirty="0">
                <a:latin typeface="Arial"/>
                <a:cs typeface="Arial"/>
              </a:rPr>
              <a:t>widely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35" dirty="0">
                <a:latin typeface="Arial"/>
                <a:cs typeface="Arial"/>
              </a:rPr>
              <a:t>practice,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r>
              <a:rPr lang="en-US" sz="1200" spc="114" dirty="0">
                <a:latin typeface="Arial"/>
                <a:cs typeface="Arial"/>
              </a:rPr>
              <a:t>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40" dirty="0">
                <a:latin typeface="Arial"/>
                <a:cs typeface="Arial"/>
              </a:rPr>
              <a:t>settings</a:t>
            </a:r>
            <a:endParaRPr lang="en-US" sz="1200" dirty="0">
              <a:latin typeface="Arial"/>
              <a:cs typeface="Arial"/>
            </a:endParaRPr>
          </a:p>
          <a:p>
            <a:pPr marL="219710" marR="5080">
              <a:lnSpc>
                <a:spcPct val="102000"/>
              </a:lnSpc>
              <a:spcBef>
                <a:spcPts val="5"/>
              </a:spcBef>
            </a:pP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20" dirty="0">
                <a:latin typeface="Arial"/>
                <a:cs typeface="Arial"/>
              </a:rPr>
              <a:t>often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20" dirty="0">
                <a:latin typeface="Arial"/>
                <a:cs typeface="Arial"/>
              </a:rPr>
              <a:t>particularly </a:t>
            </a:r>
            <a:r>
              <a:rPr lang="en-US" sz="1200" spc="-45" dirty="0">
                <a:latin typeface="Arial"/>
                <a:cs typeface="Arial"/>
              </a:rPr>
              <a:t>human-like </a:t>
            </a:r>
            <a:r>
              <a:rPr lang="en-US" sz="1200" spc="-25" dirty="0">
                <a:latin typeface="Arial"/>
                <a:cs typeface="Arial"/>
              </a:rPr>
              <a:t>(targeted </a:t>
            </a:r>
            <a:r>
              <a:rPr lang="en-US" sz="1200" spc="-40" dirty="0">
                <a:latin typeface="Arial"/>
                <a:cs typeface="Arial"/>
              </a:rPr>
              <a:t>advertising, </a:t>
            </a:r>
            <a:r>
              <a:rPr lang="en-US" sz="1200" spc="-110" dirty="0">
                <a:latin typeface="Arial"/>
                <a:cs typeface="Arial"/>
              </a:rPr>
              <a:t>news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20" dirty="0">
                <a:latin typeface="Arial"/>
                <a:cs typeface="Arial"/>
              </a:rPr>
              <a:t>product </a:t>
            </a:r>
            <a:r>
              <a:rPr lang="en-US" sz="1200" spc="-45" dirty="0">
                <a:latin typeface="Arial"/>
                <a:cs typeface="Arial"/>
              </a:rPr>
              <a:t>recommendation, </a:t>
            </a:r>
            <a:r>
              <a:rPr lang="en-US" sz="1200" spc="-105" dirty="0">
                <a:latin typeface="Arial"/>
                <a:cs typeface="Arial"/>
              </a:rPr>
              <a:t>web </a:t>
            </a:r>
            <a:r>
              <a:rPr lang="en-US" sz="1200" spc="-85" dirty="0">
                <a:latin typeface="Arial"/>
                <a:cs typeface="Arial"/>
              </a:rPr>
              <a:t>search,  </a:t>
            </a:r>
            <a:r>
              <a:rPr lang="en-US" sz="1200" spc="-60" dirty="0">
                <a:latin typeface="Arial"/>
                <a:cs typeface="Arial"/>
              </a:rPr>
              <a:t>supply </a:t>
            </a:r>
            <a:r>
              <a:rPr lang="en-US" sz="1200" spc="-50" dirty="0">
                <a:latin typeface="Arial"/>
                <a:cs typeface="Arial"/>
              </a:rPr>
              <a:t>chain </a:t>
            </a:r>
            <a:r>
              <a:rPr lang="en-US" sz="1200" spc="-60" dirty="0">
                <a:latin typeface="Arial"/>
                <a:cs typeface="Arial"/>
              </a:rPr>
              <a:t>management,</a:t>
            </a:r>
            <a:r>
              <a:rPr lang="en-US" sz="1200" spc="10" dirty="0">
                <a:latin typeface="Arial"/>
                <a:cs typeface="Arial"/>
              </a:rPr>
              <a:t> </a:t>
            </a:r>
            <a:r>
              <a:rPr lang="en-US" sz="1200" dirty="0">
                <a:latin typeface="Arial"/>
                <a:cs typeface="Arial"/>
              </a:rPr>
              <a:t>etc.)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60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Other </a:t>
            </a:r>
            <a:r>
              <a:rPr lang="en-US" sz="1200" spc="-40" dirty="0">
                <a:latin typeface="Arial"/>
                <a:cs typeface="Arial"/>
              </a:rPr>
              <a:t>applications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35" dirty="0">
                <a:latin typeface="Arial"/>
                <a:cs typeface="Arial"/>
              </a:rPr>
              <a:t>self-driving </a:t>
            </a:r>
            <a:r>
              <a:rPr lang="en-US" sz="1200" spc="-95" dirty="0">
                <a:latin typeface="Arial"/>
                <a:cs typeface="Arial"/>
              </a:rPr>
              <a:t>cars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0" dirty="0">
                <a:latin typeface="Arial"/>
                <a:cs typeface="Arial"/>
              </a:rPr>
              <a:t>authentication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55" dirty="0">
                <a:latin typeface="Arial"/>
                <a:cs typeface="Arial"/>
              </a:rPr>
              <a:t>high-stakes,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65" dirty="0">
                <a:latin typeface="Arial"/>
                <a:cs typeface="Arial"/>
              </a:rPr>
              <a:t>errors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85" dirty="0">
                <a:latin typeface="Arial"/>
                <a:cs typeface="Arial"/>
              </a:rPr>
              <a:t>be  </a:t>
            </a:r>
            <a:r>
              <a:rPr lang="en-US" sz="1200" spc="-55" dirty="0">
                <a:latin typeface="Arial"/>
                <a:cs typeface="Arial"/>
              </a:rPr>
              <a:t>much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60" dirty="0">
                <a:latin typeface="Arial"/>
                <a:cs typeface="Arial"/>
              </a:rPr>
              <a:t>damaging </a:t>
            </a:r>
            <a:r>
              <a:rPr lang="en-US" sz="1200" spc="-15" dirty="0">
                <a:latin typeface="Arial"/>
                <a:cs typeface="Arial"/>
              </a:rPr>
              <a:t>than </a:t>
            </a:r>
            <a:r>
              <a:rPr lang="en-US" sz="1200" spc="-10" dirty="0">
                <a:latin typeface="Arial"/>
                <a:cs typeface="Arial"/>
              </a:rPr>
              <a:t>getting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wrong </a:t>
            </a:r>
            <a:r>
              <a:rPr lang="en-US" sz="1200" spc="-60" dirty="0">
                <a:latin typeface="Arial"/>
                <a:cs typeface="Arial"/>
              </a:rPr>
              <a:t>movie </a:t>
            </a:r>
            <a:r>
              <a:rPr lang="en-US" sz="1200" spc="-45" dirty="0">
                <a:latin typeface="Arial"/>
                <a:cs typeface="Arial"/>
              </a:rPr>
              <a:t>recommendation.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40" dirty="0">
                <a:latin typeface="Arial"/>
                <a:cs typeface="Arial"/>
              </a:rPr>
              <a:t>applications </a:t>
            </a:r>
            <a:r>
              <a:rPr lang="en-US" sz="1200" spc="-70" dirty="0">
                <a:latin typeface="Arial"/>
                <a:cs typeface="Arial"/>
              </a:rPr>
              <a:t>present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70" dirty="0">
                <a:latin typeface="Arial"/>
                <a:cs typeface="Arial"/>
              </a:rPr>
              <a:t>set </a:t>
            </a:r>
            <a:r>
              <a:rPr lang="en-US" sz="1200" spc="-15" dirty="0">
                <a:latin typeface="Arial"/>
                <a:cs typeface="Arial"/>
              </a:rPr>
              <a:t>of  </a:t>
            </a:r>
            <a:r>
              <a:rPr lang="en-US" sz="1200" spc="-45" dirty="0">
                <a:latin typeface="Arial"/>
                <a:cs typeface="Arial"/>
              </a:rPr>
              <a:t>security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concerns.</a:t>
            </a:r>
            <a:endParaRPr lang="en-US" sz="1200" dirty="0">
              <a:latin typeface="Arial"/>
              <a:cs typeface="Arial"/>
            </a:endParaRPr>
          </a:p>
          <a:p>
            <a:pPr marL="219710" marR="5715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One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70" dirty="0">
                <a:latin typeface="Arial"/>
                <a:cs typeface="Arial"/>
              </a:rPr>
              <a:t>generate </a:t>
            </a:r>
            <a:r>
              <a:rPr lang="en-US" sz="1200" spc="-65" dirty="0">
                <a:latin typeface="Arial"/>
                <a:cs typeface="Arial"/>
              </a:rPr>
              <a:t>so-called </a:t>
            </a:r>
            <a:r>
              <a:rPr lang="en-US" sz="1200" b="1" spc="-60" dirty="0">
                <a:latin typeface="Arial"/>
                <a:cs typeface="Arial"/>
              </a:rPr>
              <a:t>adversarial examples</a:t>
            </a:r>
            <a:r>
              <a:rPr lang="en-US" sz="1200" spc="-60" dirty="0">
                <a:latin typeface="Arial"/>
                <a:cs typeface="Arial"/>
              </a:rPr>
              <a:t>,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15" dirty="0">
                <a:latin typeface="Arial"/>
                <a:cs typeface="Arial"/>
              </a:rPr>
              <a:t>putting </a:t>
            </a:r>
            <a:r>
              <a:rPr lang="en-US" sz="1200" spc="-55" dirty="0">
                <a:latin typeface="Arial"/>
                <a:cs typeface="Arial"/>
              </a:rPr>
              <a:t>stickers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stop </a:t>
            </a:r>
            <a:r>
              <a:rPr lang="en-US" sz="1200" spc="-55" dirty="0">
                <a:latin typeface="Arial"/>
                <a:cs typeface="Arial"/>
              </a:rPr>
              <a:t>sign,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20" dirty="0">
                <a:latin typeface="Arial"/>
                <a:cs typeface="Arial"/>
              </a:rPr>
              <a:t>trick 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35" dirty="0">
                <a:latin typeface="Arial"/>
                <a:cs typeface="Arial"/>
              </a:rPr>
              <a:t>computer </a:t>
            </a:r>
            <a:r>
              <a:rPr lang="en-US" sz="1200" spc="-50" dirty="0">
                <a:latin typeface="Arial"/>
                <a:cs typeface="Arial"/>
              </a:rPr>
              <a:t>vision </a:t>
            </a:r>
            <a:r>
              <a:rPr lang="en-US" sz="1200" spc="-80" dirty="0">
                <a:latin typeface="Arial"/>
                <a:cs typeface="Arial"/>
              </a:rPr>
              <a:t>system </a:t>
            </a:r>
            <a:r>
              <a:rPr lang="en-US" sz="1200" spc="10" dirty="0">
                <a:latin typeface="Arial"/>
                <a:cs typeface="Arial"/>
              </a:rPr>
              <a:t>into </a:t>
            </a:r>
            <a:r>
              <a:rPr lang="en-US" sz="1200" spc="-50" dirty="0">
                <a:latin typeface="Arial"/>
                <a:cs typeface="Arial"/>
              </a:rPr>
              <a:t>mis-classifying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14" dirty="0">
                <a:latin typeface="Arial"/>
                <a:cs typeface="Arial"/>
              </a:rPr>
              <a:t>speed </a:t>
            </a:r>
            <a:r>
              <a:rPr lang="en-US" sz="1200" spc="40" dirty="0">
                <a:latin typeface="Arial"/>
                <a:cs typeface="Arial"/>
              </a:rPr>
              <a:t>limit </a:t>
            </a:r>
            <a:r>
              <a:rPr lang="en-US" sz="1200" spc="-55" dirty="0">
                <a:latin typeface="Arial"/>
                <a:cs typeface="Arial"/>
              </a:rPr>
              <a:t>sign. </a:t>
            </a:r>
            <a:r>
              <a:rPr lang="en-US" sz="1200" spc="-85" dirty="0">
                <a:latin typeface="Arial"/>
                <a:cs typeface="Arial"/>
              </a:rPr>
              <a:t>You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also purchase </a:t>
            </a:r>
            <a:r>
              <a:rPr lang="en-US" sz="1200" spc="-70" dirty="0">
                <a:latin typeface="Arial"/>
                <a:cs typeface="Arial"/>
              </a:rPr>
              <a:t>special </a:t>
            </a:r>
            <a:r>
              <a:rPr lang="en-US" sz="1200" spc="-120" dirty="0">
                <a:latin typeface="Arial"/>
                <a:cs typeface="Arial"/>
              </a:rPr>
              <a:t>glasses 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5" dirty="0">
                <a:latin typeface="Arial"/>
                <a:cs typeface="Arial"/>
              </a:rPr>
              <a:t>fool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0" dirty="0">
                <a:latin typeface="Arial"/>
                <a:cs typeface="Arial"/>
              </a:rPr>
              <a:t>system </a:t>
            </a:r>
            <a:r>
              <a:rPr lang="en-US" sz="1200" spc="10" dirty="0">
                <a:latin typeface="Arial"/>
                <a:cs typeface="Arial"/>
              </a:rPr>
              <a:t>into </a:t>
            </a:r>
            <a:r>
              <a:rPr lang="en-US" sz="1200" spc="-5" dirty="0">
                <a:latin typeface="Arial"/>
                <a:cs typeface="Arial"/>
              </a:rPr>
              <a:t>thinking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45" dirty="0">
                <a:latin typeface="Arial"/>
                <a:cs typeface="Arial"/>
              </a:rPr>
              <a:t>you’re </a:t>
            </a:r>
            <a:r>
              <a:rPr lang="en-US" sz="1200" spc="-110" dirty="0">
                <a:latin typeface="Arial"/>
                <a:cs typeface="Arial"/>
              </a:rPr>
              <a:t>a</a:t>
            </a:r>
            <a:r>
              <a:rPr lang="en-US" sz="1200" spc="-40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celebrity.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33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rial"/>
                <a:cs typeface="Arial"/>
              </a:rPr>
              <a:t>How </a:t>
            </a:r>
            <a:r>
              <a:rPr lang="en-US" sz="1200" spc="-60" dirty="0">
                <a:latin typeface="Arial"/>
                <a:cs typeface="Arial"/>
              </a:rPr>
              <a:t>should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25" dirty="0">
                <a:latin typeface="Arial"/>
                <a:cs typeface="Arial"/>
              </a:rPr>
              <a:t>actually </a:t>
            </a:r>
            <a:r>
              <a:rPr lang="en-US" sz="1200" spc="-90" dirty="0">
                <a:latin typeface="Arial"/>
                <a:cs typeface="Arial"/>
              </a:rPr>
              <a:t>solve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5" dirty="0">
                <a:latin typeface="Arial"/>
                <a:cs typeface="Arial"/>
              </a:rPr>
              <a:t>tasks? </a:t>
            </a: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35" dirty="0">
                <a:latin typeface="Arial"/>
                <a:cs typeface="Arial"/>
              </a:rPr>
              <a:t>complicated. </a:t>
            </a:r>
            <a:r>
              <a:rPr lang="en-US" sz="1200" spc="5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0" dirty="0">
                <a:latin typeface="Arial"/>
                <a:cs typeface="Arial"/>
              </a:rPr>
              <a:t>end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5" dirty="0">
                <a:latin typeface="Arial"/>
                <a:cs typeface="Arial"/>
              </a:rPr>
              <a:t>day,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10" dirty="0">
                <a:latin typeface="Arial"/>
                <a:cs typeface="Arial"/>
              </a:rPr>
              <a:t>need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5" dirty="0">
                <a:latin typeface="Arial"/>
                <a:cs typeface="Arial"/>
              </a:rPr>
              <a:t>write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80" dirty="0">
                <a:latin typeface="Arial"/>
                <a:cs typeface="Arial"/>
              </a:rPr>
              <a:t>code </a:t>
            </a:r>
            <a:r>
              <a:rPr lang="en-US" sz="1200" spc="-30" dirty="0">
                <a:latin typeface="Arial"/>
                <a:cs typeface="Arial"/>
              </a:rPr>
              <a:t>(and </a:t>
            </a:r>
            <a:r>
              <a:rPr lang="en-US" sz="1200" spc="-60" dirty="0">
                <a:latin typeface="Arial"/>
                <a:cs typeface="Arial"/>
              </a:rPr>
              <a:t>possibly </a:t>
            </a:r>
            <a:r>
              <a:rPr lang="en-US" sz="1200" spc="-20" dirty="0">
                <a:latin typeface="Arial"/>
                <a:cs typeface="Arial"/>
              </a:rPr>
              <a:t>build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70" dirty="0">
                <a:latin typeface="Arial"/>
                <a:cs typeface="Arial"/>
              </a:rPr>
              <a:t>hardware, </a:t>
            </a:r>
            <a:r>
              <a:rPr lang="en-US" sz="1200" spc="30" dirty="0">
                <a:latin typeface="Arial"/>
                <a:cs typeface="Arial"/>
              </a:rPr>
              <a:t>too). </a:t>
            </a:r>
            <a:r>
              <a:rPr lang="en-US" sz="1200" spc="35" dirty="0">
                <a:latin typeface="Arial"/>
                <a:cs typeface="Arial"/>
              </a:rPr>
              <a:t>But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5" dirty="0">
                <a:latin typeface="Arial"/>
                <a:cs typeface="Arial"/>
              </a:rPr>
              <a:t>huge</a:t>
            </a:r>
            <a:r>
              <a:rPr lang="en-US" sz="1200" spc="70" dirty="0">
                <a:latin typeface="Arial"/>
                <a:cs typeface="Arial"/>
              </a:rPr>
              <a:t> </a:t>
            </a:r>
            <a:r>
              <a:rPr lang="en-US" sz="1200" spc="-75" dirty="0">
                <a:latin typeface="Arial"/>
                <a:cs typeface="Arial"/>
              </a:rPr>
              <a:t>chasm.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25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715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7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60" dirty="0">
                <a:latin typeface="Arial"/>
                <a:cs typeface="Arial"/>
              </a:rPr>
              <a:t>hard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110" dirty="0">
                <a:latin typeface="Arial"/>
                <a:cs typeface="Arial"/>
              </a:rPr>
              <a:t>days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114" dirty="0">
                <a:latin typeface="Arial"/>
                <a:cs typeface="Arial"/>
              </a:rPr>
              <a:t>escape </a:t>
            </a:r>
            <a:r>
              <a:rPr lang="en-US" sz="1200" spc="-65" dirty="0">
                <a:latin typeface="Arial"/>
                <a:cs typeface="Arial"/>
              </a:rPr>
              <a:t>hearing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30" dirty="0">
                <a:latin typeface="Arial"/>
                <a:cs typeface="Arial"/>
              </a:rPr>
              <a:t>—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5" dirty="0">
                <a:latin typeface="Arial"/>
                <a:cs typeface="Arial"/>
              </a:rPr>
              <a:t>news,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55" dirty="0">
                <a:latin typeface="Arial"/>
                <a:cs typeface="Arial"/>
              </a:rPr>
              <a:t>social media,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75" dirty="0">
                <a:latin typeface="Arial"/>
                <a:cs typeface="Arial"/>
              </a:rPr>
              <a:t>cafe </a:t>
            </a:r>
            <a:r>
              <a:rPr lang="en-US" sz="1200" spc="-60" dirty="0">
                <a:latin typeface="Arial"/>
                <a:cs typeface="Arial"/>
              </a:rPr>
              <a:t>conversations.  </a:t>
            </a:r>
            <a:r>
              <a:rPr lang="en-US" sz="1200" spc="15" dirty="0">
                <a:latin typeface="Arial"/>
                <a:cs typeface="Arial"/>
              </a:rPr>
              <a:t>A </a:t>
            </a:r>
            <a:r>
              <a:rPr lang="en-US" sz="1200" spc="30" dirty="0">
                <a:latin typeface="Arial"/>
                <a:cs typeface="Arial"/>
              </a:rPr>
              <a:t>lot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triumphs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70" dirty="0">
                <a:latin typeface="Arial"/>
                <a:cs typeface="Arial"/>
              </a:rPr>
              <a:t>superhuman </a:t>
            </a:r>
            <a:r>
              <a:rPr lang="en-US" sz="1200" spc="-60" dirty="0">
                <a:latin typeface="Arial"/>
                <a:cs typeface="Arial"/>
              </a:rPr>
              <a:t>performance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00" dirty="0">
                <a:latin typeface="Arial"/>
                <a:cs typeface="Arial"/>
              </a:rPr>
              <a:t>been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b="1" spc="-65" dirty="0">
                <a:latin typeface="Arial"/>
                <a:cs typeface="Arial"/>
              </a:rPr>
              <a:t>games</a:t>
            </a:r>
            <a:r>
              <a:rPr lang="en-US" sz="1200" spc="-65" dirty="0">
                <a:latin typeface="Arial"/>
                <a:cs typeface="Arial"/>
              </a:rPr>
              <a:t>,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55" dirty="0">
                <a:latin typeface="Arial"/>
                <a:cs typeface="Arial"/>
              </a:rPr>
              <a:t>Jeopardy! </a:t>
            </a:r>
            <a:r>
              <a:rPr lang="en-US" sz="1200" spc="50" dirty="0">
                <a:latin typeface="Arial"/>
                <a:cs typeface="Arial"/>
              </a:rPr>
              <a:t>(IBM </a:t>
            </a:r>
            <a:r>
              <a:rPr lang="en-US" sz="1200" spc="-40" dirty="0">
                <a:latin typeface="Arial"/>
                <a:cs typeface="Arial"/>
              </a:rPr>
              <a:t>Watson,  </a:t>
            </a:r>
            <a:r>
              <a:rPr lang="en-US" sz="1200" spc="-35" dirty="0">
                <a:latin typeface="Arial"/>
                <a:cs typeface="Arial"/>
              </a:rPr>
              <a:t>2011), </a:t>
            </a:r>
            <a:r>
              <a:rPr lang="en-US" sz="1200" spc="-120" dirty="0">
                <a:latin typeface="Arial"/>
                <a:cs typeface="Arial"/>
              </a:rPr>
              <a:t>Go </a:t>
            </a:r>
            <a:r>
              <a:rPr lang="en-US" sz="1200" spc="-30" dirty="0">
                <a:latin typeface="Arial"/>
                <a:cs typeface="Arial"/>
              </a:rPr>
              <a:t>(DeepMind’s </a:t>
            </a:r>
            <a:r>
              <a:rPr lang="en-US" sz="1200" spc="-50" dirty="0">
                <a:latin typeface="Arial"/>
                <a:cs typeface="Arial"/>
              </a:rPr>
              <a:t>AlphaGo, </a:t>
            </a:r>
            <a:r>
              <a:rPr lang="en-US" sz="1200" spc="-35" dirty="0">
                <a:latin typeface="Arial"/>
                <a:cs typeface="Arial"/>
              </a:rPr>
              <a:t>2016), </a:t>
            </a:r>
            <a:r>
              <a:rPr lang="en-US" sz="1200" spc="-5" dirty="0">
                <a:latin typeface="Arial"/>
                <a:cs typeface="Arial"/>
              </a:rPr>
              <a:t>Dota </a:t>
            </a:r>
            <a:r>
              <a:rPr lang="en-US" sz="1200" spc="-75" dirty="0">
                <a:latin typeface="Arial"/>
                <a:cs typeface="Arial"/>
              </a:rPr>
              <a:t>2 </a:t>
            </a:r>
            <a:r>
              <a:rPr lang="en-US" sz="1200" spc="-20" dirty="0">
                <a:latin typeface="Arial"/>
                <a:cs typeface="Arial"/>
              </a:rPr>
              <a:t>(</a:t>
            </a:r>
            <a:r>
              <a:rPr lang="en-US" sz="1200" spc="-20" dirty="0" err="1">
                <a:latin typeface="Arial"/>
                <a:cs typeface="Arial"/>
              </a:rPr>
              <a:t>OpenAI</a:t>
            </a:r>
            <a:r>
              <a:rPr lang="en-US" sz="1200" spc="-20" dirty="0">
                <a:latin typeface="Arial"/>
                <a:cs typeface="Arial"/>
              </a:rPr>
              <a:t>, </a:t>
            </a:r>
            <a:r>
              <a:rPr lang="en-US" sz="1200" spc="-35" dirty="0">
                <a:latin typeface="Arial"/>
                <a:cs typeface="Arial"/>
              </a:rPr>
              <a:t>2019), </a:t>
            </a:r>
            <a:r>
              <a:rPr lang="en-US" sz="1200" spc="-70" dirty="0">
                <a:latin typeface="Arial"/>
                <a:cs typeface="Arial"/>
              </a:rPr>
              <a:t>Poker </a:t>
            </a:r>
            <a:r>
              <a:rPr lang="en-US" sz="1200" spc="10" dirty="0">
                <a:latin typeface="Arial"/>
                <a:cs typeface="Arial"/>
              </a:rPr>
              <a:t>(CMU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5" dirty="0">
                <a:latin typeface="Arial"/>
                <a:cs typeface="Arial"/>
              </a:rPr>
              <a:t>Facebook,</a:t>
            </a:r>
            <a:r>
              <a:rPr lang="en-US" sz="1200" spc="85" dirty="0">
                <a:latin typeface="Arial"/>
                <a:cs typeface="Arial"/>
              </a:rPr>
              <a:t> </a:t>
            </a:r>
            <a:r>
              <a:rPr lang="en-US" sz="1200" spc="-35" dirty="0">
                <a:latin typeface="Arial"/>
                <a:cs typeface="Arial"/>
              </a:rPr>
              <a:t>2019).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50" dirty="0">
                <a:latin typeface="Arial"/>
                <a:cs typeface="Arial"/>
              </a:rPr>
              <a:t>On </a:t>
            </a:r>
            <a:r>
              <a:rPr lang="en-US" sz="1200" spc="-70" dirty="0">
                <a:latin typeface="Arial"/>
                <a:cs typeface="Arial"/>
              </a:rPr>
              <a:t>non-game </a:t>
            </a:r>
            <a:r>
              <a:rPr lang="en-US" sz="1200" spc="-55" dirty="0">
                <a:latin typeface="Arial"/>
                <a:cs typeface="Arial"/>
              </a:rPr>
              <a:t>tasks,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85" dirty="0">
                <a:latin typeface="Arial"/>
                <a:cs typeface="Arial"/>
              </a:rPr>
              <a:t>also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90" dirty="0">
                <a:latin typeface="Arial"/>
                <a:cs typeface="Arial"/>
              </a:rPr>
              <a:t>systems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5" dirty="0">
                <a:latin typeface="Arial"/>
                <a:cs typeface="Arial"/>
              </a:rPr>
              <a:t>achieve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105" dirty="0">
                <a:latin typeface="Arial"/>
                <a:cs typeface="Arial"/>
              </a:rPr>
              <a:t>surpass </a:t>
            </a:r>
            <a:r>
              <a:rPr lang="en-US" sz="1200" spc="-55" dirty="0">
                <a:latin typeface="Arial"/>
                <a:cs typeface="Arial"/>
              </a:rPr>
              <a:t>human-level </a:t>
            </a:r>
            <a:r>
              <a:rPr lang="en-US" sz="1200" spc="-60" dirty="0">
                <a:latin typeface="Arial"/>
                <a:cs typeface="Arial"/>
              </a:rPr>
              <a:t>performance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55" dirty="0">
                <a:latin typeface="Arial"/>
                <a:cs typeface="Arial"/>
              </a:rPr>
              <a:t>reading  </a:t>
            </a:r>
            <a:r>
              <a:rPr lang="en-US" sz="1200" spc="-70" dirty="0">
                <a:latin typeface="Arial"/>
                <a:cs typeface="Arial"/>
              </a:rPr>
              <a:t>comprehension, </a:t>
            </a:r>
            <a:r>
              <a:rPr lang="en-US" sz="1200" spc="-110" dirty="0">
                <a:latin typeface="Arial"/>
                <a:cs typeface="Arial"/>
              </a:rPr>
              <a:t>speech </a:t>
            </a:r>
            <a:r>
              <a:rPr lang="en-US" sz="1200" spc="-30" dirty="0">
                <a:latin typeface="Arial"/>
                <a:cs typeface="Arial"/>
              </a:rPr>
              <a:t>recognition, </a:t>
            </a:r>
            <a:r>
              <a:rPr lang="en-US" sz="1200" spc="-75" dirty="0">
                <a:latin typeface="Arial"/>
                <a:cs typeface="Arial"/>
              </a:rPr>
              <a:t>face </a:t>
            </a:r>
            <a:r>
              <a:rPr lang="en-US" sz="1200" spc="-30" dirty="0">
                <a:latin typeface="Arial"/>
                <a:cs typeface="Arial"/>
              </a:rPr>
              <a:t>recognition,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5" dirty="0">
                <a:latin typeface="Arial"/>
                <a:cs typeface="Arial"/>
              </a:rPr>
              <a:t>medical </a:t>
            </a:r>
            <a:r>
              <a:rPr lang="en-US" sz="1200" spc="-40" dirty="0">
                <a:latin typeface="Arial"/>
                <a:cs typeface="Arial"/>
              </a:rPr>
              <a:t>imaging</a:t>
            </a:r>
            <a:r>
              <a:rPr lang="en-US" sz="1200" spc="-170" dirty="0">
                <a:latin typeface="Arial"/>
                <a:cs typeface="Arial"/>
              </a:rPr>
              <a:t> </a:t>
            </a:r>
            <a:r>
              <a:rPr lang="en-US" sz="1200" b="1" spc="-60" dirty="0">
                <a:latin typeface="Arial"/>
                <a:cs typeface="Arial"/>
              </a:rPr>
              <a:t>benchmarks</a:t>
            </a:r>
            <a:r>
              <a:rPr lang="en-US" sz="1200" spc="-60" dirty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40" dirty="0">
                <a:latin typeface="Arial"/>
                <a:cs typeface="Arial"/>
              </a:rPr>
              <a:t>Unlike </a:t>
            </a:r>
            <a:r>
              <a:rPr lang="en-US" sz="1200" spc="-95" dirty="0">
                <a:latin typeface="Arial"/>
                <a:cs typeface="Arial"/>
              </a:rPr>
              <a:t>games, </a:t>
            </a:r>
            <a:r>
              <a:rPr lang="en-US" sz="1200" spc="-80" dirty="0">
                <a:latin typeface="Arial"/>
                <a:cs typeface="Arial"/>
              </a:rPr>
              <a:t>however, where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game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5" dirty="0">
                <a:latin typeface="Arial"/>
                <a:cs typeface="Arial"/>
              </a:rPr>
              <a:t>full </a:t>
            </a:r>
            <a:r>
              <a:rPr lang="en-US" sz="1200" spc="-45" dirty="0">
                <a:latin typeface="Arial"/>
                <a:cs typeface="Arial"/>
              </a:rPr>
              <a:t>problem, </a:t>
            </a:r>
            <a:r>
              <a:rPr lang="en-US" sz="1200" spc="-50" dirty="0">
                <a:latin typeface="Arial"/>
                <a:cs typeface="Arial"/>
              </a:rPr>
              <a:t>good </a:t>
            </a:r>
            <a:r>
              <a:rPr lang="en-US" sz="1200" spc="-60" dirty="0">
                <a:latin typeface="Arial"/>
                <a:cs typeface="Arial"/>
              </a:rPr>
              <a:t>performance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benchmark </a:t>
            </a:r>
            <a:r>
              <a:rPr lang="en-US" sz="1200" spc="-105" dirty="0">
                <a:latin typeface="Arial"/>
                <a:cs typeface="Arial"/>
              </a:rPr>
              <a:t>does </a:t>
            </a:r>
            <a:r>
              <a:rPr lang="en-US" sz="1200" spc="5" dirty="0">
                <a:latin typeface="Arial"/>
                <a:cs typeface="Arial"/>
              </a:rPr>
              <a:t>not  </a:t>
            </a:r>
            <a:r>
              <a:rPr lang="en-US" sz="1200" spc="-85" dirty="0">
                <a:latin typeface="Arial"/>
                <a:cs typeface="Arial"/>
              </a:rPr>
              <a:t>necessarily </a:t>
            </a:r>
            <a:r>
              <a:rPr lang="en-US" sz="1200" spc="-30" dirty="0">
                <a:latin typeface="Arial"/>
                <a:cs typeface="Arial"/>
              </a:rPr>
              <a:t>translate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5" dirty="0">
                <a:latin typeface="Arial"/>
                <a:cs typeface="Arial"/>
              </a:rPr>
              <a:t>good </a:t>
            </a:r>
            <a:r>
              <a:rPr lang="en-US" sz="1200" spc="-60" dirty="0">
                <a:latin typeface="Arial"/>
                <a:cs typeface="Arial"/>
              </a:rPr>
              <a:t>performance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0" dirty="0">
                <a:latin typeface="Arial"/>
                <a:cs typeface="Arial"/>
              </a:rPr>
              <a:t>actual </a:t>
            </a:r>
            <a:r>
              <a:rPr lang="en-US" sz="1200" spc="-35" dirty="0">
                <a:latin typeface="Arial"/>
                <a:cs typeface="Arial"/>
              </a:rPr>
              <a:t>task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wild. </a:t>
            </a:r>
            <a:r>
              <a:rPr lang="en-US" sz="1200" spc="-30" dirty="0">
                <a:latin typeface="Arial"/>
                <a:cs typeface="Arial"/>
              </a:rPr>
              <a:t>Just </a:t>
            </a:r>
            <a:r>
              <a:rPr lang="en-US" sz="1200" spc="-110" dirty="0">
                <a:latin typeface="Arial"/>
                <a:cs typeface="Arial"/>
              </a:rPr>
              <a:t>because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120" dirty="0">
                <a:latin typeface="Arial"/>
                <a:cs typeface="Arial"/>
              </a:rPr>
              <a:t>ace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90" dirty="0">
                <a:latin typeface="Arial"/>
                <a:cs typeface="Arial"/>
              </a:rPr>
              <a:t>exam  </a:t>
            </a:r>
            <a:r>
              <a:rPr lang="en-US" sz="1200" spc="-35" dirty="0">
                <a:latin typeface="Arial"/>
                <a:cs typeface="Arial"/>
              </a:rPr>
              <a:t>doesn’t </a:t>
            </a:r>
            <a:r>
              <a:rPr lang="en-US" sz="1200" spc="-85" dirty="0">
                <a:latin typeface="Arial"/>
                <a:cs typeface="Arial"/>
              </a:rPr>
              <a:t>necessarily </a:t>
            </a:r>
            <a:r>
              <a:rPr lang="en-US" sz="1200" spc="-90" dirty="0">
                <a:latin typeface="Arial"/>
                <a:cs typeface="Arial"/>
              </a:rPr>
              <a:t>mean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30" dirty="0">
                <a:latin typeface="Arial"/>
                <a:cs typeface="Arial"/>
              </a:rPr>
              <a:t>perfect </a:t>
            </a:r>
            <a:r>
              <a:rPr lang="en-US" sz="1200" spc="-50" dirty="0">
                <a:latin typeface="Arial"/>
                <a:cs typeface="Arial"/>
              </a:rPr>
              <a:t>understanding or </a:t>
            </a:r>
            <a:r>
              <a:rPr lang="en-US" sz="1200" spc="-55" dirty="0">
                <a:latin typeface="Arial"/>
                <a:cs typeface="Arial"/>
              </a:rPr>
              <a:t>know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5" dirty="0">
                <a:latin typeface="Arial"/>
                <a:cs typeface="Arial"/>
              </a:rPr>
              <a:t>apply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5" dirty="0">
                <a:latin typeface="Arial"/>
                <a:cs typeface="Arial"/>
              </a:rPr>
              <a:t>real  </a:t>
            </a:r>
            <a:r>
              <a:rPr lang="en-US" sz="1200" spc="-60" dirty="0">
                <a:latin typeface="Arial"/>
                <a:cs typeface="Arial"/>
              </a:rPr>
              <a:t>problems.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415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85" dirty="0">
                <a:latin typeface="Arial"/>
                <a:cs typeface="Arial"/>
              </a:rPr>
              <a:t>class,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10" dirty="0">
                <a:latin typeface="Arial"/>
                <a:cs typeface="Arial"/>
              </a:rPr>
              <a:t>will </a:t>
            </a:r>
            <a:r>
              <a:rPr lang="en-US" sz="1200" spc="-30" dirty="0">
                <a:latin typeface="Arial"/>
                <a:cs typeface="Arial"/>
              </a:rPr>
              <a:t>adopt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b="1" spc="-40" dirty="0">
                <a:latin typeface="Arial"/>
                <a:cs typeface="Arial"/>
              </a:rPr>
              <a:t>modeling-inference-learning </a:t>
            </a:r>
            <a:r>
              <a:rPr lang="en-US" sz="1200" spc="-55" dirty="0">
                <a:latin typeface="Arial"/>
                <a:cs typeface="Arial"/>
              </a:rPr>
              <a:t>paradigm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0" dirty="0">
                <a:latin typeface="Arial"/>
                <a:cs typeface="Arial"/>
              </a:rPr>
              <a:t>help </a:t>
            </a:r>
            <a:r>
              <a:rPr lang="en-US" sz="1200" spc="-114" dirty="0">
                <a:latin typeface="Arial"/>
                <a:cs typeface="Arial"/>
              </a:rPr>
              <a:t>us </a:t>
            </a:r>
            <a:r>
              <a:rPr lang="en-US" sz="1200" spc="-50" dirty="0">
                <a:latin typeface="Arial"/>
                <a:cs typeface="Arial"/>
              </a:rPr>
              <a:t>navigate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0" dirty="0">
                <a:latin typeface="Arial"/>
                <a:cs typeface="Arial"/>
              </a:rPr>
              <a:t>solution  </a:t>
            </a:r>
            <a:r>
              <a:rPr lang="en-US" sz="1200" spc="-95" dirty="0">
                <a:latin typeface="Arial"/>
                <a:cs typeface="Arial"/>
              </a:rPr>
              <a:t>space. </a:t>
            </a:r>
            <a:r>
              <a:rPr lang="en-US" sz="1200" spc="-20" dirty="0">
                <a:latin typeface="Arial"/>
                <a:cs typeface="Arial"/>
              </a:rPr>
              <a:t>In reality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lines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30" dirty="0">
                <a:latin typeface="Arial"/>
                <a:cs typeface="Arial"/>
              </a:rPr>
              <a:t>blurry,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55" dirty="0">
                <a:latin typeface="Arial"/>
                <a:cs typeface="Arial"/>
              </a:rPr>
              <a:t>paradigm </a:t>
            </a:r>
            <a:r>
              <a:rPr lang="en-US" sz="1200" spc="-120" dirty="0">
                <a:latin typeface="Arial"/>
                <a:cs typeface="Arial"/>
              </a:rPr>
              <a:t>serves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55" dirty="0">
                <a:latin typeface="Arial"/>
                <a:cs typeface="Arial"/>
              </a:rPr>
              <a:t>ideal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useful </a:t>
            </a:r>
            <a:r>
              <a:rPr lang="en-US" sz="1200" spc="-35" dirty="0">
                <a:latin typeface="Arial"/>
                <a:cs typeface="Arial"/>
              </a:rPr>
              <a:t>guiding</a:t>
            </a:r>
            <a:r>
              <a:rPr lang="en-US" sz="1200" spc="-60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principle.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197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</a:t>
            </a:r>
            <a:r>
              <a:rPr lang="en-US" sz="1200" spc="-15" dirty="0">
                <a:latin typeface="Arial"/>
                <a:cs typeface="Arial"/>
              </a:rPr>
              <a:t>pillar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40" dirty="0">
                <a:latin typeface="Arial"/>
                <a:cs typeface="Arial"/>
              </a:rPr>
              <a:t>modeling. </a:t>
            </a:r>
            <a:r>
              <a:rPr lang="en-US" sz="1200" spc="-30" dirty="0">
                <a:latin typeface="Arial"/>
                <a:cs typeface="Arial"/>
              </a:rPr>
              <a:t>Modeling </a:t>
            </a:r>
            <a:r>
              <a:rPr lang="en-US" sz="1200" spc="-70" dirty="0">
                <a:latin typeface="Arial"/>
                <a:cs typeface="Arial"/>
              </a:rPr>
              <a:t>takes </a:t>
            </a:r>
            <a:r>
              <a:rPr lang="en-US" sz="1200" spc="-120" dirty="0">
                <a:latin typeface="Arial"/>
                <a:cs typeface="Arial"/>
              </a:rPr>
              <a:t>messy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70" dirty="0">
                <a:latin typeface="Arial"/>
                <a:cs typeface="Arial"/>
              </a:rPr>
              <a:t>problems and </a:t>
            </a:r>
            <a:r>
              <a:rPr lang="en-US" sz="1200" spc="-100" dirty="0">
                <a:latin typeface="Arial"/>
                <a:cs typeface="Arial"/>
              </a:rPr>
              <a:t>packages </a:t>
            </a:r>
            <a:r>
              <a:rPr lang="en-US" sz="1200" spc="-30" dirty="0">
                <a:latin typeface="Arial"/>
                <a:cs typeface="Arial"/>
              </a:rPr>
              <a:t>them </a:t>
            </a:r>
            <a:r>
              <a:rPr lang="en-US" sz="1200" spc="10" dirty="0">
                <a:latin typeface="Arial"/>
                <a:cs typeface="Arial"/>
              </a:rPr>
              <a:t>into </a:t>
            </a:r>
            <a:r>
              <a:rPr lang="en-US" sz="1200" spc="-45" dirty="0">
                <a:latin typeface="Arial"/>
                <a:cs typeface="Arial"/>
              </a:rPr>
              <a:t>neat </a:t>
            </a:r>
            <a:r>
              <a:rPr lang="en-US" sz="1200" spc="-30" dirty="0">
                <a:latin typeface="Arial"/>
                <a:cs typeface="Arial"/>
              </a:rPr>
              <a:t>formal  mathematical </a:t>
            </a:r>
            <a:r>
              <a:rPr lang="en-US" sz="1200" spc="-45" dirty="0">
                <a:latin typeface="Arial"/>
                <a:cs typeface="Arial"/>
              </a:rPr>
              <a:t>objects </a:t>
            </a:r>
            <a:r>
              <a:rPr lang="en-US" sz="1200" spc="-55" dirty="0">
                <a:latin typeface="Arial"/>
                <a:cs typeface="Arial"/>
              </a:rPr>
              <a:t>called </a:t>
            </a:r>
            <a:r>
              <a:rPr lang="en-US" sz="1200" b="1" spc="-55" dirty="0">
                <a:latin typeface="Arial"/>
                <a:cs typeface="Arial"/>
              </a:rPr>
              <a:t>models</a:t>
            </a:r>
            <a:r>
              <a:rPr lang="en-US" sz="1200" spc="-55" dirty="0">
                <a:latin typeface="Arial"/>
                <a:cs typeface="Arial"/>
              </a:rPr>
              <a:t>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45" dirty="0">
                <a:latin typeface="Arial"/>
                <a:cs typeface="Arial"/>
              </a:rPr>
              <a:t>subject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5" dirty="0">
                <a:latin typeface="Arial"/>
                <a:cs typeface="Arial"/>
              </a:rPr>
              <a:t>rigorous </a:t>
            </a:r>
            <a:r>
              <a:rPr lang="en-US" sz="1200" spc="-75" dirty="0">
                <a:latin typeface="Arial"/>
                <a:cs typeface="Arial"/>
              </a:rPr>
              <a:t>analysis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50" dirty="0">
                <a:latin typeface="Arial"/>
                <a:cs typeface="Arial"/>
              </a:rPr>
              <a:t>operated </a:t>
            </a:r>
            <a:r>
              <a:rPr lang="en-US" sz="1200" spc="-65" dirty="0">
                <a:latin typeface="Arial"/>
                <a:cs typeface="Arial"/>
              </a:rPr>
              <a:t>on 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45" dirty="0">
                <a:latin typeface="Arial"/>
                <a:cs typeface="Arial"/>
              </a:rPr>
              <a:t>computers. </a:t>
            </a:r>
            <a:r>
              <a:rPr lang="en-US" sz="1200" spc="-75" dirty="0">
                <a:latin typeface="Arial"/>
                <a:cs typeface="Arial"/>
              </a:rPr>
              <a:t>However, </a:t>
            </a:r>
            <a:r>
              <a:rPr lang="en-US" sz="1200" spc="-45" dirty="0">
                <a:latin typeface="Arial"/>
                <a:cs typeface="Arial"/>
              </a:rPr>
              <a:t>modeling </a:t>
            </a:r>
            <a:r>
              <a:rPr lang="en-US" sz="1200" spc="-75" dirty="0">
                <a:latin typeface="Arial"/>
                <a:cs typeface="Arial"/>
              </a:rPr>
              <a:t>is lossy: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15" dirty="0">
                <a:latin typeface="Arial"/>
                <a:cs typeface="Arial"/>
              </a:rPr>
              <a:t>all 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richness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40" dirty="0">
                <a:latin typeface="Arial"/>
                <a:cs typeface="Arial"/>
              </a:rPr>
              <a:t>world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35" dirty="0">
                <a:latin typeface="Arial"/>
                <a:cs typeface="Arial"/>
              </a:rPr>
              <a:t>captured, </a:t>
            </a:r>
            <a:r>
              <a:rPr lang="en-US" sz="1200" spc="-70" dirty="0">
                <a:latin typeface="Arial"/>
                <a:cs typeface="Arial"/>
              </a:rPr>
              <a:t>and  </a:t>
            </a:r>
            <a:r>
              <a:rPr lang="en-US" sz="1200" spc="-50" dirty="0">
                <a:latin typeface="Arial"/>
                <a:cs typeface="Arial"/>
              </a:rPr>
              <a:t>therefore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5" dirty="0">
                <a:latin typeface="Arial"/>
                <a:cs typeface="Arial"/>
              </a:rPr>
              <a:t>art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0" dirty="0">
                <a:latin typeface="Arial"/>
                <a:cs typeface="Arial"/>
              </a:rPr>
              <a:t>modeling: </a:t>
            </a:r>
            <a:r>
              <a:rPr lang="en-US" sz="1200" spc="-15" dirty="0">
                <a:latin typeface="Arial"/>
                <a:cs typeface="Arial"/>
              </a:rPr>
              <a:t>what </a:t>
            </a:r>
            <a:r>
              <a:rPr lang="en-US" sz="1200" spc="-105" dirty="0">
                <a:latin typeface="Arial"/>
                <a:cs typeface="Arial"/>
              </a:rPr>
              <a:t>does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110" dirty="0">
                <a:latin typeface="Arial"/>
                <a:cs typeface="Arial"/>
              </a:rPr>
              <a:t>keep </a:t>
            </a:r>
            <a:r>
              <a:rPr lang="en-US" sz="1200" spc="-100" dirty="0">
                <a:latin typeface="Arial"/>
                <a:cs typeface="Arial"/>
              </a:rPr>
              <a:t>versus </a:t>
            </a:r>
            <a:r>
              <a:rPr lang="en-US" sz="1200" spc="-70" dirty="0">
                <a:latin typeface="Arial"/>
                <a:cs typeface="Arial"/>
              </a:rPr>
              <a:t>ignore? </a:t>
            </a:r>
            <a:r>
              <a:rPr lang="en-US" sz="1200" spc="20" dirty="0">
                <a:latin typeface="Arial"/>
                <a:cs typeface="Arial"/>
              </a:rPr>
              <a:t>(An </a:t>
            </a:r>
            <a:r>
              <a:rPr lang="en-US" sz="1200" spc="-50" dirty="0">
                <a:latin typeface="Arial"/>
                <a:cs typeface="Arial"/>
              </a:rPr>
              <a:t>exception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114" dirty="0">
                <a:latin typeface="Arial"/>
                <a:cs typeface="Arial"/>
              </a:rPr>
              <a:t>games 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20" dirty="0">
                <a:latin typeface="Arial"/>
                <a:cs typeface="Arial"/>
              </a:rPr>
              <a:t>Chess, Go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55" dirty="0" err="1">
                <a:latin typeface="Arial"/>
                <a:cs typeface="Arial"/>
              </a:rPr>
              <a:t>Sodoku</a:t>
            </a:r>
            <a:r>
              <a:rPr lang="en-US" sz="1200" spc="-55" dirty="0">
                <a:latin typeface="Arial"/>
                <a:cs typeface="Arial"/>
              </a:rPr>
              <a:t>,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identical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204" dirty="0">
                <a:latin typeface="Arial"/>
                <a:cs typeface="Arial"/>
              </a:rPr>
              <a:t> </a:t>
            </a:r>
            <a:r>
              <a:rPr lang="en-US" sz="1200" spc="-20" dirty="0">
                <a:latin typeface="Arial"/>
                <a:cs typeface="Arial"/>
              </a:rPr>
              <a:t>model.)</a:t>
            </a:r>
            <a:endParaRPr lang="en-US" sz="1200" dirty="0">
              <a:latin typeface="Arial"/>
              <a:cs typeface="Arial"/>
            </a:endParaRPr>
          </a:p>
          <a:p>
            <a:pPr marL="219710" marR="5715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80" dirty="0">
                <a:latin typeface="Arial"/>
                <a:cs typeface="Arial"/>
              </a:rPr>
              <a:t>As an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100" dirty="0">
                <a:latin typeface="Arial"/>
                <a:cs typeface="Arial"/>
              </a:rPr>
              <a:t>suppose </a:t>
            </a:r>
            <a:r>
              <a:rPr lang="en-US" sz="1200" spc="-65" dirty="0">
                <a:latin typeface="Arial"/>
                <a:cs typeface="Arial"/>
              </a:rPr>
              <a:t>we’re </a:t>
            </a:r>
            <a:r>
              <a:rPr lang="en-US" sz="1200" spc="5" dirty="0">
                <a:latin typeface="Arial"/>
                <a:cs typeface="Arial"/>
              </a:rPr>
              <a:t>trying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50" dirty="0">
                <a:latin typeface="Arial"/>
                <a:cs typeface="Arial"/>
              </a:rPr>
              <a:t>navigate </a:t>
            </a:r>
            <a:r>
              <a:rPr lang="en-US" sz="1200" spc="-20" dirty="0">
                <a:latin typeface="Arial"/>
                <a:cs typeface="Arial"/>
              </a:rPr>
              <a:t>through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0" dirty="0">
                <a:latin typeface="Arial"/>
                <a:cs typeface="Arial"/>
              </a:rPr>
              <a:t>busy </a:t>
            </a:r>
            <a:r>
              <a:rPr lang="en-US" sz="1200" spc="-25" dirty="0">
                <a:latin typeface="Arial"/>
                <a:cs typeface="Arial"/>
              </a:rPr>
              <a:t>city. </a:t>
            </a: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dirty="0">
                <a:latin typeface="Arial"/>
                <a:cs typeface="Arial"/>
              </a:rPr>
              <a:t>might  </a:t>
            </a:r>
            <a:r>
              <a:rPr lang="en-US" sz="1200" spc="-25" dirty="0">
                <a:latin typeface="Arial"/>
                <a:cs typeface="Arial"/>
              </a:rPr>
              <a:t>formulate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graph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95" dirty="0">
                <a:latin typeface="Arial"/>
                <a:cs typeface="Arial"/>
              </a:rPr>
              <a:t>nodes </a:t>
            </a:r>
            <a:r>
              <a:rPr lang="en-US" sz="1200" spc="-70" dirty="0">
                <a:latin typeface="Arial"/>
                <a:cs typeface="Arial"/>
              </a:rPr>
              <a:t>represent </a:t>
            </a:r>
            <a:r>
              <a:rPr lang="en-US" sz="1200" spc="-25" dirty="0">
                <a:latin typeface="Arial"/>
                <a:cs typeface="Arial"/>
              </a:rPr>
              <a:t>points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city, </a:t>
            </a:r>
            <a:r>
              <a:rPr lang="en-US" sz="1200" spc="-130" dirty="0">
                <a:latin typeface="Arial"/>
                <a:cs typeface="Arial"/>
              </a:rPr>
              <a:t>edges </a:t>
            </a:r>
            <a:r>
              <a:rPr lang="en-US" sz="1200" spc="-70" dirty="0">
                <a:latin typeface="Arial"/>
                <a:cs typeface="Arial"/>
              </a:rPr>
              <a:t>represent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5" dirty="0">
                <a:latin typeface="Arial"/>
                <a:cs typeface="Arial"/>
              </a:rPr>
              <a:t>roads,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cost </a:t>
            </a:r>
            <a:r>
              <a:rPr lang="en-US" sz="1200" spc="35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114" dirty="0">
                <a:latin typeface="Arial"/>
                <a:cs typeface="Arial"/>
              </a:rPr>
              <a:t>edge </a:t>
            </a:r>
            <a:r>
              <a:rPr lang="en-US" sz="1200" spc="-80" dirty="0">
                <a:latin typeface="Arial"/>
                <a:cs typeface="Arial"/>
              </a:rPr>
              <a:t>represents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5" dirty="0">
                <a:latin typeface="Arial"/>
                <a:cs typeface="Arial"/>
              </a:rPr>
              <a:t>traffic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30" dirty="0">
                <a:latin typeface="Arial"/>
                <a:cs typeface="Arial"/>
              </a:rPr>
              <a:t>that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road.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014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715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100" dirty="0">
                <a:latin typeface="Arial"/>
                <a:cs typeface="Arial"/>
              </a:rPr>
              <a:t>second </a:t>
            </a:r>
            <a:r>
              <a:rPr lang="en-US" sz="1200" spc="-15" dirty="0">
                <a:latin typeface="Arial"/>
                <a:cs typeface="Arial"/>
              </a:rPr>
              <a:t>pillar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5" dirty="0">
                <a:latin typeface="Arial"/>
                <a:cs typeface="Arial"/>
              </a:rPr>
              <a:t>inference. </a:t>
            </a:r>
            <a:r>
              <a:rPr lang="en-US" sz="1200" spc="-85" dirty="0">
                <a:latin typeface="Arial"/>
                <a:cs typeface="Arial"/>
              </a:rPr>
              <a:t>Given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model,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5" dirty="0">
                <a:latin typeface="Arial"/>
                <a:cs typeface="Arial"/>
              </a:rPr>
              <a:t>task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b="1" spc="-50" dirty="0">
                <a:latin typeface="Arial"/>
                <a:cs typeface="Arial"/>
              </a:rPr>
              <a:t>inference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5" dirty="0">
                <a:latin typeface="Arial"/>
                <a:cs typeface="Arial"/>
              </a:rPr>
              <a:t>answer </a:t>
            </a:r>
            <a:r>
              <a:rPr lang="en-US" sz="1200" spc="-65" dirty="0">
                <a:latin typeface="Arial"/>
                <a:cs typeface="Arial"/>
              </a:rPr>
              <a:t>questions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60" dirty="0">
                <a:latin typeface="Arial"/>
                <a:cs typeface="Arial"/>
              </a:rPr>
              <a:t>respect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model. </a:t>
            </a:r>
            <a:r>
              <a:rPr lang="en-US" sz="1200" spc="-65" dirty="0">
                <a:latin typeface="Arial"/>
                <a:cs typeface="Arial"/>
              </a:rPr>
              <a:t>For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65" dirty="0">
                <a:latin typeface="Arial"/>
                <a:cs typeface="Arial"/>
              </a:rPr>
              <a:t>given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city,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95" dirty="0">
                <a:latin typeface="Arial"/>
                <a:cs typeface="Arial"/>
              </a:rPr>
              <a:t>ask </a:t>
            </a:r>
            <a:r>
              <a:rPr lang="en-US" sz="1200" spc="-65" dirty="0">
                <a:latin typeface="Arial"/>
                <a:cs typeface="Arial"/>
              </a:rPr>
              <a:t>questions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95" dirty="0">
                <a:latin typeface="Arial"/>
                <a:cs typeface="Arial"/>
              </a:rPr>
              <a:t>as: </a:t>
            </a:r>
            <a:r>
              <a:rPr lang="en-US" sz="1200" spc="-15" dirty="0">
                <a:latin typeface="Arial"/>
                <a:cs typeface="Arial"/>
              </a:rPr>
              <a:t>what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0" dirty="0">
                <a:latin typeface="Arial"/>
                <a:cs typeface="Arial"/>
              </a:rPr>
              <a:t>shortest  </a:t>
            </a:r>
            <a:r>
              <a:rPr lang="en-US" sz="1200" spc="-40" dirty="0">
                <a:latin typeface="Arial"/>
                <a:cs typeface="Arial"/>
              </a:rPr>
              <a:t>path? </a:t>
            </a:r>
            <a:r>
              <a:rPr lang="en-US" sz="1200" spc="-15" dirty="0">
                <a:latin typeface="Arial"/>
                <a:cs typeface="Arial"/>
              </a:rPr>
              <a:t>what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5" dirty="0">
                <a:latin typeface="Arial"/>
                <a:cs typeface="Arial"/>
              </a:rPr>
              <a:t>cheapest</a:t>
            </a:r>
            <a:r>
              <a:rPr lang="en-US" sz="1200" spc="5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path?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focus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65" dirty="0">
                <a:latin typeface="Arial"/>
                <a:cs typeface="Arial"/>
              </a:rPr>
              <a:t>inference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5" dirty="0">
                <a:latin typeface="Arial"/>
                <a:cs typeface="Arial"/>
              </a:rPr>
              <a:t>usually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25" dirty="0">
                <a:latin typeface="Arial"/>
                <a:cs typeface="Arial"/>
              </a:rPr>
              <a:t>efficient </a:t>
            </a:r>
            <a:r>
              <a:rPr lang="en-US" sz="1200" spc="-35" dirty="0">
                <a:latin typeface="Arial"/>
                <a:cs typeface="Arial"/>
              </a:rPr>
              <a:t>algorithms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95" dirty="0">
                <a:latin typeface="Arial"/>
                <a:cs typeface="Arial"/>
              </a:rPr>
              <a:t>answer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55" dirty="0">
                <a:latin typeface="Arial"/>
                <a:cs typeface="Arial"/>
              </a:rPr>
              <a:t>questions. </a:t>
            </a:r>
            <a:r>
              <a:rPr lang="en-US" sz="1200" spc="-65" dirty="0">
                <a:latin typeface="Arial"/>
                <a:cs typeface="Arial"/>
              </a:rPr>
              <a:t>For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60" dirty="0">
                <a:latin typeface="Arial"/>
                <a:cs typeface="Arial"/>
              </a:rPr>
              <a:t>models,  </a:t>
            </a:r>
            <a:r>
              <a:rPr lang="en-US" sz="1200" spc="-20" dirty="0">
                <a:latin typeface="Arial"/>
                <a:cs typeface="Arial"/>
              </a:rPr>
              <a:t>computational </a:t>
            </a:r>
            <a:r>
              <a:rPr lang="en-US" sz="1200" spc="-35" dirty="0">
                <a:latin typeface="Arial"/>
                <a:cs typeface="Arial"/>
              </a:rPr>
              <a:t>complexity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70" dirty="0">
                <a:latin typeface="Arial"/>
                <a:cs typeface="Arial"/>
              </a:rPr>
              <a:t>concern </a:t>
            </a:r>
            <a:r>
              <a:rPr lang="en-US" sz="1200" spc="-80" dirty="0">
                <a:latin typeface="Arial"/>
                <a:cs typeface="Arial"/>
              </a:rPr>
              <a:t>(games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35" dirty="0">
                <a:latin typeface="Arial"/>
                <a:cs typeface="Arial"/>
              </a:rPr>
              <a:t>Go),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5" dirty="0">
                <a:latin typeface="Arial"/>
                <a:cs typeface="Arial"/>
              </a:rPr>
              <a:t>usually </a:t>
            </a:r>
            <a:r>
              <a:rPr lang="en-US" sz="1200" spc="-45" dirty="0">
                <a:latin typeface="Arial"/>
                <a:cs typeface="Arial"/>
              </a:rPr>
              <a:t>approximations </a:t>
            </a:r>
            <a:r>
              <a:rPr lang="en-US" sz="1200" spc="-100" dirty="0">
                <a:latin typeface="Arial"/>
                <a:cs typeface="Arial"/>
              </a:rPr>
              <a:t>are</a:t>
            </a:r>
            <a:r>
              <a:rPr lang="en-US" sz="1200" spc="-35" dirty="0">
                <a:latin typeface="Arial"/>
                <a:cs typeface="Arial"/>
              </a:rPr>
              <a:t> </a:t>
            </a:r>
            <a:r>
              <a:rPr lang="en-US" sz="1200" spc="-95" dirty="0">
                <a:latin typeface="Arial"/>
                <a:cs typeface="Arial"/>
              </a:rPr>
              <a:t>needed.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581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635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35" dirty="0">
                <a:latin typeface="Arial"/>
                <a:cs typeface="Arial"/>
              </a:rPr>
              <a:t>But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105" dirty="0">
                <a:latin typeface="Arial"/>
                <a:cs typeface="Arial"/>
              </a:rPr>
              <a:t>does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90" dirty="0">
                <a:latin typeface="Arial"/>
                <a:cs typeface="Arial"/>
              </a:rPr>
              <a:t>come </a:t>
            </a:r>
            <a:r>
              <a:rPr lang="en-US" sz="1200" spc="-35" dirty="0">
                <a:latin typeface="Arial"/>
                <a:cs typeface="Arial"/>
              </a:rPr>
              <a:t>from? </a:t>
            </a:r>
            <a:r>
              <a:rPr lang="en-US" sz="1200" spc="-85" dirty="0">
                <a:latin typeface="Arial"/>
                <a:cs typeface="Arial"/>
              </a:rPr>
              <a:t>Remember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real </a:t>
            </a:r>
            <a:r>
              <a:rPr lang="en-US" sz="1200" spc="-45" dirty="0">
                <a:latin typeface="Arial"/>
                <a:cs typeface="Arial"/>
              </a:rPr>
              <a:t>world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5" dirty="0">
                <a:latin typeface="Arial"/>
                <a:cs typeface="Arial"/>
              </a:rPr>
              <a:t>rich, </a:t>
            </a:r>
            <a:r>
              <a:rPr lang="en-US" sz="1200" spc="-125" dirty="0">
                <a:latin typeface="Arial"/>
                <a:cs typeface="Arial"/>
              </a:rPr>
              <a:t>so </a:t>
            </a:r>
            <a:r>
              <a:rPr lang="en-US" sz="1200" spc="40" dirty="0">
                <a:latin typeface="Arial"/>
                <a:cs typeface="Arial"/>
              </a:rPr>
              <a:t>if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model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 </a:t>
            </a:r>
            <a:r>
              <a:rPr lang="en-US" sz="1200" spc="10" dirty="0">
                <a:latin typeface="Arial"/>
                <a:cs typeface="Arial"/>
              </a:rPr>
              <a:t>faithful,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model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20" dirty="0">
                <a:latin typeface="Arial"/>
                <a:cs typeface="Arial"/>
              </a:rPr>
              <a:t>rich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40" dirty="0">
                <a:latin typeface="Arial"/>
                <a:cs typeface="Arial"/>
              </a:rPr>
              <a:t>well. </a:t>
            </a:r>
            <a:r>
              <a:rPr lang="en-US" sz="1200" spc="35" dirty="0">
                <a:latin typeface="Arial"/>
                <a:cs typeface="Arial"/>
              </a:rPr>
              <a:t>But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dirty="0">
                <a:latin typeface="Arial"/>
                <a:cs typeface="Arial"/>
              </a:rPr>
              <a:t>can’t </a:t>
            </a:r>
            <a:r>
              <a:rPr lang="en-US" sz="1200" spc="-60" dirty="0">
                <a:latin typeface="Arial"/>
                <a:cs typeface="Arial"/>
              </a:rPr>
              <a:t>possibly </a:t>
            </a:r>
            <a:r>
              <a:rPr lang="en-US" sz="1200" spc="-5" dirty="0">
                <a:latin typeface="Arial"/>
                <a:cs typeface="Arial"/>
              </a:rPr>
              <a:t>write </a:t>
            </a:r>
            <a:r>
              <a:rPr lang="en-US" sz="1200" spc="-65" dirty="0">
                <a:latin typeface="Arial"/>
                <a:cs typeface="Arial"/>
              </a:rPr>
              <a:t>down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10" dirty="0">
                <a:latin typeface="Arial"/>
                <a:cs typeface="Arial"/>
              </a:rPr>
              <a:t>a</a:t>
            </a:r>
            <a:r>
              <a:rPr lang="en-US" sz="1200" spc="-210" dirty="0">
                <a:latin typeface="Arial"/>
                <a:cs typeface="Arial"/>
              </a:rPr>
              <a:t> </a:t>
            </a:r>
            <a:r>
              <a:rPr lang="en-US" sz="1200" spc="-20" dirty="0">
                <a:latin typeface="Arial"/>
                <a:cs typeface="Arial"/>
              </a:rPr>
              <a:t>rich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55" dirty="0">
                <a:latin typeface="Arial"/>
                <a:cs typeface="Arial"/>
              </a:rPr>
              <a:t>manually.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75" dirty="0">
                <a:latin typeface="Arial"/>
                <a:cs typeface="Arial"/>
              </a:rPr>
              <a:t>idea </a:t>
            </a:r>
            <a:r>
              <a:rPr lang="en-US" sz="1200" spc="-50" dirty="0">
                <a:latin typeface="Arial"/>
                <a:cs typeface="Arial"/>
              </a:rPr>
              <a:t>behind </a:t>
            </a:r>
            <a:r>
              <a:rPr lang="en-US" sz="1200" spc="-30" dirty="0">
                <a:latin typeface="Arial"/>
                <a:cs typeface="Arial"/>
              </a:rPr>
              <a:t>(machine) </a:t>
            </a:r>
            <a:r>
              <a:rPr lang="en-US" sz="1200" b="1" spc="-55" dirty="0">
                <a:latin typeface="Arial"/>
                <a:cs typeface="Arial"/>
              </a:rPr>
              <a:t>learning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5" dirty="0">
                <a:latin typeface="Arial"/>
                <a:cs typeface="Arial"/>
              </a:rPr>
              <a:t>instead </a:t>
            </a:r>
            <a:r>
              <a:rPr lang="en-US" sz="1200" spc="-35" dirty="0">
                <a:latin typeface="Arial"/>
                <a:cs typeface="Arial"/>
              </a:rPr>
              <a:t>get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25" dirty="0">
                <a:latin typeface="Arial"/>
                <a:cs typeface="Arial"/>
              </a:rPr>
              <a:t>data. </a:t>
            </a:r>
            <a:r>
              <a:rPr lang="en-US" sz="1200" spc="-60" dirty="0">
                <a:latin typeface="Arial"/>
                <a:cs typeface="Arial"/>
              </a:rPr>
              <a:t>Instead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constructing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model, </a:t>
            </a:r>
            <a:r>
              <a:rPr lang="en-US" sz="1200" spc="-100" dirty="0">
                <a:latin typeface="Arial"/>
                <a:cs typeface="Arial"/>
              </a:rPr>
              <a:t>one  </a:t>
            </a:r>
            <a:r>
              <a:rPr lang="en-US" sz="1200" spc="-40" dirty="0">
                <a:latin typeface="Arial"/>
                <a:cs typeface="Arial"/>
              </a:rPr>
              <a:t>constructs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5" dirty="0">
                <a:latin typeface="Arial"/>
                <a:cs typeface="Arial"/>
              </a:rPr>
              <a:t>skeleton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40" dirty="0">
                <a:latin typeface="Arial"/>
                <a:cs typeface="Arial"/>
              </a:rPr>
              <a:t>(more </a:t>
            </a:r>
            <a:r>
              <a:rPr lang="en-US" sz="1200" spc="-80" dirty="0">
                <a:latin typeface="Arial"/>
                <a:cs typeface="Arial"/>
              </a:rPr>
              <a:t>precisely,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model </a:t>
            </a:r>
            <a:r>
              <a:rPr lang="en-US" sz="1200" dirty="0">
                <a:latin typeface="Arial"/>
                <a:cs typeface="Arial"/>
              </a:rPr>
              <a:t>family),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model </a:t>
            </a:r>
            <a:r>
              <a:rPr lang="en-US" sz="1200" spc="15" dirty="0">
                <a:latin typeface="Arial"/>
                <a:cs typeface="Arial"/>
              </a:rPr>
              <a:t>without </a:t>
            </a:r>
            <a:r>
              <a:rPr lang="en-US" sz="1200" spc="-60" dirty="0">
                <a:latin typeface="Arial"/>
                <a:cs typeface="Arial"/>
              </a:rPr>
              <a:t>parameters.  </a:t>
            </a:r>
            <a:r>
              <a:rPr lang="en-US" sz="1200" spc="-30" dirty="0">
                <a:latin typeface="Arial"/>
                <a:cs typeface="Arial"/>
              </a:rPr>
              <a:t>And then </a:t>
            </a:r>
            <a:r>
              <a:rPr lang="en-US" sz="1200" spc="40" dirty="0">
                <a:latin typeface="Arial"/>
                <a:cs typeface="Arial"/>
              </a:rPr>
              <a:t>if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5" dirty="0">
                <a:latin typeface="Arial"/>
                <a:cs typeface="Arial"/>
              </a:rPr>
              <a:t>right </a:t>
            </a:r>
            <a:r>
              <a:rPr lang="en-US" sz="1200" spc="-35" dirty="0">
                <a:latin typeface="Arial"/>
                <a:cs typeface="Arial"/>
              </a:rPr>
              <a:t>type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data,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25" dirty="0">
                <a:latin typeface="Arial"/>
                <a:cs typeface="Arial"/>
              </a:rPr>
              <a:t>run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20" dirty="0">
                <a:latin typeface="Arial"/>
                <a:cs typeface="Arial"/>
              </a:rPr>
              <a:t>algorithm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35" dirty="0">
                <a:latin typeface="Arial"/>
                <a:cs typeface="Arial"/>
              </a:rPr>
              <a:t>tune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0" dirty="0">
                <a:latin typeface="Arial"/>
                <a:cs typeface="Arial"/>
              </a:rPr>
              <a:t>parameters 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204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model.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72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25" dirty="0">
                <a:latin typeface="Arial"/>
                <a:cs typeface="Arial"/>
              </a:rPr>
              <a:t>Note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90" dirty="0">
                <a:latin typeface="Arial"/>
                <a:cs typeface="Arial"/>
              </a:rPr>
              <a:t>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10" dirty="0">
                <a:latin typeface="Arial"/>
                <a:cs typeface="Arial"/>
              </a:rPr>
              <a:t>tied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25" dirty="0">
                <a:latin typeface="Arial"/>
                <a:cs typeface="Arial"/>
              </a:rPr>
              <a:t>particular </a:t>
            </a:r>
            <a:r>
              <a:rPr lang="en-US" sz="1200" spc="-70" dirty="0">
                <a:latin typeface="Arial"/>
                <a:cs typeface="Arial"/>
              </a:rPr>
              <a:t>approach </a:t>
            </a:r>
            <a:r>
              <a:rPr lang="en-US" sz="1200" spc="-20" dirty="0">
                <a:latin typeface="Arial"/>
                <a:cs typeface="Arial"/>
              </a:rPr>
              <a:t>(e.g., </a:t>
            </a:r>
            <a:r>
              <a:rPr lang="en-US" sz="1200" spc="-55" dirty="0">
                <a:latin typeface="Arial"/>
                <a:cs typeface="Arial"/>
              </a:rPr>
              <a:t>neural </a:t>
            </a:r>
            <a:r>
              <a:rPr lang="en-US" sz="1200" spc="-40" dirty="0">
                <a:latin typeface="Arial"/>
                <a:cs typeface="Arial"/>
              </a:rPr>
              <a:t>networks),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10" dirty="0">
                <a:latin typeface="Arial"/>
                <a:cs typeface="Arial"/>
              </a:rPr>
              <a:t>a</a:t>
            </a:r>
            <a:r>
              <a:rPr lang="en-US" sz="1200" spc="-20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philosophy.</a:t>
            </a:r>
            <a:endParaRPr lang="en-US" sz="1200" dirty="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40"/>
              </a:spcBef>
            </a:pP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75" dirty="0">
                <a:latin typeface="Arial"/>
                <a:cs typeface="Arial"/>
              </a:rPr>
              <a:t>general </a:t>
            </a:r>
            <a:r>
              <a:rPr lang="en-US" sz="1200" spc="-55" dirty="0">
                <a:latin typeface="Arial"/>
                <a:cs typeface="Arial"/>
              </a:rPr>
              <a:t>paradigm </a:t>
            </a:r>
            <a:r>
              <a:rPr lang="en-US" sz="1200" spc="10" dirty="0">
                <a:latin typeface="Arial"/>
                <a:cs typeface="Arial"/>
              </a:rPr>
              <a:t>will </a:t>
            </a:r>
            <a:r>
              <a:rPr lang="en-US" sz="1200" spc="-40" dirty="0">
                <a:latin typeface="Arial"/>
                <a:cs typeface="Arial"/>
              </a:rPr>
              <a:t>allow </a:t>
            </a:r>
            <a:r>
              <a:rPr lang="en-US" sz="1200" spc="-114" dirty="0">
                <a:latin typeface="Arial"/>
                <a:cs typeface="Arial"/>
              </a:rPr>
              <a:t>us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5" dirty="0">
                <a:latin typeface="Arial"/>
                <a:cs typeface="Arial"/>
              </a:rPr>
              <a:t>bridge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gap between </a:t>
            </a:r>
            <a:r>
              <a:rPr lang="en-US" sz="1200" spc="-65" dirty="0">
                <a:latin typeface="Arial"/>
                <a:cs typeface="Arial"/>
              </a:rPr>
              <a:t>logic-based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0" dirty="0">
                <a:latin typeface="Arial"/>
                <a:cs typeface="Arial"/>
              </a:rPr>
              <a:t>statistical</a:t>
            </a:r>
            <a:r>
              <a:rPr lang="en-US" sz="1200" spc="-35" dirty="0">
                <a:latin typeface="Arial"/>
                <a:cs typeface="Arial"/>
              </a:rPr>
              <a:t> </a:t>
            </a:r>
            <a:r>
              <a:rPr lang="en-US" sz="1200" spc="10" dirty="0">
                <a:latin typeface="Arial"/>
                <a:cs typeface="Arial"/>
              </a:rPr>
              <a:t>AI.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386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5" dirty="0">
                <a:latin typeface="Arial"/>
                <a:cs typeface="Arial"/>
              </a:rPr>
              <a:t>Supporting </a:t>
            </a:r>
            <a:r>
              <a:rPr lang="en-US" sz="1200" spc="-15" dirty="0">
                <a:latin typeface="Arial"/>
                <a:cs typeface="Arial"/>
              </a:rPr>
              <a:t>all of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70" dirty="0">
                <a:latin typeface="Arial"/>
                <a:cs typeface="Arial"/>
              </a:rPr>
              <a:t>models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b="1" spc="-50" dirty="0">
                <a:latin typeface="Arial"/>
                <a:cs typeface="Arial"/>
              </a:rPr>
              <a:t>machine learning</a:t>
            </a:r>
            <a:r>
              <a:rPr lang="en-US" sz="1200" spc="-50" dirty="0">
                <a:latin typeface="Arial"/>
                <a:cs typeface="Arial"/>
              </a:rPr>
              <a:t>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-100" dirty="0">
                <a:latin typeface="Arial"/>
                <a:cs typeface="Arial"/>
              </a:rPr>
              <a:t>been </a:t>
            </a:r>
            <a:r>
              <a:rPr lang="en-US" sz="1200" spc="-55" dirty="0">
                <a:latin typeface="Arial"/>
                <a:cs typeface="Arial"/>
              </a:rPr>
              <a:t>arguably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most </a:t>
            </a:r>
            <a:r>
              <a:rPr lang="en-US" sz="1200" spc="-35" dirty="0">
                <a:latin typeface="Arial"/>
                <a:cs typeface="Arial"/>
              </a:rPr>
              <a:t>crucial ingredient  </a:t>
            </a:r>
            <a:r>
              <a:rPr lang="en-US" sz="1200" spc="-60" dirty="0">
                <a:latin typeface="Arial"/>
                <a:cs typeface="Arial"/>
              </a:rPr>
              <a:t>powering </a:t>
            </a:r>
            <a:r>
              <a:rPr lang="en-US" sz="1200" spc="-50" dirty="0">
                <a:latin typeface="Arial"/>
                <a:cs typeface="Arial"/>
              </a:rPr>
              <a:t>recent </a:t>
            </a:r>
            <a:r>
              <a:rPr lang="en-US" sz="1200" spc="-140" dirty="0">
                <a:latin typeface="Arial"/>
                <a:cs typeface="Arial"/>
              </a:rPr>
              <a:t>successes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10" dirty="0">
                <a:latin typeface="Arial"/>
                <a:cs typeface="Arial"/>
              </a:rPr>
              <a:t>AI. </a:t>
            </a:r>
            <a:r>
              <a:rPr lang="en-US" sz="1200" spc="-50" dirty="0">
                <a:latin typeface="Arial"/>
                <a:cs typeface="Arial"/>
              </a:rPr>
              <a:t>From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90" dirty="0">
                <a:latin typeface="Arial"/>
                <a:cs typeface="Arial"/>
              </a:rPr>
              <a:t>systems </a:t>
            </a:r>
            <a:r>
              <a:rPr lang="en-US" sz="1200" spc="-65" dirty="0">
                <a:latin typeface="Arial"/>
                <a:cs typeface="Arial"/>
              </a:rPr>
              <a:t>engineering </a:t>
            </a:r>
            <a:r>
              <a:rPr lang="en-US" sz="1200" spc="-50" dirty="0">
                <a:latin typeface="Arial"/>
                <a:cs typeface="Arial"/>
              </a:rPr>
              <a:t>perspective,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65" dirty="0">
                <a:latin typeface="Arial"/>
                <a:cs typeface="Arial"/>
              </a:rPr>
              <a:t>allows </a:t>
            </a:r>
            <a:r>
              <a:rPr lang="en-US" sz="1200" spc="-114" dirty="0">
                <a:latin typeface="Arial"/>
                <a:cs typeface="Arial"/>
              </a:rPr>
              <a:t>us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dirty="0">
                <a:latin typeface="Arial"/>
                <a:cs typeface="Arial"/>
              </a:rPr>
              <a:t>shift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5" dirty="0">
                <a:latin typeface="Arial"/>
                <a:cs typeface="Arial"/>
              </a:rPr>
              <a:t>information </a:t>
            </a:r>
            <a:r>
              <a:rPr lang="en-US" sz="1200" spc="-35" dirty="0">
                <a:latin typeface="Arial"/>
                <a:cs typeface="Arial"/>
              </a:rPr>
              <a:t>complexity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model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85" dirty="0">
                <a:latin typeface="Arial"/>
                <a:cs typeface="Arial"/>
              </a:rPr>
              <a:t>code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5" dirty="0">
                <a:latin typeface="Arial"/>
                <a:cs typeface="Arial"/>
              </a:rPr>
              <a:t>data,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5" dirty="0">
                <a:latin typeface="Arial"/>
                <a:cs typeface="Arial"/>
              </a:rPr>
              <a:t>much </a:t>
            </a:r>
            <a:r>
              <a:rPr lang="en-US" sz="1200" spc="-95" dirty="0">
                <a:latin typeface="Arial"/>
                <a:cs typeface="Arial"/>
              </a:rPr>
              <a:t>easier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0" dirty="0">
                <a:latin typeface="Arial"/>
                <a:cs typeface="Arial"/>
              </a:rPr>
              <a:t>obtain </a:t>
            </a:r>
            <a:r>
              <a:rPr lang="en-US" sz="1200" spc="-15" dirty="0">
                <a:latin typeface="Arial"/>
                <a:cs typeface="Arial"/>
              </a:rPr>
              <a:t>(either  naturally </a:t>
            </a:r>
            <a:r>
              <a:rPr lang="en-US" sz="1200" spc="-30" dirty="0">
                <a:latin typeface="Arial"/>
                <a:cs typeface="Arial"/>
              </a:rPr>
              <a:t>occurring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45" dirty="0">
                <a:latin typeface="Arial"/>
                <a:cs typeface="Arial"/>
              </a:rPr>
              <a:t>via</a:t>
            </a:r>
            <a:r>
              <a:rPr lang="en-US" sz="1200" spc="85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crowdsourcing).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main conceptually </a:t>
            </a:r>
            <a:r>
              <a:rPr lang="en-US" sz="1200" spc="-50" dirty="0">
                <a:latin typeface="Arial"/>
                <a:cs typeface="Arial"/>
              </a:rPr>
              <a:t>magical </a:t>
            </a:r>
            <a:r>
              <a:rPr lang="en-US" sz="1200" spc="-10" dirty="0">
                <a:latin typeface="Arial"/>
                <a:cs typeface="Arial"/>
              </a:rPr>
              <a:t>part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40" dirty="0">
                <a:latin typeface="Arial"/>
                <a:cs typeface="Arial"/>
              </a:rPr>
              <a:t>if </a:t>
            </a:r>
            <a:r>
              <a:rPr lang="en-US" sz="1200" spc="-85" dirty="0">
                <a:latin typeface="Arial"/>
                <a:cs typeface="Arial"/>
              </a:rPr>
              <a:t>done </a:t>
            </a:r>
            <a:r>
              <a:rPr lang="en-US" sz="1200" spc="-50" dirty="0">
                <a:latin typeface="Arial"/>
                <a:cs typeface="Arial"/>
              </a:rPr>
              <a:t>properly, </a:t>
            </a:r>
            <a:r>
              <a:rPr lang="en-US" sz="1200" spc="-25" dirty="0">
                <a:latin typeface="Arial"/>
                <a:cs typeface="Arial"/>
              </a:rPr>
              <a:t>the trained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10" dirty="0">
                <a:latin typeface="Arial"/>
                <a:cs typeface="Arial"/>
              </a:rPr>
              <a:t>will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5" dirty="0">
                <a:latin typeface="Arial"/>
                <a:cs typeface="Arial"/>
              </a:rPr>
              <a:t>able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65" dirty="0">
                <a:latin typeface="Arial"/>
                <a:cs typeface="Arial"/>
              </a:rPr>
              <a:t>produce </a:t>
            </a:r>
            <a:r>
              <a:rPr lang="en-US" sz="1200" spc="-50" dirty="0">
                <a:latin typeface="Arial"/>
                <a:cs typeface="Arial"/>
              </a:rPr>
              <a:t>good </a:t>
            </a:r>
            <a:r>
              <a:rPr lang="en-US" sz="1200" spc="-45" dirty="0">
                <a:latin typeface="Arial"/>
                <a:cs typeface="Arial"/>
              </a:rPr>
              <a:t>predictions </a:t>
            </a:r>
            <a:r>
              <a:rPr lang="en-US" sz="1200" spc="-75" dirty="0">
                <a:latin typeface="Arial"/>
                <a:cs typeface="Arial"/>
              </a:rPr>
              <a:t>beyond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0" dirty="0">
                <a:latin typeface="Arial"/>
                <a:cs typeface="Arial"/>
              </a:rPr>
              <a:t>set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0" dirty="0">
                <a:latin typeface="Arial"/>
                <a:cs typeface="Arial"/>
              </a:rPr>
              <a:t>training </a:t>
            </a:r>
            <a:r>
              <a:rPr lang="en-US" sz="1200" spc="-80" dirty="0">
                <a:latin typeface="Arial"/>
                <a:cs typeface="Arial"/>
              </a:rPr>
              <a:t>examples.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75" dirty="0">
                <a:latin typeface="Arial"/>
                <a:cs typeface="Arial"/>
              </a:rPr>
              <a:t>leap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15" dirty="0">
                <a:latin typeface="Arial"/>
                <a:cs typeface="Arial"/>
              </a:rPr>
              <a:t>faith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5" dirty="0">
                <a:latin typeface="Arial"/>
                <a:cs typeface="Arial"/>
              </a:rPr>
              <a:t>called </a:t>
            </a:r>
            <a:r>
              <a:rPr lang="en-US" sz="1200" b="1" spc="-30" dirty="0">
                <a:latin typeface="Arial"/>
                <a:cs typeface="Arial"/>
              </a:rPr>
              <a:t>generalization</a:t>
            </a:r>
            <a:r>
              <a:rPr lang="en-US" sz="1200" spc="-30" dirty="0">
                <a:latin typeface="Arial"/>
                <a:cs typeface="Arial"/>
              </a:rPr>
              <a:t>, 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45" dirty="0">
                <a:latin typeface="Arial"/>
                <a:cs typeface="Arial"/>
              </a:rPr>
              <a:t>is, </a:t>
            </a:r>
            <a:r>
              <a:rPr lang="en-US" sz="1200" spc="-15" dirty="0">
                <a:latin typeface="Arial"/>
                <a:cs typeface="Arial"/>
              </a:rPr>
              <a:t>explicitly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5" dirty="0">
                <a:latin typeface="Arial"/>
                <a:cs typeface="Arial"/>
              </a:rPr>
              <a:t>implicitly,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heart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70" dirty="0">
                <a:latin typeface="Arial"/>
                <a:cs typeface="Arial"/>
              </a:rPr>
              <a:t>any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15" dirty="0">
                <a:latin typeface="Arial"/>
                <a:cs typeface="Arial"/>
              </a:rPr>
              <a:t>algorithm. This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110" dirty="0">
                <a:latin typeface="Arial"/>
                <a:cs typeface="Arial"/>
              </a:rPr>
              <a:t>even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45" dirty="0">
                <a:latin typeface="Arial"/>
                <a:cs typeface="Arial"/>
              </a:rPr>
              <a:t>formalized  </a:t>
            </a:r>
            <a:r>
              <a:rPr lang="en-US" sz="1200" spc="-65" dirty="0">
                <a:latin typeface="Arial"/>
                <a:cs typeface="Arial"/>
              </a:rPr>
              <a:t>using </a:t>
            </a:r>
            <a:r>
              <a:rPr lang="en-US" sz="1200" spc="-20" dirty="0">
                <a:latin typeface="Arial"/>
                <a:cs typeface="Arial"/>
              </a:rPr>
              <a:t>tools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20" dirty="0">
                <a:latin typeface="Arial"/>
                <a:cs typeface="Arial"/>
              </a:rPr>
              <a:t>probability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0" dirty="0">
                <a:latin typeface="Arial"/>
                <a:cs typeface="Arial"/>
              </a:rPr>
              <a:t>statistical </a:t>
            </a:r>
            <a:r>
              <a:rPr lang="en-US" sz="1200" spc="-50" dirty="0">
                <a:latin typeface="Arial"/>
                <a:cs typeface="Arial"/>
              </a:rPr>
              <a:t>learning</a:t>
            </a:r>
            <a:r>
              <a:rPr lang="en-US" sz="1200" spc="120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theory.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15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5" dirty="0">
                <a:latin typeface="Arial"/>
                <a:cs typeface="Arial"/>
              </a:rPr>
              <a:t>A </a:t>
            </a:r>
            <a:r>
              <a:rPr lang="en-US" sz="1200" spc="-70" dirty="0">
                <a:latin typeface="Arial"/>
                <a:cs typeface="Arial"/>
              </a:rPr>
              <a:t>reflex-based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45" dirty="0">
                <a:latin typeface="Arial"/>
                <a:cs typeface="Arial"/>
              </a:rPr>
              <a:t>simply </a:t>
            </a:r>
            <a:r>
              <a:rPr lang="en-US" sz="1200" spc="-50" dirty="0">
                <a:latin typeface="Arial"/>
                <a:cs typeface="Arial"/>
              </a:rPr>
              <a:t>performs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fixed </a:t>
            </a:r>
            <a:r>
              <a:rPr lang="en-US" sz="1200" spc="-114" dirty="0">
                <a:latin typeface="Arial"/>
                <a:cs typeface="Arial"/>
              </a:rPr>
              <a:t>sequence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35" dirty="0">
                <a:latin typeface="Arial"/>
                <a:cs typeface="Arial"/>
              </a:rPr>
              <a:t>computations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5" dirty="0">
                <a:latin typeface="Arial"/>
                <a:cs typeface="Arial"/>
              </a:rPr>
              <a:t>given </a:t>
            </a:r>
            <a:r>
              <a:rPr lang="en-US" sz="1200" spc="5" dirty="0">
                <a:latin typeface="Arial"/>
                <a:cs typeface="Arial"/>
              </a:rPr>
              <a:t>input. </a:t>
            </a:r>
            <a:r>
              <a:rPr lang="en-US" sz="1200" spc="-80" dirty="0">
                <a:latin typeface="Arial"/>
                <a:cs typeface="Arial"/>
              </a:rPr>
              <a:t>Examples </a:t>
            </a:r>
            <a:r>
              <a:rPr lang="en-US" sz="1200" spc="-50" dirty="0">
                <a:latin typeface="Arial"/>
                <a:cs typeface="Arial"/>
              </a:rPr>
              <a:t>include  </a:t>
            </a:r>
            <a:r>
              <a:rPr lang="en-US" sz="1200" spc="-40" dirty="0">
                <a:latin typeface="Arial"/>
                <a:cs typeface="Arial"/>
              </a:rPr>
              <a:t>most </a:t>
            </a:r>
            <a:r>
              <a:rPr lang="en-US" sz="1200" spc="-70" dirty="0">
                <a:latin typeface="Arial"/>
                <a:cs typeface="Arial"/>
              </a:rPr>
              <a:t>models </a:t>
            </a:r>
            <a:r>
              <a:rPr lang="en-US" sz="1200" spc="-35" dirty="0">
                <a:latin typeface="Arial"/>
                <a:cs typeface="Arial"/>
              </a:rPr>
              <a:t>found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45" dirty="0">
                <a:latin typeface="Arial"/>
                <a:cs typeface="Arial"/>
              </a:rPr>
              <a:t>learning,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60" dirty="0">
                <a:latin typeface="Arial"/>
                <a:cs typeface="Arial"/>
              </a:rPr>
              <a:t>simple </a:t>
            </a:r>
            <a:r>
              <a:rPr lang="en-US" sz="1200" spc="-50" dirty="0">
                <a:latin typeface="Arial"/>
                <a:cs typeface="Arial"/>
              </a:rPr>
              <a:t>linear </a:t>
            </a:r>
            <a:r>
              <a:rPr lang="en-US" sz="1200" spc="-65" dirty="0">
                <a:latin typeface="Arial"/>
                <a:cs typeface="Arial"/>
              </a:rPr>
              <a:t>classifiers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110" dirty="0">
                <a:latin typeface="Arial"/>
                <a:cs typeface="Arial"/>
              </a:rPr>
              <a:t>deep </a:t>
            </a:r>
            <a:r>
              <a:rPr lang="en-US" sz="1200" spc="-55" dirty="0">
                <a:latin typeface="Arial"/>
                <a:cs typeface="Arial"/>
              </a:rPr>
              <a:t>neural networks. </a:t>
            </a: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main  </a:t>
            </a:r>
            <a:r>
              <a:rPr lang="en-US" sz="1200" spc="-35" dirty="0">
                <a:latin typeface="Arial"/>
                <a:cs typeface="Arial"/>
              </a:rPr>
              <a:t>characteristic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70" dirty="0">
                <a:latin typeface="Arial"/>
                <a:cs typeface="Arial"/>
              </a:rPr>
              <a:t>reflex-based models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5" dirty="0">
                <a:latin typeface="Arial"/>
                <a:cs typeface="Arial"/>
              </a:rPr>
              <a:t>their </a:t>
            </a:r>
            <a:r>
              <a:rPr lang="en-US" sz="1200" spc="-35" dirty="0">
                <a:latin typeface="Arial"/>
                <a:cs typeface="Arial"/>
              </a:rPr>
              <a:t>computations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50" dirty="0">
                <a:latin typeface="Arial"/>
                <a:cs typeface="Arial"/>
              </a:rPr>
              <a:t>feed-forward;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35" dirty="0">
                <a:latin typeface="Arial"/>
                <a:cs typeface="Arial"/>
              </a:rPr>
              <a:t>doesn’t </a:t>
            </a:r>
            <a:r>
              <a:rPr lang="en-US" sz="1200" spc="-30" dirty="0">
                <a:latin typeface="Arial"/>
                <a:cs typeface="Arial"/>
              </a:rPr>
              <a:t>backtrack  </a:t>
            </a:r>
            <a:r>
              <a:rPr lang="en-US" sz="1200" spc="-70" dirty="0">
                <a:latin typeface="Arial"/>
                <a:cs typeface="Arial"/>
              </a:rPr>
              <a:t>and consider </a:t>
            </a:r>
            <a:r>
              <a:rPr lang="en-US" sz="1200" spc="-25" dirty="0">
                <a:latin typeface="Arial"/>
                <a:cs typeface="Arial"/>
              </a:rPr>
              <a:t>alternative </a:t>
            </a:r>
            <a:r>
              <a:rPr lang="en-US" sz="1200" spc="-30" dirty="0">
                <a:latin typeface="Arial"/>
                <a:cs typeface="Arial"/>
              </a:rPr>
              <a:t>computations. </a:t>
            </a:r>
            <a:r>
              <a:rPr lang="en-US" sz="1200" spc="-65" dirty="0">
                <a:latin typeface="Arial"/>
                <a:cs typeface="Arial"/>
              </a:rPr>
              <a:t>Inference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15" dirty="0">
                <a:latin typeface="Arial"/>
                <a:cs typeface="Arial"/>
              </a:rPr>
              <a:t>trivial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70" dirty="0">
                <a:latin typeface="Arial"/>
                <a:cs typeface="Arial"/>
              </a:rPr>
              <a:t>models </a:t>
            </a:r>
            <a:r>
              <a:rPr lang="en-US" sz="1200" spc="-110" dirty="0">
                <a:latin typeface="Arial"/>
                <a:cs typeface="Arial"/>
              </a:rPr>
              <a:t>because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dirty="0">
                <a:latin typeface="Arial"/>
                <a:cs typeface="Arial"/>
              </a:rPr>
              <a:t>just </a:t>
            </a:r>
            <a:r>
              <a:rPr lang="en-US" sz="1200" spc="-30" dirty="0">
                <a:latin typeface="Arial"/>
                <a:cs typeface="Arial"/>
              </a:rPr>
              <a:t>running </a:t>
            </a:r>
            <a:r>
              <a:rPr lang="en-US" sz="1200" spc="-25" dirty="0">
                <a:latin typeface="Arial"/>
                <a:cs typeface="Arial"/>
              </a:rPr>
              <a:t>the  </a:t>
            </a:r>
            <a:r>
              <a:rPr lang="en-US" sz="1200" spc="-40" dirty="0">
                <a:latin typeface="Arial"/>
                <a:cs typeface="Arial"/>
              </a:rPr>
              <a:t>fixed </a:t>
            </a:r>
            <a:r>
              <a:rPr lang="en-US" sz="1200" spc="-30" dirty="0">
                <a:latin typeface="Arial"/>
                <a:cs typeface="Arial"/>
              </a:rPr>
              <a:t>computations,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10" dirty="0">
                <a:latin typeface="Arial"/>
                <a:cs typeface="Arial"/>
              </a:rPr>
              <a:t>makes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70" dirty="0">
                <a:latin typeface="Arial"/>
                <a:cs typeface="Arial"/>
              </a:rPr>
              <a:t>models</a:t>
            </a:r>
            <a:r>
              <a:rPr lang="en-US" sz="1200" spc="195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appealing.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062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80" dirty="0">
                <a:latin typeface="Arial"/>
                <a:cs typeface="Arial"/>
              </a:rPr>
              <a:t>Reflex-based </a:t>
            </a:r>
            <a:r>
              <a:rPr lang="en-US" sz="1200" spc="-75" dirty="0">
                <a:latin typeface="Arial"/>
                <a:cs typeface="Arial"/>
              </a:rPr>
              <a:t>models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10" dirty="0">
                <a:latin typeface="Arial"/>
                <a:cs typeface="Arial"/>
              </a:rPr>
              <a:t>too </a:t>
            </a:r>
            <a:r>
              <a:rPr lang="en-US" sz="1200" spc="-60" dirty="0">
                <a:latin typeface="Arial"/>
                <a:cs typeface="Arial"/>
              </a:rPr>
              <a:t>simple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65" dirty="0">
                <a:latin typeface="Arial"/>
                <a:cs typeface="Arial"/>
              </a:rPr>
              <a:t>tasks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50" dirty="0">
                <a:latin typeface="Arial"/>
                <a:cs typeface="Arial"/>
              </a:rPr>
              <a:t>require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20" dirty="0">
                <a:latin typeface="Arial"/>
                <a:cs typeface="Arial"/>
              </a:rPr>
              <a:t>forethought (e.g.,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45" dirty="0">
                <a:latin typeface="Arial"/>
                <a:cs typeface="Arial"/>
              </a:rPr>
              <a:t>playing </a:t>
            </a:r>
            <a:r>
              <a:rPr lang="en-US" sz="1200" spc="-130" dirty="0">
                <a:latin typeface="Arial"/>
                <a:cs typeface="Arial"/>
              </a:rPr>
              <a:t>chess </a:t>
            </a:r>
            <a:r>
              <a:rPr lang="en-US" sz="1200" spc="-50" dirty="0">
                <a:latin typeface="Arial"/>
                <a:cs typeface="Arial"/>
              </a:rPr>
              <a:t>or  </a:t>
            </a:r>
            <a:r>
              <a:rPr lang="en-US" sz="1200" spc="-40" dirty="0">
                <a:latin typeface="Arial"/>
                <a:cs typeface="Arial"/>
              </a:rPr>
              <a:t>planning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30" dirty="0">
                <a:latin typeface="Arial"/>
                <a:cs typeface="Arial"/>
              </a:rPr>
              <a:t>big </a:t>
            </a:r>
            <a:r>
              <a:rPr lang="en-US" sz="1200" spc="40" dirty="0">
                <a:latin typeface="Arial"/>
                <a:cs typeface="Arial"/>
              </a:rPr>
              <a:t>trip). </a:t>
            </a:r>
            <a:r>
              <a:rPr lang="en-US" sz="1200" spc="-65" dirty="0">
                <a:latin typeface="Arial"/>
                <a:cs typeface="Arial"/>
              </a:rPr>
              <a:t>State-based </a:t>
            </a:r>
            <a:r>
              <a:rPr lang="en-US" sz="1200" spc="-70" dirty="0">
                <a:latin typeface="Arial"/>
                <a:cs typeface="Arial"/>
              </a:rPr>
              <a:t>models </a:t>
            </a:r>
            <a:r>
              <a:rPr lang="en-US" sz="1200" spc="-80" dirty="0">
                <a:latin typeface="Arial"/>
                <a:cs typeface="Arial"/>
              </a:rPr>
              <a:t>overcome </a:t>
            </a:r>
            <a:r>
              <a:rPr lang="en-US" sz="1200" spc="-15" dirty="0">
                <a:latin typeface="Arial"/>
                <a:cs typeface="Arial"/>
              </a:rPr>
              <a:t>this</a:t>
            </a:r>
            <a:r>
              <a:rPr lang="en-US" sz="1200" spc="75" dirty="0">
                <a:latin typeface="Arial"/>
                <a:cs typeface="Arial"/>
              </a:rPr>
              <a:t> </a:t>
            </a:r>
            <a:r>
              <a:rPr lang="en-US" sz="1200" spc="15" dirty="0">
                <a:latin typeface="Arial"/>
                <a:cs typeface="Arial"/>
              </a:rPr>
              <a:t>limitation.</a:t>
            </a:r>
            <a:endParaRPr lang="en-US" sz="1200" dirty="0">
              <a:latin typeface="Arial"/>
              <a:cs typeface="Arial"/>
            </a:endParaRPr>
          </a:p>
          <a:p>
            <a:pPr marL="219710" marR="5715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90" dirty="0">
                <a:latin typeface="Arial"/>
                <a:cs typeface="Arial"/>
              </a:rPr>
              <a:t>key </a:t>
            </a:r>
            <a:r>
              <a:rPr lang="en-US" sz="1200" spc="-75" dirty="0">
                <a:latin typeface="Arial"/>
                <a:cs typeface="Arial"/>
              </a:rPr>
              <a:t>idea </a:t>
            </a:r>
            <a:r>
              <a:rPr lang="en-US" sz="1200" spc="-45" dirty="0">
                <a:latin typeface="Arial"/>
                <a:cs typeface="Arial"/>
              </a:rPr>
              <a:t>is,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high-level,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0" dirty="0">
                <a:latin typeface="Arial"/>
                <a:cs typeface="Arial"/>
              </a:rPr>
              <a:t>model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b="1" spc="-10" dirty="0">
                <a:latin typeface="Arial"/>
                <a:cs typeface="Arial"/>
              </a:rPr>
              <a:t>state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0" dirty="0">
                <a:latin typeface="Arial"/>
                <a:cs typeface="Arial"/>
              </a:rPr>
              <a:t>world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transitions </a:t>
            </a:r>
            <a:r>
              <a:rPr lang="en-US" sz="1200" spc="-80" dirty="0">
                <a:latin typeface="Arial"/>
                <a:cs typeface="Arial"/>
              </a:rPr>
              <a:t>between </a:t>
            </a:r>
            <a:r>
              <a:rPr lang="en-US" sz="1200" spc="-60" dirty="0">
                <a:latin typeface="Arial"/>
                <a:cs typeface="Arial"/>
              </a:rPr>
              <a:t>states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00" dirty="0">
                <a:latin typeface="Arial"/>
                <a:cs typeface="Arial"/>
              </a:rPr>
              <a:t>are  </a:t>
            </a:r>
            <a:r>
              <a:rPr lang="en-US" sz="1200" spc="-35" dirty="0">
                <a:latin typeface="Arial"/>
                <a:cs typeface="Arial"/>
              </a:rPr>
              <a:t>triggered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40" dirty="0">
                <a:latin typeface="Arial"/>
                <a:cs typeface="Arial"/>
              </a:rPr>
              <a:t>actions. </a:t>
            </a:r>
            <a:r>
              <a:rPr lang="en-US" sz="1200" spc="-65" dirty="0">
                <a:latin typeface="Arial"/>
                <a:cs typeface="Arial"/>
              </a:rPr>
              <a:t>Concretely,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15" dirty="0">
                <a:latin typeface="Arial"/>
                <a:cs typeface="Arial"/>
              </a:rPr>
              <a:t>think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60" dirty="0">
                <a:latin typeface="Arial"/>
                <a:cs typeface="Arial"/>
              </a:rPr>
              <a:t>states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95" dirty="0">
                <a:latin typeface="Arial"/>
                <a:cs typeface="Arial"/>
              </a:rPr>
              <a:t>nodes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graph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transitions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05" dirty="0">
                <a:latin typeface="Arial"/>
                <a:cs typeface="Arial"/>
              </a:rPr>
              <a:t>edges. </a:t>
            </a:r>
            <a:r>
              <a:rPr lang="en-US" sz="1200" spc="-15" dirty="0">
                <a:latin typeface="Arial"/>
                <a:cs typeface="Arial"/>
              </a:rPr>
              <a:t>This  </a:t>
            </a:r>
            <a:r>
              <a:rPr lang="en-US" sz="1200" spc="-30" dirty="0">
                <a:latin typeface="Arial"/>
                <a:cs typeface="Arial"/>
              </a:rPr>
              <a:t>reduction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60" dirty="0">
                <a:latin typeface="Arial"/>
                <a:cs typeface="Arial"/>
              </a:rPr>
              <a:t>useful </a:t>
            </a:r>
            <a:r>
              <a:rPr lang="en-US" sz="1200" spc="-110" dirty="0">
                <a:latin typeface="Arial"/>
                <a:cs typeface="Arial"/>
              </a:rPr>
              <a:t>because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55" dirty="0">
                <a:latin typeface="Arial"/>
                <a:cs typeface="Arial"/>
              </a:rPr>
              <a:t>understand </a:t>
            </a:r>
            <a:r>
              <a:rPr lang="en-US" sz="1200" spc="-75" dirty="0">
                <a:latin typeface="Arial"/>
                <a:cs typeface="Arial"/>
              </a:rPr>
              <a:t>graphs </a:t>
            </a:r>
            <a:r>
              <a:rPr lang="en-US" sz="1200" spc="-50" dirty="0">
                <a:latin typeface="Arial"/>
                <a:cs typeface="Arial"/>
              </a:rPr>
              <a:t>well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30" dirty="0">
                <a:latin typeface="Arial"/>
                <a:cs typeface="Arial"/>
              </a:rPr>
              <a:t>lot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efficient </a:t>
            </a:r>
            <a:r>
              <a:rPr lang="en-US" sz="1200" spc="-35" dirty="0">
                <a:latin typeface="Arial"/>
                <a:cs typeface="Arial"/>
              </a:rPr>
              <a:t>algorithms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30" dirty="0">
                <a:latin typeface="Arial"/>
                <a:cs typeface="Arial"/>
              </a:rPr>
              <a:t>operating  </a:t>
            </a:r>
            <a:r>
              <a:rPr lang="en-US" sz="1200" spc="-65" dirty="0">
                <a:latin typeface="Arial"/>
                <a:cs typeface="Arial"/>
              </a:rPr>
              <a:t>on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graphs.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11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100" dirty="0">
                <a:latin typeface="Arial"/>
                <a:cs typeface="Arial"/>
              </a:rPr>
              <a:t>Search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70" dirty="0">
                <a:latin typeface="Arial"/>
                <a:cs typeface="Arial"/>
              </a:rPr>
              <a:t>adequate </a:t>
            </a:r>
            <a:r>
              <a:rPr lang="en-US" sz="1200" spc="-75" dirty="0">
                <a:latin typeface="Arial"/>
                <a:cs typeface="Arial"/>
              </a:rPr>
              <a:t>models </a:t>
            </a:r>
            <a:r>
              <a:rPr lang="en-US" sz="1200" spc="-80" dirty="0">
                <a:latin typeface="Arial"/>
                <a:cs typeface="Arial"/>
              </a:rPr>
              <a:t>when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35" dirty="0">
                <a:latin typeface="Arial"/>
                <a:cs typeface="Arial"/>
              </a:rPr>
              <a:t>operating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40" dirty="0">
                <a:latin typeface="Arial"/>
                <a:cs typeface="Arial"/>
              </a:rPr>
              <a:t>environment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-65" dirty="0">
                <a:latin typeface="Arial"/>
                <a:cs typeface="Arial"/>
              </a:rPr>
              <a:t>no </a:t>
            </a:r>
            <a:r>
              <a:rPr lang="en-US" sz="1200" spc="-35" dirty="0">
                <a:latin typeface="Arial"/>
                <a:cs typeface="Arial"/>
              </a:rPr>
              <a:t>uncertainty.  </a:t>
            </a:r>
            <a:r>
              <a:rPr lang="en-US" sz="1200" spc="-70" dirty="0">
                <a:latin typeface="Arial"/>
                <a:cs typeface="Arial"/>
              </a:rPr>
              <a:t>However,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30" dirty="0">
                <a:latin typeface="Arial"/>
                <a:cs typeface="Arial"/>
              </a:rPr>
              <a:t>realistic </a:t>
            </a:r>
            <a:r>
              <a:rPr lang="en-US" sz="1200" spc="-35" dirty="0">
                <a:latin typeface="Arial"/>
                <a:cs typeface="Arial"/>
              </a:rPr>
              <a:t>settings,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25" dirty="0">
                <a:latin typeface="Arial"/>
                <a:cs typeface="Arial"/>
              </a:rPr>
              <a:t>other </a:t>
            </a:r>
            <a:r>
              <a:rPr lang="en-US" sz="1200" spc="-80" dirty="0">
                <a:latin typeface="Arial"/>
                <a:cs typeface="Arial"/>
              </a:rPr>
              <a:t>forces </a:t>
            </a:r>
            <a:r>
              <a:rPr lang="en-US" sz="1200" spc="15" dirty="0">
                <a:latin typeface="Arial"/>
                <a:cs typeface="Arial"/>
              </a:rPr>
              <a:t>at</a:t>
            </a:r>
            <a:r>
              <a:rPr lang="en-US" sz="1200" spc="-35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play.</a:t>
            </a:r>
            <a:endParaRPr lang="en-US" sz="1200" dirty="0">
              <a:latin typeface="Arial"/>
              <a:cs typeface="Arial"/>
            </a:endParaRPr>
          </a:p>
          <a:p>
            <a:pPr marL="219710" marR="6350" indent="-207645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b="1" spc="-15" dirty="0">
                <a:latin typeface="Arial"/>
                <a:cs typeface="Arial"/>
              </a:rPr>
              <a:t>Markov </a:t>
            </a:r>
            <a:r>
              <a:rPr lang="en-US" sz="1200" b="1" spc="-80" dirty="0">
                <a:latin typeface="Arial"/>
                <a:cs typeface="Arial"/>
              </a:rPr>
              <a:t>decision </a:t>
            </a:r>
            <a:r>
              <a:rPr lang="en-US" sz="1200" b="1" spc="-110" dirty="0">
                <a:latin typeface="Arial"/>
                <a:cs typeface="Arial"/>
              </a:rPr>
              <a:t>processes </a:t>
            </a:r>
            <a:r>
              <a:rPr lang="en-US" sz="1200" spc="-65" dirty="0">
                <a:latin typeface="Arial"/>
                <a:cs typeface="Arial"/>
              </a:rPr>
              <a:t>handle tasks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60" dirty="0">
                <a:latin typeface="Arial"/>
                <a:cs typeface="Arial"/>
              </a:rPr>
              <a:t>element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90" dirty="0">
                <a:latin typeface="Arial"/>
                <a:cs typeface="Arial"/>
              </a:rPr>
              <a:t>chance </a:t>
            </a:r>
            <a:r>
              <a:rPr lang="en-US" sz="1200" spc="-20" dirty="0">
                <a:latin typeface="Arial"/>
                <a:cs typeface="Arial"/>
              </a:rPr>
              <a:t>(e.g., </a:t>
            </a:r>
            <a:r>
              <a:rPr lang="en-US" sz="1200" spc="-15" dirty="0">
                <a:latin typeface="Arial"/>
                <a:cs typeface="Arial"/>
              </a:rPr>
              <a:t>Blackjack),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dirty="0" err="1">
                <a:latin typeface="Arial"/>
                <a:cs typeface="Arial"/>
              </a:rPr>
              <a:t>distri</a:t>
            </a:r>
            <a:r>
              <a:rPr lang="en-US" sz="1200" dirty="0">
                <a:latin typeface="Arial"/>
                <a:cs typeface="Arial"/>
              </a:rPr>
              <a:t>-  </a:t>
            </a:r>
            <a:r>
              <a:rPr lang="en-US" sz="1200" spc="-10" dirty="0" err="1">
                <a:latin typeface="Arial"/>
                <a:cs typeface="Arial"/>
              </a:rPr>
              <a:t>bution</a:t>
            </a:r>
            <a:r>
              <a:rPr lang="en-US" sz="1200" spc="-1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90" dirty="0">
                <a:latin typeface="Arial"/>
                <a:cs typeface="Arial"/>
              </a:rPr>
              <a:t>randomness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5" dirty="0">
                <a:latin typeface="Arial"/>
                <a:cs typeface="Arial"/>
              </a:rPr>
              <a:t>known </a:t>
            </a:r>
            <a:r>
              <a:rPr lang="en-US" sz="1200" spc="-35" dirty="0">
                <a:latin typeface="Arial"/>
                <a:cs typeface="Arial"/>
              </a:rPr>
              <a:t>(reinforcement </a:t>
            </a:r>
            <a:r>
              <a:rPr lang="en-US" sz="1200" spc="-55" dirty="0">
                <a:latin typeface="Arial"/>
                <a:cs typeface="Arial"/>
              </a:rPr>
              <a:t>learning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employed </a:t>
            </a:r>
            <a:r>
              <a:rPr lang="en-US" sz="1200" spc="40" dirty="0">
                <a:latin typeface="Arial"/>
                <a:cs typeface="Arial"/>
              </a:rPr>
              <a:t>if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</a:t>
            </a:r>
            <a:r>
              <a:rPr lang="en-US" sz="1200" spc="-15" dirty="0">
                <a:latin typeface="Arial"/>
                <a:cs typeface="Arial"/>
              </a:rPr>
              <a:t> </a:t>
            </a:r>
            <a:r>
              <a:rPr lang="en-US" sz="1200" spc="25" dirty="0">
                <a:latin typeface="Arial"/>
                <a:cs typeface="Arial"/>
              </a:rPr>
              <a:t>not).</a:t>
            </a:r>
            <a:endParaRPr lang="en-US" sz="1200" dirty="0">
              <a:latin typeface="Arial"/>
              <a:cs typeface="Arial"/>
            </a:endParaRPr>
          </a:p>
          <a:p>
            <a:pPr marL="219710" marR="6350" indent="-207645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b="1" spc="-55" dirty="0">
                <a:latin typeface="Arial"/>
                <a:cs typeface="Arial"/>
              </a:rPr>
              <a:t>Adversarial </a:t>
            </a:r>
            <a:r>
              <a:rPr lang="en-US" sz="1200" b="1" spc="-65" dirty="0">
                <a:latin typeface="Arial"/>
                <a:cs typeface="Arial"/>
              </a:rPr>
              <a:t>games</a:t>
            </a:r>
            <a:r>
              <a:rPr lang="en-US" sz="1200" spc="-65" dirty="0">
                <a:latin typeface="Arial"/>
                <a:cs typeface="Arial"/>
              </a:rPr>
              <a:t>,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5" dirty="0">
                <a:latin typeface="Arial"/>
                <a:cs typeface="Arial"/>
              </a:rPr>
              <a:t>name </a:t>
            </a:r>
            <a:r>
              <a:rPr lang="en-US" sz="1200" spc="-85" dirty="0">
                <a:latin typeface="Arial"/>
                <a:cs typeface="Arial"/>
              </a:rPr>
              <a:t>suggests, </a:t>
            </a:r>
            <a:r>
              <a:rPr lang="en-US" sz="1200" spc="-65" dirty="0">
                <a:latin typeface="Arial"/>
                <a:cs typeface="Arial"/>
              </a:rPr>
              <a:t>handle tasks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40" dirty="0">
                <a:latin typeface="Arial"/>
                <a:cs typeface="Arial"/>
              </a:rPr>
              <a:t>opponent </a:t>
            </a:r>
            <a:r>
              <a:rPr lang="en-US" sz="1200" spc="-55" dirty="0">
                <a:latin typeface="Arial"/>
                <a:cs typeface="Arial"/>
              </a:rPr>
              <a:t>who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40" dirty="0">
                <a:latin typeface="Arial"/>
                <a:cs typeface="Arial"/>
              </a:rPr>
              <a:t>working </a:t>
            </a:r>
            <a:r>
              <a:rPr lang="en-US" sz="1200" spc="-50" dirty="0">
                <a:latin typeface="Arial"/>
                <a:cs typeface="Arial"/>
              </a:rPr>
              <a:t>against 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20" dirty="0">
                <a:latin typeface="Arial"/>
                <a:cs typeface="Arial"/>
              </a:rPr>
              <a:t>(e.g.,</a:t>
            </a:r>
            <a:r>
              <a:rPr lang="en-US" sz="1200" spc="-100" dirty="0">
                <a:latin typeface="Arial"/>
                <a:cs typeface="Arial"/>
              </a:rPr>
              <a:t> </a:t>
            </a:r>
            <a:r>
              <a:rPr lang="en-US" sz="1200" spc="-80" dirty="0">
                <a:latin typeface="Arial"/>
                <a:cs typeface="Arial"/>
              </a:rPr>
              <a:t>chess).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527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65" dirty="0">
                <a:latin typeface="Arial"/>
                <a:cs typeface="Arial"/>
              </a:rPr>
              <a:t>state-based </a:t>
            </a:r>
            <a:r>
              <a:rPr lang="en-US" sz="1200" spc="-60" dirty="0">
                <a:latin typeface="Arial"/>
                <a:cs typeface="Arial"/>
              </a:rPr>
              <a:t>models, </a:t>
            </a:r>
            <a:r>
              <a:rPr lang="en-US" sz="1200" spc="-45" dirty="0">
                <a:latin typeface="Arial"/>
                <a:cs typeface="Arial"/>
              </a:rPr>
              <a:t>solutions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5" dirty="0">
                <a:latin typeface="Arial"/>
                <a:cs typeface="Arial"/>
              </a:rPr>
              <a:t>procedural: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55" dirty="0">
                <a:latin typeface="Arial"/>
                <a:cs typeface="Arial"/>
              </a:rPr>
              <a:t>specify </a:t>
            </a:r>
            <a:r>
              <a:rPr lang="en-US" sz="1200" spc="-65" dirty="0">
                <a:latin typeface="Arial"/>
                <a:cs typeface="Arial"/>
              </a:rPr>
              <a:t>step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65" dirty="0">
                <a:latin typeface="Arial"/>
                <a:cs typeface="Arial"/>
              </a:rPr>
              <a:t>step </a:t>
            </a:r>
            <a:r>
              <a:rPr lang="en-US" sz="1200" spc="-25" dirty="0">
                <a:latin typeface="Arial"/>
                <a:cs typeface="Arial"/>
              </a:rPr>
              <a:t>instructions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go </a:t>
            </a:r>
            <a:r>
              <a:rPr lang="en-US" sz="1200" spc="-10" dirty="0">
                <a:latin typeface="Arial"/>
                <a:cs typeface="Arial"/>
              </a:rPr>
              <a:t>from  </a:t>
            </a:r>
            <a:r>
              <a:rPr lang="en-US" sz="1200" spc="15" dirty="0">
                <a:latin typeface="Arial"/>
                <a:cs typeface="Arial"/>
              </a:rPr>
              <a:t>A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10" dirty="0">
                <a:latin typeface="Arial"/>
                <a:cs typeface="Arial"/>
              </a:rPr>
              <a:t>B. </a:t>
            </a: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60" dirty="0">
                <a:latin typeface="Arial"/>
                <a:cs typeface="Arial"/>
              </a:rPr>
              <a:t>many </a:t>
            </a:r>
            <a:r>
              <a:rPr lang="en-US" sz="1200" spc="-35" dirty="0">
                <a:latin typeface="Arial"/>
                <a:cs typeface="Arial"/>
              </a:rPr>
              <a:t>applications,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order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30" dirty="0">
                <a:latin typeface="Arial"/>
                <a:cs typeface="Arial"/>
              </a:rPr>
              <a:t>things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85" dirty="0">
                <a:latin typeface="Arial"/>
                <a:cs typeface="Arial"/>
              </a:rPr>
              <a:t>done </a:t>
            </a:r>
            <a:r>
              <a:rPr lang="en-US" sz="1200" spc="10" dirty="0">
                <a:latin typeface="Arial"/>
                <a:cs typeface="Arial"/>
              </a:rPr>
              <a:t>isn’t</a:t>
            </a:r>
            <a:r>
              <a:rPr lang="en-US" sz="1200" spc="335" dirty="0">
                <a:latin typeface="Arial"/>
                <a:cs typeface="Arial"/>
              </a:rPr>
              <a:t> </a:t>
            </a:r>
            <a:r>
              <a:rPr lang="en-US" sz="1200" dirty="0">
                <a:latin typeface="Arial"/>
                <a:cs typeface="Arial"/>
              </a:rPr>
              <a:t>important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779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810" marR="685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58445" algn="l"/>
              </a:tabLst>
            </a:pPr>
            <a:r>
              <a:rPr lang="en-US" sz="1200" b="1" spc="-30" dirty="0">
                <a:latin typeface="Arial"/>
                <a:cs typeface="Arial"/>
              </a:rPr>
              <a:t>Constraint </a:t>
            </a:r>
            <a:r>
              <a:rPr lang="en-US" sz="1200" b="1" spc="-45" dirty="0">
                <a:latin typeface="Arial"/>
                <a:cs typeface="Arial"/>
              </a:rPr>
              <a:t>satisfaction </a:t>
            </a:r>
            <a:r>
              <a:rPr lang="en-US" sz="1200" b="1" spc="-75" dirty="0">
                <a:latin typeface="Arial"/>
                <a:cs typeface="Arial"/>
              </a:rPr>
              <a:t>problems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70" dirty="0">
                <a:latin typeface="Arial"/>
                <a:cs typeface="Arial"/>
              </a:rPr>
              <a:t>variable-based models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35" dirty="0">
                <a:latin typeface="Arial"/>
                <a:cs typeface="Arial"/>
              </a:rPr>
              <a:t>only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60" dirty="0">
                <a:latin typeface="Arial"/>
                <a:cs typeface="Arial"/>
              </a:rPr>
              <a:t>hard </a:t>
            </a:r>
            <a:r>
              <a:rPr lang="en-US" sz="1200" spc="-30" dirty="0">
                <a:latin typeface="Arial"/>
                <a:cs typeface="Arial"/>
              </a:rPr>
              <a:t>constraints. </a:t>
            </a:r>
            <a:r>
              <a:rPr lang="en-US" sz="1200" spc="-65" dirty="0">
                <a:latin typeface="Arial"/>
                <a:cs typeface="Arial"/>
              </a:rPr>
              <a:t>For 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60" dirty="0">
                <a:latin typeface="Arial"/>
                <a:cs typeface="Arial"/>
              </a:rPr>
              <a:t>scheduling,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dirty="0">
                <a:latin typeface="Arial"/>
                <a:cs typeface="Arial"/>
              </a:rPr>
              <a:t>can’t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25" dirty="0">
                <a:latin typeface="Arial"/>
                <a:cs typeface="Arial"/>
              </a:rPr>
              <a:t>two </a:t>
            </a:r>
            <a:r>
              <a:rPr lang="en-US" sz="1200" spc="-75" dirty="0">
                <a:latin typeface="Arial"/>
                <a:cs typeface="Arial"/>
              </a:rPr>
              <a:t>people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25" dirty="0">
                <a:latin typeface="Arial"/>
                <a:cs typeface="Arial"/>
              </a:rPr>
              <a:t>same </a:t>
            </a:r>
            <a:r>
              <a:rPr lang="en-US" sz="1200" spc="-75" dirty="0">
                <a:latin typeface="Arial"/>
                <a:cs typeface="Arial"/>
              </a:rPr>
              <a:t>place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25" dirty="0">
                <a:latin typeface="Arial"/>
                <a:cs typeface="Arial"/>
              </a:rPr>
              <a:t>same</a:t>
            </a:r>
            <a:r>
              <a:rPr lang="en-US" sz="1200" spc="-254" dirty="0">
                <a:latin typeface="Arial"/>
                <a:cs typeface="Arial"/>
              </a:rPr>
              <a:t> </a:t>
            </a:r>
            <a:r>
              <a:rPr lang="en-US" sz="1200" spc="-5" dirty="0">
                <a:latin typeface="Arial"/>
                <a:cs typeface="Arial"/>
              </a:rPr>
              <a:t>time.</a:t>
            </a:r>
            <a:endParaRPr lang="en-US" sz="1200" dirty="0">
              <a:latin typeface="Arial"/>
              <a:cs typeface="Arial"/>
            </a:endParaRPr>
          </a:p>
          <a:p>
            <a:pPr marL="257810" marR="685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58445" algn="l"/>
              </a:tabLst>
            </a:pPr>
            <a:r>
              <a:rPr lang="en-US" sz="1200" b="1" spc="-70" dirty="0">
                <a:latin typeface="Arial"/>
                <a:cs typeface="Arial"/>
              </a:rPr>
              <a:t>Bayesian </a:t>
            </a:r>
            <a:r>
              <a:rPr lang="en-US" sz="1200" b="1" spc="-65" dirty="0">
                <a:latin typeface="Arial"/>
                <a:cs typeface="Arial"/>
              </a:rPr>
              <a:t>networks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70" dirty="0">
                <a:latin typeface="Arial"/>
                <a:cs typeface="Arial"/>
              </a:rPr>
              <a:t>variable-based models </a:t>
            </a:r>
            <a:r>
              <a:rPr lang="en-US" sz="1200" spc="-80" dirty="0">
                <a:latin typeface="Arial"/>
                <a:cs typeface="Arial"/>
              </a:rPr>
              <a:t>where </a:t>
            </a:r>
            <a:r>
              <a:rPr lang="en-US" sz="1200" spc="-70" dirty="0">
                <a:latin typeface="Arial"/>
                <a:cs typeface="Arial"/>
              </a:rPr>
              <a:t>variables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50" dirty="0">
                <a:latin typeface="Arial"/>
                <a:cs typeface="Arial"/>
              </a:rPr>
              <a:t>random </a:t>
            </a:r>
            <a:r>
              <a:rPr lang="en-US" sz="1200" spc="-70" dirty="0">
                <a:latin typeface="Arial"/>
                <a:cs typeface="Arial"/>
              </a:rPr>
              <a:t>variables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65" dirty="0">
                <a:latin typeface="Arial"/>
                <a:cs typeface="Arial"/>
              </a:rPr>
              <a:t>dependent  on </a:t>
            </a:r>
            <a:r>
              <a:rPr lang="en-US" sz="1200" spc="-100" dirty="0">
                <a:latin typeface="Arial"/>
                <a:cs typeface="Arial"/>
              </a:rPr>
              <a:t>each </a:t>
            </a:r>
            <a:r>
              <a:rPr lang="en-US" sz="1200" spc="-20" dirty="0">
                <a:latin typeface="Arial"/>
                <a:cs typeface="Arial"/>
              </a:rPr>
              <a:t>other. </a:t>
            </a:r>
            <a:r>
              <a:rPr lang="en-US" sz="1200" spc="-65" dirty="0">
                <a:latin typeface="Arial"/>
                <a:cs typeface="Arial"/>
              </a:rPr>
              <a:t>For </a:t>
            </a:r>
            <a:r>
              <a:rPr lang="en-US" sz="1200" spc="-70" dirty="0">
                <a:latin typeface="Arial"/>
                <a:cs typeface="Arial"/>
              </a:rPr>
              <a:t>example,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5" dirty="0">
                <a:latin typeface="Arial"/>
                <a:cs typeface="Arial"/>
              </a:rPr>
              <a:t>true </a:t>
            </a:r>
            <a:r>
              <a:rPr lang="en-US" sz="1200" spc="-20" dirty="0">
                <a:latin typeface="Arial"/>
                <a:cs typeface="Arial"/>
              </a:rPr>
              <a:t>location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50" dirty="0">
                <a:latin typeface="Arial"/>
                <a:cs typeface="Arial"/>
              </a:rPr>
              <a:t>airplane </a:t>
            </a:r>
            <a:r>
              <a:rPr lang="en-US" sz="1200" b="0" i="1" spc="120" dirty="0" err="1">
                <a:latin typeface="Bookman Old Style"/>
                <a:cs typeface="Bookman Old Style"/>
              </a:rPr>
              <a:t>H</a:t>
            </a:r>
            <a:r>
              <a:rPr lang="en-US" sz="1400" i="1" spc="179" baseline="-12077" dirty="0" err="1">
                <a:latin typeface="Arial"/>
                <a:cs typeface="Arial"/>
              </a:rPr>
              <a:t>t</a:t>
            </a:r>
            <a:r>
              <a:rPr lang="en-US" sz="1400" i="1" spc="179" baseline="-12077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dirty="0">
                <a:latin typeface="Arial"/>
                <a:cs typeface="Arial"/>
              </a:rPr>
              <a:t>its </a:t>
            </a:r>
            <a:r>
              <a:rPr lang="en-US" sz="1200" spc="-55" dirty="0">
                <a:latin typeface="Arial"/>
                <a:cs typeface="Arial"/>
              </a:rPr>
              <a:t>radar reading </a:t>
            </a:r>
            <a:r>
              <a:rPr lang="en-US" sz="1200" b="0" i="1" spc="140" dirty="0">
                <a:latin typeface="Bookman Old Style"/>
                <a:cs typeface="Bookman Old Style"/>
              </a:rPr>
              <a:t>E</a:t>
            </a:r>
            <a:r>
              <a:rPr lang="en-US" sz="1400" i="1" spc="209" baseline="-12077" dirty="0">
                <a:latin typeface="Arial"/>
                <a:cs typeface="Arial"/>
              </a:rPr>
              <a:t>t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0" dirty="0">
                <a:latin typeface="Arial"/>
                <a:cs typeface="Arial"/>
              </a:rPr>
              <a:t>related, </a:t>
            </a:r>
            <a:r>
              <a:rPr lang="en-US" sz="1200" spc="-145" dirty="0">
                <a:latin typeface="Arial"/>
                <a:cs typeface="Arial"/>
              </a:rPr>
              <a:t>as 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location </a:t>
            </a:r>
            <a:r>
              <a:rPr lang="en-US" sz="1200" b="0" i="1" spc="120" dirty="0" err="1">
                <a:latin typeface="Bookman Old Style"/>
                <a:cs typeface="Bookman Old Style"/>
              </a:rPr>
              <a:t>H</a:t>
            </a:r>
            <a:r>
              <a:rPr lang="en-US" sz="1400" i="1" spc="179" baseline="-12077" dirty="0" err="1">
                <a:latin typeface="Arial"/>
                <a:cs typeface="Arial"/>
              </a:rPr>
              <a:t>t</a:t>
            </a:r>
            <a:r>
              <a:rPr lang="en-US" sz="1400" i="1" spc="179" baseline="-12077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location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0" dirty="0">
                <a:latin typeface="Arial"/>
                <a:cs typeface="Arial"/>
              </a:rPr>
              <a:t>last </a:t>
            </a:r>
            <a:r>
              <a:rPr lang="en-US" sz="1200" spc="-10" dirty="0">
                <a:latin typeface="Arial"/>
                <a:cs typeface="Arial"/>
              </a:rPr>
              <a:t>time </a:t>
            </a:r>
            <a:r>
              <a:rPr lang="en-US" sz="1200" spc="-65" dirty="0">
                <a:latin typeface="Arial"/>
                <a:cs typeface="Arial"/>
              </a:rPr>
              <a:t>step </a:t>
            </a:r>
            <a:r>
              <a:rPr lang="en-US" sz="1200" b="0" i="1" spc="165" dirty="0">
                <a:latin typeface="Bookman Old Style"/>
                <a:cs typeface="Bookman Old Style"/>
              </a:rPr>
              <a:t>H</a:t>
            </a:r>
            <a:r>
              <a:rPr lang="en-US" sz="1400" i="1" spc="247" baseline="-12077" dirty="0">
                <a:latin typeface="Arial"/>
                <a:cs typeface="Arial"/>
              </a:rPr>
              <a:t>t</a:t>
            </a:r>
            <a:r>
              <a:rPr lang="en-US" sz="1400" spc="247" baseline="-12077" dirty="0">
                <a:latin typeface="GulimChe"/>
                <a:cs typeface="GulimChe"/>
              </a:rPr>
              <a:t>−</a:t>
            </a:r>
            <a:r>
              <a:rPr lang="en-US" sz="1400" spc="247" baseline="-12077" dirty="0">
                <a:latin typeface="Trebuchet MS"/>
                <a:cs typeface="Trebuchet MS"/>
              </a:rPr>
              <a:t>1</a:t>
            </a:r>
            <a:r>
              <a:rPr lang="en-US" sz="1200" spc="165" dirty="0">
                <a:latin typeface="Arial"/>
                <a:cs typeface="Arial"/>
              </a:rPr>
              <a:t>. </a:t>
            </a: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50" dirty="0">
                <a:latin typeface="Arial"/>
                <a:cs typeface="Arial"/>
              </a:rPr>
              <a:t>exact </a:t>
            </a:r>
            <a:r>
              <a:rPr lang="en-US" sz="1200" spc="-85" dirty="0">
                <a:latin typeface="Arial"/>
                <a:cs typeface="Arial"/>
              </a:rPr>
              <a:t>dependency </a:t>
            </a:r>
            <a:r>
              <a:rPr lang="en-US" sz="1200" spc="-20" dirty="0">
                <a:latin typeface="Arial"/>
                <a:cs typeface="Arial"/>
              </a:rPr>
              <a:t>structure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65" dirty="0">
                <a:latin typeface="Arial"/>
                <a:cs typeface="Arial"/>
              </a:rPr>
              <a:t>given 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5" dirty="0">
                <a:latin typeface="Arial"/>
                <a:cs typeface="Arial"/>
              </a:rPr>
              <a:t>graph </a:t>
            </a:r>
            <a:r>
              <a:rPr lang="en-US" sz="1200" spc="-20" dirty="0">
                <a:latin typeface="Arial"/>
                <a:cs typeface="Arial"/>
              </a:rPr>
              <a:t>structure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25" dirty="0">
                <a:latin typeface="Arial"/>
                <a:cs typeface="Arial"/>
              </a:rPr>
              <a:t>formally </a:t>
            </a:r>
            <a:r>
              <a:rPr lang="en-US" sz="1200" spc="-80" dirty="0">
                <a:latin typeface="Arial"/>
                <a:cs typeface="Arial"/>
              </a:rPr>
              <a:t>defines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25" dirty="0">
                <a:latin typeface="Arial"/>
                <a:cs typeface="Arial"/>
              </a:rPr>
              <a:t>joint </a:t>
            </a:r>
            <a:r>
              <a:rPr lang="en-US" sz="1200" spc="-20" dirty="0">
                <a:latin typeface="Arial"/>
                <a:cs typeface="Arial"/>
              </a:rPr>
              <a:t>probability </a:t>
            </a:r>
            <a:r>
              <a:rPr lang="en-US" sz="1200" spc="-5" dirty="0">
                <a:latin typeface="Arial"/>
                <a:cs typeface="Arial"/>
              </a:rPr>
              <a:t>distribution </a:t>
            </a:r>
            <a:r>
              <a:rPr lang="en-US" sz="1200" spc="-70" dirty="0">
                <a:latin typeface="Arial"/>
                <a:cs typeface="Arial"/>
              </a:rPr>
              <a:t>over </a:t>
            </a:r>
            <a:r>
              <a:rPr lang="en-US" sz="1200" spc="-20" dirty="0">
                <a:latin typeface="Arial"/>
                <a:cs typeface="Arial"/>
              </a:rPr>
              <a:t>all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variables. </a:t>
            </a:r>
            <a:r>
              <a:rPr lang="en-US" sz="1200" spc="-15" dirty="0">
                <a:latin typeface="Arial"/>
                <a:cs typeface="Arial"/>
              </a:rPr>
              <a:t>This  </a:t>
            </a:r>
            <a:r>
              <a:rPr lang="en-US" sz="1200" spc="-5" dirty="0">
                <a:latin typeface="Arial"/>
                <a:cs typeface="Arial"/>
              </a:rPr>
              <a:t>topic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45" dirty="0">
                <a:latin typeface="Arial"/>
                <a:cs typeface="Arial"/>
              </a:rPr>
              <a:t>studied </a:t>
            </a:r>
            <a:r>
              <a:rPr lang="en-US" sz="1200" spc="-30" dirty="0">
                <a:latin typeface="Arial"/>
                <a:cs typeface="Arial"/>
              </a:rPr>
              <a:t>thoroughly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probabilistic </a:t>
            </a:r>
            <a:r>
              <a:rPr lang="en-US" sz="1200" spc="-45" dirty="0">
                <a:latin typeface="Arial"/>
                <a:cs typeface="Arial"/>
              </a:rPr>
              <a:t>graphical </a:t>
            </a:r>
            <a:r>
              <a:rPr lang="en-US" sz="1200" spc="-70" dirty="0">
                <a:latin typeface="Arial"/>
                <a:cs typeface="Arial"/>
              </a:rPr>
              <a:t>models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54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spc="-85" dirty="0">
                <a:latin typeface="Arial"/>
                <a:cs typeface="Arial"/>
              </a:rPr>
              <a:t>also </a:t>
            </a:r>
            <a:r>
              <a:rPr lang="en-US" sz="1200" spc="-170" dirty="0">
                <a:latin typeface="Arial"/>
                <a:cs typeface="Arial"/>
              </a:rPr>
              <a:t>see </a:t>
            </a:r>
            <a:r>
              <a:rPr lang="en-US" sz="1200" spc="-45" dirty="0">
                <a:latin typeface="Arial"/>
                <a:cs typeface="Arial"/>
              </a:rPr>
              <a:t>speculation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future: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10" dirty="0">
                <a:latin typeface="Arial"/>
                <a:cs typeface="Arial"/>
              </a:rPr>
              <a:t>will </a:t>
            </a:r>
            <a:r>
              <a:rPr lang="en-US" sz="1200" spc="-35" dirty="0">
                <a:latin typeface="Arial"/>
                <a:cs typeface="Arial"/>
              </a:rPr>
              <a:t>bring </a:t>
            </a:r>
            <a:r>
              <a:rPr lang="en-US" sz="1200" spc="-20" dirty="0">
                <a:latin typeface="Arial"/>
                <a:cs typeface="Arial"/>
              </a:rPr>
              <a:t>about </a:t>
            </a:r>
            <a:r>
              <a:rPr lang="en-US" sz="1200" spc="-95" dirty="0">
                <a:latin typeface="Arial"/>
                <a:cs typeface="Arial"/>
              </a:rPr>
              <a:t>sweeping </a:t>
            </a:r>
            <a:r>
              <a:rPr lang="en-US" sz="1200" spc="-45" dirty="0">
                <a:latin typeface="Arial"/>
                <a:cs typeface="Arial"/>
              </a:rPr>
              <a:t>societal </a:t>
            </a:r>
            <a:r>
              <a:rPr lang="en-US" sz="1200" spc="-90" dirty="0">
                <a:latin typeface="Arial"/>
                <a:cs typeface="Arial"/>
              </a:rPr>
              <a:t>change due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0" dirty="0">
                <a:latin typeface="Arial"/>
                <a:cs typeface="Arial"/>
              </a:rPr>
              <a:t>au-  </a:t>
            </a:r>
            <a:r>
              <a:rPr lang="en-US" sz="1200" spc="-5" dirty="0">
                <a:latin typeface="Arial"/>
                <a:cs typeface="Arial"/>
              </a:rPr>
              <a:t>to </a:t>
            </a:r>
            <a:r>
              <a:rPr lang="en-US" sz="1200" spc="-5" dirty="0" err="1">
                <a:latin typeface="Arial"/>
                <a:cs typeface="Arial"/>
              </a:rPr>
              <a:t>mation</a:t>
            </a:r>
            <a:r>
              <a:rPr lang="en-US" sz="1200" spc="-5" dirty="0">
                <a:latin typeface="Arial"/>
                <a:cs typeface="Arial"/>
              </a:rPr>
              <a:t>, </a:t>
            </a:r>
            <a:r>
              <a:rPr lang="en-US" sz="1200" spc="-35" dirty="0">
                <a:latin typeface="Arial"/>
                <a:cs typeface="Arial"/>
              </a:rPr>
              <a:t>resulting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00" dirty="0">
                <a:latin typeface="Arial"/>
                <a:cs typeface="Arial"/>
              </a:rPr>
              <a:t>massive </a:t>
            </a:r>
            <a:r>
              <a:rPr lang="en-US" sz="1200" spc="-15" dirty="0">
                <a:latin typeface="Arial"/>
                <a:cs typeface="Arial"/>
              </a:rPr>
              <a:t>job </a:t>
            </a:r>
            <a:r>
              <a:rPr lang="en-US" sz="1200" spc="-80" dirty="0">
                <a:latin typeface="Arial"/>
                <a:cs typeface="Arial"/>
              </a:rPr>
              <a:t>loss,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45" dirty="0">
                <a:latin typeface="Arial"/>
                <a:cs typeface="Arial"/>
              </a:rPr>
              <a:t>unlike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industrial revolution,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110" dirty="0">
                <a:latin typeface="Arial"/>
                <a:cs typeface="Arial"/>
              </a:rPr>
              <a:t>even </a:t>
            </a:r>
            <a:r>
              <a:rPr lang="en-US" sz="1200" spc="-105" dirty="0">
                <a:latin typeface="Arial"/>
                <a:cs typeface="Arial"/>
              </a:rPr>
              <a:t>surpass  </a:t>
            </a:r>
            <a:r>
              <a:rPr lang="en-US" sz="1200" spc="-55" dirty="0">
                <a:latin typeface="Arial"/>
                <a:cs typeface="Arial"/>
              </a:rPr>
              <a:t>human-level </a:t>
            </a:r>
            <a:r>
              <a:rPr lang="en-US" sz="1200" spc="-40" dirty="0">
                <a:latin typeface="Arial"/>
                <a:cs typeface="Arial"/>
              </a:rPr>
              <a:t>intelligence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30" dirty="0">
                <a:latin typeface="Arial"/>
                <a:cs typeface="Arial"/>
              </a:rPr>
              <a:t>seek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0" dirty="0">
                <a:latin typeface="Arial"/>
                <a:cs typeface="Arial"/>
              </a:rPr>
              <a:t>take</a:t>
            </a:r>
            <a:r>
              <a:rPr lang="en-US" sz="1200" spc="160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control.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ct val="100000"/>
              </a:lnSpc>
              <a:spcBef>
                <a:spcPts val="60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5" dirty="0">
                <a:latin typeface="Arial"/>
                <a:cs typeface="Arial"/>
              </a:rPr>
              <a:t>While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10" dirty="0">
                <a:latin typeface="Arial"/>
                <a:cs typeface="Arial"/>
              </a:rPr>
              <a:t>AI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75" dirty="0">
                <a:latin typeface="Arial"/>
                <a:cs typeface="Arial"/>
              </a:rPr>
              <a:t>is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likely</a:t>
            </a:r>
            <a:r>
              <a:rPr lang="en-US" sz="1200" spc="114" dirty="0">
                <a:latin typeface="Arial"/>
                <a:cs typeface="Arial"/>
              </a:rPr>
              <a:t> </a:t>
            </a:r>
            <a:r>
              <a:rPr lang="en-US" sz="1200" spc="35" dirty="0">
                <a:latin typeface="Arial"/>
                <a:cs typeface="Arial"/>
              </a:rPr>
              <a:t>to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85" dirty="0">
                <a:latin typeface="Arial"/>
                <a:cs typeface="Arial"/>
              </a:rPr>
              <a:t>be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transformational,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what</a:t>
            </a:r>
            <a:r>
              <a:rPr lang="en-US" sz="1200" spc="114" dirty="0">
                <a:latin typeface="Arial"/>
                <a:cs typeface="Arial"/>
              </a:rPr>
              <a:t> </a:t>
            </a:r>
            <a:r>
              <a:rPr lang="en-US" sz="1200" spc="-20" dirty="0">
                <a:latin typeface="Arial"/>
                <a:cs typeface="Arial"/>
              </a:rPr>
              <a:t>kind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r>
              <a:rPr lang="en-US" sz="1200" spc="10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transformation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future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10" dirty="0">
                <a:latin typeface="Arial"/>
                <a:cs typeface="Arial"/>
              </a:rPr>
              <a:t>will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hold,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65" dirty="0">
                <a:latin typeface="Arial"/>
                <a:cs typeface="Arial"/>
              </a:rPr>
              <a:t>no</a:t>
            </a:r>
            <a:r>
              <a:rPr lang="en-US" sz="1200" spc="114" dirty="0">
                <a:latin typeface="Arial"/>
                <a:cs typeface="Arial"/>
              </a:rPr>
              <a:t> </a:t>
            </a:r>
            <a:r>
              <a:rPr lang="en-US" sz="1200" spc="-100" dirty="0">
                <a:latin typeface="Arial"/>
                <a:cs typeface="Arial"/>
              </a:rPr>
              <a:t>one</a:t>
            </a:r>
            <a:r>
              <a:rPr lang="en-US" sz="1200" spc="110" dirty="0">
                <a:latin typeface="Arial"/>
                <a:cs typeface="Arial"/>
              </a:rPr>
              <a:t> </a:t>
            </a:r>
            <a:r>
              <a:rPr lang="en-US" sz="1200" spc="-65" dirty="0">
                <a:latin typeface="Arial"/>
                <a:cs typeface="Arial"/>
              </a:rPr>
              <a:t>knows.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269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7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30" dirty="0">
                <a:latin typeface="Arial"/>
                <a:cs typeface="Arial"/>
              </a:rPr>
              <a:t>interesting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35" dirty="0">
                <a:latin typeface="Arial"/>
                <a:cs typeface="Arial"/>
              </a:rPr>
              <a:t>historically, logic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</a:t>
            </a:r>
            <a:r>
              <a:rPr lang="en-US" sz="1200" spc="-30" dirty="0">
                <a:latin typeface="Arial"/>
                <a:cs typeface="Arial"/>
              </a:rPr>
              <a:t>things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00" dirty="0">
                <a:latin typeface="Arial"/>
                <a:cs typeface="Arial"/>
              </a:rPr>
              <a:t>researchers </a:t>
            </a:r>
            <a:r>
              <a:rPr lang="en-US" sz="1200" spc="-35" dirty="0">
                <a:latin typeface="Arial"/>
                <a:cs typeface="Arial"/>
              </a:rPr>
              <a:t>started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 </a:t>
            </a:r>
            <a:r>
              <a:rPr lang="en-US" sz="1200" spc="-80" dirty="0">
                <a:latin typeface="Arial"/>
                <a:cs typeface="Arial"/>
              </a:rPr>
              <a:t>1950s. </a:t>
            </a:r>
            <a:r>
              <a:rPr lang="en-US" sz="1200" spc="-25" dirty="0">
                <a:latin typeface="Arial"/>
                <a:cs typeface="Arial"/>
              </a:rPr>
              <a:t>While </a:t>
            </a:r>
            <a:r>
              <a:rPr lang="en-US" sz="1200" spc="-35" dirty="0">
                <a:latin typeface="Arial"/>
                <a:cs typeface="Arial"/>
              </a:rPr>
              <a:t>logical </a:t>
            </a:r>
            <a:r>
              <a:rPr lang="en-US" sz="1200" spc="-90" dirty="0">
                <a:latin typeface="Arial"/>
                <a:cs typeface="Arial"/>
              </a:rPr>
              <a:t>approaches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0" dirty="0">
                <a:latin typeface="Arial"/>
                <a:cs typeface="Arial"/>
              </a:rPr>
              <a:t>way </a:t>
            </a:r>
            <a:r>
              <a:rPr lang="en-US" sz="1200" spc="-20" dirty="0">
                <a:latin typeface="Arial"/>
                <a:cs typeface="Arial"/>
              </a:rPr>
              <a:t>quite </a:t>
            </a:r>
            <a:r>
              <a:rPr lang="en-US" sz="1200" spc="-40" dirty="0">
                <a:latin typeface="Arial"/>
                <a:cs typeface="Arial"/>
              </a:rPr>
              <a:t>sophisticated,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25" dirty="0">
                <a:latin typeface="Arial"/>
                <a:cs typeface="Arial"/>
              </a:rPr>
              <a:t>did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50" dirty="0">
                <a:latin typeface="Arial"/>
                <a:cs typeface="Arial"/>
              </a:rPr>
              <a:t>work well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60" dirty="0">
                <a:latin typeface="Arial"/>
                <a:cs typeface="Arial"/>
              </a:rPr>
              <a:t>complex  </a:t>
            </a:r>
            <a:r>
              <a:rPr lang="en-US" sz="1200" spc="-45" dirty="0">
                <a:latin typeface="Arial"/>
                <a:cs typeface="Arial"/>
              </a:rPr>
              <a:t>real-world </a:t>
            </a:r>
            <a:r>
              <a:rPr lang="en-US" sz="1200" spc="-65" dirty="0">
                <a:latin typeface="Arial"/>
                <a:cs typeface="Arial"/>
              </a:rPr>
              <a:t>tasks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90" dirty="0">
                <a:latin typeface="Arial"/>
                <a:cs typeface="Arial"/>
              </a:rPr>
              <a:t>noise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35" dirty="0">
                <a:latin typeface="Arial"/>
                <a:cs typeface="Arial"/>
              </a:rPr>
              <a:t>uncertainty. </a:t>
            </a:r>
            <a:r>
              <a:rPr lang="en-US" sz="1200" spc="-50" dirty="0">
                <a:latin typeface="Arial"/>
                <a:cs typeface="Arial"/>
              </a:rPr>
              <a:t>On </a:t>
            </a:r>
            <a:r>
              <a:rPr lang="en-US" sz="1200" spc="-25" dirty="0">
                <a:latin typeface="Arial"/>
                <a:cs typeface="Arial"/>
              </a:rPr>
              <a:t>the other </a:t>
            </a:r>
            <a:r>
              <a:rPr lang="en-US" sz="1200" spc="-50" dirty="0">
                <a:latin typeface="Arial"/>
                <a:cs typeface="Arial"/>
              </a:rPr>
              <a:t>hand, </a:t>
            </a:r>
            <a:r>
              <a:rPr lang="en-US" sz="1200" spc="-55" dirty="0">
                <a:latin typeface="Arial"/>
                <a:cs typeface="Arial"/>
              </a:rPr>
              <a:t>methods </a:t>
            </a:r>
            <a:r>
              <a:rPr lang="en-US" sz="1200" spc="-110" dirty="0">
                <a:latin typeface="Arial"/>
                <a:cs typeface="Arial"/>
              </a:rPr>
              <a:t>based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20" dirty="0">
                <a:latin typeface="Arial"/>
                <a:cs typeface="Arial"/>
              </a:rPr>
              <a:t>probability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65" dirty="0">
                <a:latin typeface="Arial"/>
                <a:cs typeface="Arial"/>
              </a:rPr>
              <a:t>machine 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15" dirty="0">
                <a:latin typeface="Arial"/>
                <a:cs typeface="Arial"/>
              </a:rPr>
              <a:t>naturally </a:t>
            </a:r>
            <a:r>
              <a:rPr lang="en-US" sz="1200" spc="-65" dirty="0">
                <a:latin typeface="Arial"/>
                <a:cs typeface="Arial"/>
              </a:rPr>
              <a:t>handle </a:t>
            </a:r>
            <a:r>
              <a:rPr lang="en-US" sz="1200" spc="-90" dirty="0">
                <a:latin typeface="Arial"/>
                <a:cs typeface="Arial"/>
              </a:rPr>
              <a:t>noise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35" dirty="0">
                <a:latin typeface="Arial"/>
                <a:cs typeface="Arial"/>
              </a:rPr>
              <a:t>uncertainty,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50" dirty="0">
                <a:latin typeface="Arial"/>
                <a:cs typeface="Arial"/>
              </a:rPr>
              <a:t>why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55" dirty="0">
                <a:latin typeface="Arial"/>
                <a:cs typeface="Arial"/>
              </a:rPr>
              <a:t>presently </a:t>
            </a:r>
            <a:r>
              <a:rPr lang="en-US" sz="1200" spc="-40" dirty="0">
                <a:latin typeface="Arial"/>
                <a:cs typeface="Arial"/>
              </a:rPr>
              <a:t>dominate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0" dirty="0">
                <a:latin typeface="Arial"/>
                <a:cs typeface="Arial"/>
              </a:rPr>
              <a:t>landscape.  However,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0" dirty="0">
                <a:latin typeface="Arial"/>
                <a:cs typeface="Arial"/>
              </a:rPr>
              <a:t>yet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50" dirty="0">
                <a:latin typeface="Arial"/>
                <a:cs typeface="Arial"/>
              </a:rPr>
              <a:t>applied </a:t>
            </a:r>
            <a:r>
              <a:rPr lang="en-US" sz="1200" spc="-75" dirty="0">
                <a:latin typeface="Arial"/>
                <a:cs typeface="Arial"/>
              </a:rPr>
              <a:t>successfully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tasks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50" dirty="0">
                <a:latin typeface="Arial"/>
                <a:cs typeface="Arial"/>
              </a:rPr>
              <a:t>require </a:t>
            </a:r>
            <a:r>
              <a:rPr lang="en-US" sz="1200" spc="-40" dirty="0">
                <a:latin typeface="Arial"/>
                <a:cs typeface="Arial"/>
              </a:rPr>
              <a:t>really </a:t>
            </a:r>
            <a:r>
              <a:rPr lang="en-US" sz="1200" spc="-45" dirty="0">
                <a:latin typeface="Arial"/>
                <a:cs typeface="Arial"/>
              </a:rPr>
              <a:t>sophisticated</a:t>
            </a:r>
            <a:r>
              <a:rPr lang="en-US" sz="1200" spc="65" dirty="0">
                <a:latin typeface="Arial"/>
                <a:cs typeface="Arial"/>
              </a:rPr>
              <a:t> </a:t>
            </a:r>
            <a:r>
              <a:rPr lang="en-US" sz="1200" spc="-65" dirty="0">
                <a:latin typeface="Arial"/>
                <a:cs typeface="Arial"/>
              </a:rPr>
              <a:t>reasoning.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87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75" dirty="0">
                <a:latin typeface="Arial"/>
                <a:cs typeface="Arial"/>
              </a:rPr>
              <a:t>course,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10" dirty="0">
                <a:latin typeface="Arial"/>
                <a:cs typeface="Arial"/>
              </a:rPr>
              <a:t>will </a:t>
            </a:r>
            <a:r>
              <a:rPr lang="en-US" sz="1200" spc="-60" dirty="0">
                <a:latin typeface="Arial"/>
                <a:cs typeface="Arial"/>
              </a:rPr>
              <a:t>appreciate </a:t>
            </a:r>
            <a:r>
              <a:rPr lang="en-US" sz="1200" spc="-25" dirty="0">
                <a:latin typeface="Arial"/>
                <a:cs typeface="Arial"/>
              </a:rPr>
              <a:t>the two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25" dirty="0">
                <a:latin typeface="Arial"/>
                <a:cs typeface="Arial"/>
              </a:rPr>
              <a:t>contradictory,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45" dirty="0">
                <a:latin typeface="Arial"/>
                <a:cs typeface="Arial"/>
              </a:rPr>
              <a:t>simply </a:t>
            </a:r>
            <a:r>
              <a:rPr lang="en-US" sz="1200" spc="-15" dirty="0">
                <a:latin typeface="Arial"/>
                <a:cs typeface="Arial"/>
              </a:rPr>
              <a:t>tackling </a:t>
            </a:r>
            <a:r>
              <a:rPr lang="en-US" sz="1200" spc="-20" dirty="0">
                <a:latin typeface="Arial"/>
                <a:cs typeface="Arial"/>
              </a:rPr>
              <a:t>different </a:t>
            </a:r>
            <a:r>
              <a:rPr lang="en-US" sz="1200" spc="-80" dirty="0">
                <a:latin typeface="Arial"/>
                <a:cs typeface="Arial"/>
              </a:rPr>
              <a:t>aspects</a:t>
            </a:r>
            <a:r>
              <a:rPr lang="en-US" sz="1200" spc="-215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endParaRPr lang="en-US" sz="1200" dirty="0">
              <a:latin typeface="Arial"/>
              <a:cs typeface="Arial"/>
            </a:endParaRPr>
          </a:p>
          <a:p>
            <a:pPr marL="219710" marR="5715" algn="just">
              <a:lnSpc>
                <a:spcPct val="102000"/>
              </a:lnSpc>
            </a:pP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30" dirty="0">
                <a:latin typeface="Arial"/>
                <a:cs typeface="Arial"/>
              </a:rPr>
              <a:t>—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dirty="0">
                <a:latin typeface="Arial"/>
                <a:cs typeface="Arial"/>
              </a:rPr>
              <a:t>fact,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35" dirty="0">
                <a:latin typeface="Arial"/>
                <a:cs typeface="Arial"/>
              </a:rPr>
              <a:t>our </a:t>
            </a:r>
            <a:r>
              <a:rPr lang="en-US" sz="1200" spc="-90" dirty="0">
                <a:latin typeface="Arial"/>
                <a:cs typeface="Arial"/>
              </a:rPr>
              <a:t>course </a:t>
            </a:r>
            <a:r>
              <a:rPr lang="en-US" sz="1200" spc="-35" dirty="0">
                <a:latin typeface="Arial"/>
                <a:cs typeface="Arial"/>
              </a:rPr>
              <a:t>plan, logic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0" dirty="0">
                <a:latin typeface="Arial"/>
                <a:cs typeface="Arial"/>
              </a:rPr>
              <a:t>class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70" dirty="0">
                <a:latin typeface="Arial"/>
                <a:cs typeface="Arial"/>
              </a:rPr>
              <a:t>models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80" dirty="0">
                <a:latin typeface="Arial"/>
                <a:cs typeface="Arial"/>
              </a:rPr>
              <a:t>can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50" dirty="0">
                <a:latin typeface="Arial"/>
                <a:cs typeface="Arial"/>
              </a:rPr>
              <a:t>supported </a:t>
            </a:r>
            <a:r>
              <a:rPr lang="en-US" sz="1200" spc="-75" dirty="0">
                <a:latin typeface="Arial"/>
                <a:cs typeface="Arial"/>
              </a:rPr>
              <a:t>by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45" dirty="0">
                <a:latin typeface="Arial"/>
                <a:cs typeface="Arial"/>
              </a:rPr>
              <a:t>learning.  </a:t>
            </a:r>
            <a:r>
              <a:rPr lang="en-US" sz="1200" spc="-15" dirty="0">
                <a:latin typeface="Arial"/>
                <a:cs typeface="Arial"/>
              </a:rPr>
              <a:t>An </a:t>
            </a:r>
            <a:r>
              <a:rPr lang="en-US" sz="1200" spc="-40" dirty="0">
                <a:latin typeface="Arial"/>
                <a:cs typeface="Arial"/>
              </a:rPr>
              <a:t>active </a:t>
            </a:r>
            <a:r>
              <a:rPr lang="en-US" sz="1200" spc="-100" dirty="0">
                <a:latin typeface="Arial"/>
                <a:cs typeface="Arial"/>
              </a:rPr>
              <a:t>area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95" dirty="0">
                <a:latin typeface="Arial"/>
                <a:cs typeface="Arial"/>
              </a:rPr>
              <a:t>research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0" dirty="0">
                <a:latin typeface="Arial"/>
                <a:cs typeface="Arial"/>
              </a:rPr>
              <a:t>combine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richness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35" dirty="0">
                <a:latin typeface="Arial"/>
                <a:cs typeface="Arial"/>
              </a:rPr>
              <a:t>logic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75" dirty="0">
                <a:latin typeface="Arial"/>
                <a:cs typeface="Arial"/>
              </a:rPr>
              <a:t>robustness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" dirty="0">
                <a:latin typeface="Arial"/>
                <a:cs typeface="Arial"/>
              </a:rPr>
              <a:t>agility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65" dirty="0">
                <a:latin typeface="Arial"/>
                <a:cs typeface="Arial"/>
              </a:rPr>
              <a:t>machine  </a:t>
            </a:r>
            <a:r>
              <a:rPr lang="en-US" sz="1200" spc="-45" dirty="0">
                <a:latin typeface="Arial"/>
                <a:cs typeface="Arial"/>
              </a:rPr>
              <a:t>learning.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One </a:t>
            </a:r>
            <a:r>
              <a:rPr lang="en-US" sz="1200" spc="-5" dirty="0">
                <a:latin typeface="Arial"/>
                <a:cs typeface="Arial"/>
              </a:rPr>
              <a:t>motivation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35" dirty="0">
                <a:latin typeface="Arial"/>
                <a:cs typeface="Arial"/>
              </a:rPr>
              <a:t>logic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dirty="0">
                <a:latin typeface="Arial"/>
                <a:cs typeface="Arial"/>
              </a:rPr>
              <a:t>virtual </a:t>
            </a:r>
            <a:r>
              <a:rPr lang="en-US" sz="1200" spc="-50" dirty="0">
                <a:latin typeface="Arial"/>
                <a:cs typeface="Arial"/>
              </a:rPr>
              <a:t>assistant. </a:t>
            </a:r>
            <a:r>
              <a:rPr lang="en-US" sz="1200" spc="55" dirty="0">
                <a:latin typeface="Arial"/>
                <a:cs typeface="Arial"/>
              </a:rPr>
              <a:t>At </a:t>
            </a:r>
            <a:r>
              <a:rPr lang="en-US" sz="1200" spc="-80" dirty="0">
                <a:latin typeface="Arial"/>
                <a:cs typeface="Arial"/>
              </a:rPr>
              <a:t>an </a:t>
            </a:r>
            <a:r>
              <a:rPr lang="en-US" sz="1200" spc="-25" dirty="0">
                <a:latin typeface="Arial"/>
                <a:cs typeface="Arial"/>
              </a:rPr>
              <a:t>abstract </a:t>
            </a:r>
            <a:r>
              <a:rPr lang="en-US" sz="1200" spc="-55" dirty="0">
                <a:latin typeface="Arial"/>
                <a:cs typeface="Arial"/>
              </a:rPr>
              <a:t>level,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35" dirty="0">
                <a:latin typeface="Arial"/>
                <a:cs typeface="Arial"/>
              </a:rPr>
              <a:t>fundamental </a:t>
            </a:r>
            <a:r>
              <a:rPr lang="en-US" sz="1200" dirty="0">
                <a:latin typeface="Arial"/>
                <a:cs typeface="Arial"/>
              </a:rPr>
              <a:t>thing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45" dirty="0">
                <a:latin typeface="Arial"/>
                <a:cs typeface="Arial"/>
              </a:rPr>
              <a:t>good </a:t>
            </a:r>
            <a:r>
              <a:rPr lang="en-US" sz="1200" spc="-65" dirty="0">
                <a:latin typeface="Arial"/>
                <a:cs typeface="Arial"/>
              </a:rPr>
              <a:t>personal  </a:t>
            </a:r>
            <a:r>
              <a:rPr lang="en-US" sz="1200" spc="-55" dirty="0">
                <a:latin typeface="Arial"/>
                <a:cs typeface="Arial"/>
              </a:rPr>
              <a:t>assistant </a:t>
            </a:r>
            <a:r>
              <a:rPr lang="en-US" sz="1200" spc="-60" dirty="0">
                <a:latin typeface="Arial"/>
                <a:cs typeface="Arial"/>
              </a:rPr>
              <a:t>should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5" dirty="0">
                <a:latin typeface="Arial"/>
                <a:cs typeface="Arial"/>
              </a:rPr>
              <a:t>able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50" dirty="0">
                <a:latin typeface="Arial"/>
                <a:cs typeface="Arial"/>
              </a:rPr>
              <a:t>take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5" dirty="0">
                <a:latin typeface="Arial"/>
                <a:cs typeface="Arial"/>
              </a:rPr>
              <a:t>information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75" dirty="0">
                <a:latin typeface="Arial"/>
                <a:cs typeface="Arial"/>
              </a:rPr>
              <a:t>people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5" dirty="0">
                <a:latin typeface="Arial"/>
                <a:cs typeface="Arial"/>
              </a:rPr>
              <a:t>able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5" dirty="0">
                <a:latin typeface="Arial"/>
                <a:cs typeface="Arial"/>
              </a:rPr>
              <a:t>answer </a:t>
            </a:r>
            <a:r>
              <a:rPr lang="en-US" sz="1200" spc="-65" dirty="0">
                <a:latin typeface="Arial"/>
                <a:cs typeface="Arial"/>
              </a:rPr>
              <a:t>questions </a:t>
            </a:r>
            <a:r>
              <a:rPr lang="en-US" sz="1200" spc="30" dirty="0">
                <a:latin typeface="Arial"/>
                <a:cs typeface="Arial"/>
              </a:rPr>
              <a:t>that  </a:t>
            </a:r>
            <a:r>
              <a:rPr lang="en-US" sz="1200" spc="-50" dirty="0">
                <a:latin typeface="Arial"/>
                <a:cs typeface="Arial"/>
              </a:rPr>
              <a:t>require </a:t>
            </a:r>
            <a:r>
              <a:rPr lang="en-US" sz="1200" spc="-45" dirty="0">
                <a:latin typeface="Arial"/>
                <a:cs typeface="Arial"/>
              </a:rPr>
              <a:t>drawing </a:t>
            </a:r>
            <a:r>
              <a:rPr lang="en-US" sz="1200" spc="-75" dirty="0">
                <a:latin typeface="Arial"/>
                <a:cs typeface="Arial"/>
              </a:rPr>
              <a:t>inferences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85" dirty="0">
                <a:latin typeface="Arial"/>
                <a:cs typeface="Arial"/>
              </a:rPr>
              <a:t>these</a:t>
            </a:r>
            <a:r>
              <a:rPr lang="en-US" sz="1200" spc="-55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facts.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120" dirty="0">
                <a:latin typeface="Arial"/>
                <a:cs typeface="Arial"/>
              </a:rPr>
              <a:t>sense, </a:t>
            </a:r>
            <a:r>
              <a:rPr lang="en-US" sz="1200" spc="-10" dirty="0">
                <a:latin typeface="Arial"/>
                <a:cs typeface="Arial"/>
              </a:rPr>
              <a:t>telling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system </a:t>
            </a:r>
            <a:r>
              <a:rPr lang="en-US" sz="1200" spc="-15" dirty="0">
                <a:latin typeface="Arial"/>
                <a:cs typeface="Arial"/>
              </a:rPr>
              <a:t>information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45" dirty="0">
                <a:latin typeface="Arial"/>
                <a:cs typeface="Arial"/>
              </a:rPr>
              <a:t>learning,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85" dirty="0">
                <a:latin typeface="Arial"/>
                <a:cs typeface="Arial"/>
              </a:rPr>
              <a:t>feels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very </a:t>
            </a:r>
            <a:r>
              <a:rPr lang="en-US" sz="1200" spc="-20" dirty="0">
                <a:latin typeface="Arial"/>
                <a:cs typeface="Arial"/>
              </a:rPr>
              <a:t>different form 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50" dirty="0">
                <a:latin typeface="Arial"/>
                <a:cs typeface="Arial"/>
              </a:rPr>
              <a:t>learning </a:t>
            </a:r>
            <a:r>
              <a:rPr lang="en-US" sz="1200" spc="-15" dirty="0">
                <a:latin typeface="Arial"/>
                <a:cs typeface="Arial"/>
              </a:rPr>
              <a:t>than </a:t>
            </a:r>
            <a:r>
              <a:rPr lang="en-US" sz="1200" spc="-100" dirty="0">
                <a:latin typeface="Arial"/>
                <a:cs typeface="Arial"/>
              </a:rPr>
              <a:t>seeing </a:t>
            </a:r>
            <a:r>
              <a:rPr lang="en-US" sz="1200" spc="-20" dirty="0">
                <a:latin typeface="Arial"/>
                <a:cs typeface="Arial"/>
              </a:rPr>
              <a:t>10M </a:t>
            </a:r>
            <a:r>
              <a:rPr lang="en-US" sz="1200" spc="-90" dirty="0">
                <a:latin typeface="Arial"/>
                <a:cs typeface="Arial"/>
              </a:rPr>
              <a:t>images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" dirty="0">
                <a:latin typeface="Arial"/>
                <a:cs typeface="Arial"/>
              </a:rPr>
              <a:t>their </a:t>
            </a:r>
            <a:r>
              <a:rPr lang="en-US" sz="1200" spc="-65" dirty="0">
                <a:latin typeface="Arial"/>
                <a:cs typeface="Arial"/>
              </a:rPr>
              <a:t>labels </a:t>
            </a:r>
            <a:r>
              <a:rPr lang="en-US" sz="1200" spc="-50" dirty="0">
                <a:latin typeface="Arial"/>
                <a:cs typeface="Arial"/>
              </a:rPr>
              <a:t>or </a:t>
            </a:r>
            <a:r>
              <a:rPr lang="en-US" sz="1200" spc="-20" dirty="0">
                <a:latin typeface="Arial"/>
                <a:cs typeface="Arial"/>
              </a:rPr>
              <a:t>10M </a:t>
            </a:r>
            <a:r>
              <a:rPr lang="en-US" sz="1200" spc="-100" dirty="0">
                <a:latin typeface="Arial"/>
                <a:cs typeface="Arial"/>
              </a:rPr>
              <a:t>sentences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" dirty="0">
                <a:latin typeface="Arial"/>
                <a:cs typeface="Arial"/>
              </a:rPr>
              <a:t>their </a:t>
            </a:r>
            <a:r>
              <a:rPr lang="en-US" sz="1200" spc="-30" dirty="0">
                <a:latin typeface="Arial"/>
                <a:cs typeface="Arial"/>
              </a:rPr>
              <a:t>translations. The </a:t>
            </a:r>
            <a:r>
              <a:rPr lang="en-US" sz="1200" spc="-35" dirty="0">
                <a:latin typeface="Arial"/>
                <a:cs typeface="Arial"/>
              </a:rPr>
              <a:t>type </a:t>
            </a:r>
            <a:r>
              <a:rPr lang="en-US" sz="1200" spc="-15" dirty="0">
                <a:latin typeface="Arial"/>
                <a:cs typeface="Arial"/>
              </a:rPr>
              <a:t>of  information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35" dirty="0">
                <a:latin typeface="Arial"/>
                <a:cs typeface="Arial"/>
              </a:rPr>
              <a:t>get </a:t>
            </a:r>
            <a:r>
              <a:rPr lang="en-US" sz="1200" spc="-90" dirty="0">
                <a:latin typeface="Arial"/>
                <a:cs typeface="Arial"/>
              </a:rPr>
              <a:t>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5" dirty="0">
                <a:latin typeface="Arial"/>
                <a:cs typeface="Arial"/>
              </a:rPr>
              <a:t>both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70" dirty="0">
                <a:latin typeface="Arial"/>
                <a:cs typeface="Arial"/>
              </a:rPr>
              <a:t>heterogenous,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25" dirty="0">
                <a:latin typeface="Arial"/>
                <a:cs typeface="Arial"/>
              </a:rPr>
              <a:t>abstract,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5" dirty="0">
                <a:latin typeface="Arial"/>
                <a:cs typeface="Arial"/>
              </a:rPr>
              <a:t>expectation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00" dirty="0">
                <a:latin typeface="Arial"/>
                <a:cs typeface="Arial"/>
              </a:rPr>
              <a:t>process 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more deeply </a:t>
            </a:r>
            <a:r>
              <a:rPr lang="en-US" sz="1200" spc="-55" dirty="0">
                <a:latin typeface="Arial"/>
                <a:cs typeface="Arial"/>
              </a:rPr>
              <a:t>(we </a:t>
            </a:r>
            <a:r>
              <a:rPr lang="en-US" sz="1200" spc="10" dirty="0">
                <a:latin typeface="Arial"/>
                <a:cs typeface="Arial"/>
              </a:rPr>
              <a:t>don’t </a:t>
            </a:r>
            <a:r>
              <a:rPr lang="en-US" sz="1200" spc="-25" dirty="0">
                <a:latin typeface="Arial"/>
                <a:cs typeface="Arial"/>
              </a:rPr>
              <a:t>want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10" dirty="0">
                <a:latin typeface="Arial"/>
                <a:cs typeface="Arial"/>
              </a:rPr>
              <a:t>tell </a:t>
            </a:r>
            <a:r>
              <a:rPr lang="en-US" sz="1200" spc="-35" dirty="0">
                <a:latin typeface="Arial"/>
                <a:cs typeface="Arial"/>
              </a:rPr>
              <a:t>our </a:t>
            </a:r>
            <a:r>
              <a:rPr lang="en-US" sz="1200" spc="-70" dirty="0">
                <a:latin typeface="Arial"/>
                <a:cs typeface="Arial"/>
              </a:rPr>
              <a:t>personal </a:t>
            </a:r>
            <a:r>
              <a:rPr lang="en-US" sz="1200" spc="-55" dirty="0">
                <a:latin typeface="Arial"/>
                <a:cs typeface="Arial"/>
              </a:rPr>
              <a:t>assistant </a:t>
            </a:r>
            <a:r>
              <a:rPr lang="en-US" sz="1200" spc="-75" dirty="0">
                <a:latin typeface="Arial"/>
                <a:cs typeface="Arial"/>
              </a:rPr>
              <a:t>100 </a:t>
            </a:r>
            <a:r>
              <a:rPr lang="en-US" sz="1200" spc="-40" dirty="0">
                <a:latin typeface="Arial"/>
                <a:cs typeface="Arial"/>
              </a:rPr>
              <a:t>times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55" dirty="0">
                <a:latin typeface="Arial"/>
                <a:cs typeface="Arial"/>
              </a:rPr>
              <a:t>prefer </a:t>
            </a:r>
            <a:r>
              <a:rPr lang="en-US" sz="1200" spc="-40" dirty="0">
                <a:latin typeface="Arial"/>
                <a:cs typeface="Arial"/>
              </a:rPr>
              <a:t>morning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meetings).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1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And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0" dirty="0">
                <a:latin typeface="Arial"/>
                <a:cs typeface="Arial"/>
              </a:rPr>
              <a:t>interact </a:t>
            </a:r>
            <a:r>
              <a:rPr lang="en-US" sz="1200" spc="20" dirty="0">
                <a:latin typeface="Arial"/>
                <a:cs typeface="Arial"/>
              </a:rPr>
              <a:t>with </a:t>
            </a:r>
            <a:r>
              <a:rPr lang="en-US" sz="1200" spc="-35" dirty="0">
                <a:latin typeface="Arial"/>
                <a:cs typeface="Arial"/>
              </a:rPr>
              <a:t>our </a:t>
            </a:r>
            <a:r>
              <a:rPr lang="en-US" sz="1200" spc="-65" dirty="0">
                <a:latin typeface="Arial"/>
                <a:cs typeface="Arial"/>
              </a:rPr>
              <a:t>personal </a:t>
            </a:r>
            <a:r>
              <a:rPr lang="en-US" sz="1200" spc="-70" dirty="0">
                <a:latin typeface="Arial"/>
                <a:cs typeface="Arial"/>
              </a:rPr>
              <a:t>assistants? </a:t>
            </a:r>
            <a:r>
              <a:rPr lang="en-US" sz="1200" spc="-25" dirty="0">
                <a:latin typeface="Arial"/>
                <a:cs typeface="Arial"/>
              </a:rPr>
              <a:t>Let’s </a:t>
            </a:r>
            <a:r>
              <a:rPr lang="en-US" sz="1200" spc="-130" dirty="0">
                <a:latin typeface="Arial"/>
                <a:cs typeface="Arial"/>
              </a:rPr>
              <a:t>use </a:t>
            </a:r>
            <a:r>
              <a:rPr lang="en-US" sz="1200" spc="-20" dirty="0">
                <a:latin typeface="Arial"/>
                <a:cs typeface="Arial"/>
              </a:rPr>
              <a:t>natural </a:t>
            </a:r>
            <a:r>
              <a:rPr lang="en-US" sz="1200" spc="-65" dirty="0">
                <a:latin typeface="Arial"/>
                <a:cs typeface="Arial"/>
              </a:rPr>
              <a:t>language,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very </a:t>
            </a:r>
            <a:r>
              <a:rPr lang="en-US" sz="1200" spc="15" dirty="0">
                <a:latin typeface="Arial"/>
                <a:cs typeface="Arial"/>
              </a:rPr>
              <a:t>tool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25" dirty="0">
                <a:latin typeface="Arial"/>
                <a:cs typeface="Arial"/>
              </a:rPr>
              <a:t>was  </a:t>
            </a:r>
            <a:r>
              <a:rPr lang="en-US" sz="1200" spc="20" dirty="0">
                <a:latin typeface="Arial"/>
                <a:cs typeface="Arial"/>
              </a:rPr>
              <a:t>built </a:t>
            </a:r>
            <a:r>
              <a:rPr lang="en-US" sz="1200" spc="-15" dirty="0">
                <a:latin typeface="Arial"/>
                <a:cs typeface="Arial"/>
              </a:rPr>
              <a:t>for</a:t>
            </a:r>
            <a:r>
              <a:rPr lang="en-US" sz="1200" spc="17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communication!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36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715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25" dirty="0">
                <a:latin typeface="Arial"/>
                <a:cs typeface="Arial"/>
              </a:rPr>
              <a:t>While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25" dirty="0">
                <a:latin typeface="Arial"/>
                <a:cs typeface="Arial"/>
              </a:rPr>
              <a:t>did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90" dirty="0">
                <a:latin typeface="Arial"/>
                <a:cs typeface="Arial"/>
              </a:rPr>
              <a:t>solve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10" dirty="0">
                <a:latin typeface="Arial"/>
                <a:cs typeface="Arial"/>
              </a:rPr>
              <a:t>all,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30" dirty="0">
                <a:latin typeface="Arial"/>
                <a:cs typeface="Arial"/>
              </a:rPr>
              <a:t>lot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b="1" spc="-35" dirty="0">
                <a:latin typeface="Arial"/>
                <a:cs typeface="Arial"/>
              </a:rPr>
              <a:t>interesting </a:t>
            </a:r>
            <a:r>
              <a:rPr lang="en-US" sz="1200" b="1" spc="-70" dirty="0">
                <a:latin typeface="Arial"/>
                <a:cs typeface="Arial"/>
              </a:rPr>
              <a:t>programs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-50" dirty="0">
                <a:latin typeface="Arial"/>
                <a:cs typeface="Arial"/>
              </a:rPr>
              <a:t>created: </a:t>
            </a:r>
            <a:r>
              <a:rPr lang="en-US" sz="1200" spc="-65" dirty="0">
                <a:latin typeface="Arial"/>
                <a:cs typeface="Arial"/>
              </a:rPr>
              <a:t>programs </a:t>
            </a:r>
            <a:r>
              <a:rPr lang="en-US" sz="1200" spc="30" dirty="0">
                <a:latin typeface="Arial"/>
                <a:cs typeface="Arial"/>
              </a:rPr>
              <a:t>that 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55" dirty="0">
                <a:latin typeface="Arial"/>
                <a:cs typeface="Arial"/>
              </a:rPr>
              <a:t>play </a:t>
            </a:r>
            <a:r>
              <a:rPr lang="en-US" sz="1200" spc="-95" dirty="0">
                <a:latin typeface="Arial"/>
                <a:cs typeface="Arial"/>
              </a:rPr>
              <a:t>checkers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35" dirty="0">
                <a:latin typeface="Arial"/>
                <a:cs typeface="Arial"/>
              </a:rPr>
              <a:t>strong </a:t>
            </a:r>
            <a:r>
              <a:rPr lang="en-US" sz="1200" spc="-45" dirty="0">
                <a:latin typeface="Arial"/>
                <a:cs typeface="Arial"/>
              </a:rPr>
              <a:t>amateur </a:t>
            </a:r>
            <a:r>
              <a:rPr lang="en-US" sz="1200" spc="-55" dirty="0">
                <a:latin typeface="Arial"/>
                <a:cs typeface="Arial"/>
              </a:rPr>
              <a:t>level, </a:t>
            </a:r>
            <a:r>
              <a:rPr lang="en-US" sz="1200" spc="-65" dirty="0">
                <a:latin typeface="Arial"/>
                <a:cs typeface="Arial"/>
              </a:rPr>
              <a:t>programs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75" dirty="0">
                <a:latin typeface="Arial"/>
                <a:cs typeface="Arial"/>
              </a:rPr>
              <a:t>prove</a:t>
            </a:r>
            <a:r>
              <a:rPr lang="en-US" sz="1200" spc="27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theorems.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65" dirty="0">
                <a:latin typeface="Arial"/>
                <a:cs typeface="Arial"/>
              </a:rPr>
              <a:t>For </a:t>
            </a:r>
            <a:r>
              <a:rPr lang="en-US" sz="1200" spc="-100" dirty="0">
                <a:latin typeface="Arial"/>
                <a:cs typeface="Arial"/>
              </a:rPr>
              <a:t>one </a:t>
            </a:r>
            <a:r>
              <a:rPr lang="en-US" sz="1200" spc="-55" dirty="0">
                <a:latin typeface="Arial"/>
                <a:cs typeface="Arial"/>
              </a:rPr>
              <a:t>theorem </a:t>
            </a:r>
            <a:r>
              <a:rPr lang="en-US" sz="1200" spc="-60" dirty="0">
                <a:latin typeface="Arial"/>
                <a:cs typeface="Arial"/>
              </a:rPr>
              <a:t>Newell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5" dirty="0">
                <a:latin typeface="Arial"/>
                <a:cs typeface="Arial"/>
              </a:rPr>
              <a:t>Simon’s </a:t>
            </a:r>
            <a:r>
              <a:rPr lang="en-US" sz="1200" spc="-40" dirty="0">
                <a:latin typeface="Arial"/>
                <a:cs typeface="Arial"/>
              </a:rPr>
              <a:t>Logical </a:t>
            </a:r>
            <a:r>
              <a:rPr lang="en-US" sz="1200" spc="-25" dirty="0">
                <a:latin typeface="Arial"/>
                <a:cs typeface="Arial"/>
              </a:rPr>
              <a:t>Theorist actually </a:t>
            </a:r>
            <a:r>
              <a:rPr lang="en-US" sz="1200" spc="-35" dirty="0">
                <a:latin typeface="Arial"/>
                <a:cs typeface="Arial"/>
              </a:rPr>
              <a:t>found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25" dirty="0">
                <a:latin typeface="Arial"/>
                <a:cs typeface="Arial"/>
              </a:rPr>
              <a:t>proof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55" dirty="0">
                <a:latin typeface="Arial"/>
                <a:cs typeface="Arial"/>
              </a:rPr>
              <a:t>elegant </a:t>
            </a:r>
            <a:r>
              <a:rPr lang="en-US" sz="1200" spc="-15" dirty="0">
                <a:latin typeface="Arial"/>
                <a:cs typeface="Arial"/>
              </a:rPr>
              <a:t>than  what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human </a:t>
            </a:r>
            <a:r>
              <a:rPr lang="en-US" sz="1200" spc="-100" dirty="0">
                <a:latin typeface="Arial"/>
                <a:cs typeface="Arial"/>
              </a:rPr>
              <a:t>came </a:t>
            </a:r>
            <a:r>
              <a:rPr lang="en-US" sz="1200" spc="-50" dirty="0">
                <a:latin typeface="Arial"/>
                <a:cs typeface="Arial"/>
              </a:rPr>
              <a:t>up </a:t>
            </a:r>
            <a:r>
              <a:rPr lang="en-US" sz="1200" spc="15" dirty="0">
                <a:latin typeface="Arial"/>
                <a:cs typeface="Arial"/>
              </a:rPr>
              <a:t>with. </a:t>
            </a:r>
            <a:r>
              <a:rPr lang="en-US" sz="1200" spc="-35" dirty="0">
                <a:latin typeface="Arial"/>
                <a:cs typeface="Arial"/>
              </a:rPr>
              <a:t>They </a:t>
            </a:r>
            <a:r>
              <a:rPr lang="en-US" sz="1200" spc="-25" dirty="0">
                <a:latin typeface="Arial"/>
                <a:cs typeface="Arial"/>
              </a:rPr>
              <a:t>actually </a:t>
            </a:r>
            <a:r>
              <a:rPr lang="en-US" sz="1200" spc="-5" dirty="0">
                <a:latin typeface="Arial"/>
                <a:cs typeface="Arial"/>
              </a:rPr>
              <a:t>tried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5" dirty="0">
                <a:latin typeface="Arial"/>
                <a:cs typeface="Arial"/>
              </a:rPr>
              <a:t>publish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60" dirty="0">
                <a:latin typeface="Arial"/>
                <a:cs typeface="Arial"/>
              </a:rPr>
              <a:t>paper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5" dirty="0">
                <a:latin typeface="Arial"/>
                <a:cs typeface="Arial"/>
              </a:rPr>
              <a:t>got </a:t>
            </a:r>
            <a:r>
              <a:rPr lang="en-US" sz="1200" spc="-50" dirty="0">
                <a:latin typeface="Arial"/>
                <a:cs typeface="Arial"/>
              </a:rPr>
              <a:t>rejected </a:t>
            </a:r>
            <a:r>
              <a:rPr lang="en-US" sz="1200" spc="-110" dirty="0">
                <a:latin typeface="Arial"/>
                <a:cs typeface="Arial"/>
              </a:rPr>
              <a:t>because </a:t>
            </a:r>
            <a:r>
              <a:rPr lang="en-US" sz="1200" spc="85" dirty="0">
                <a:latin typeface="Arial"/>
                <a:cs typeface="Arial"/>
              </a:rPr>
              <a:t>it 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5" dirty="0">
                <a:latin typeface="Arial"/>
                <a:cs typeface="Arial"/>
              </a:rPr>
              <a:t>new </a:t>
            </a:r>
            <a:r>
              <a:rPr lang="en-US" sz="1200" spc="-50" dirty="0">
                <a:latin typeface="Arial"/>
                <a:cs typeface="Arial"/>
              </a:rPr>
              <a:t>theorem; </a:t>
            </a:r>
            <a:r>
              <a:rPr lang="en-US" sz="1200" spc="-75" dirty="0">
                <a:latin typeface="Arial"/>
                <a:cs typeface="Arial"/>
              </a:rPr>
              <a:t>perhaps </a:t>
            </a:r>
            <a:r>
              <a:rPr lang="en-US" sz="1200" spc="-30" dirty="0">
                <a:latin typeface="Arial"/>
                <a:cs typeface="Arial"/>
              </a:rPr>
              <a:t>they </a:t>
            </a:r>
            <a:r>
              <a:rPr lang="en-US" sz="1200" spc="-35" dirty="0">
                <a:latin typeface="Arial"/>
                <a:cs typeface="Arial"/>
              </a:rPr>
              <a:t>failed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realize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20" dirty="0">
                <a:latin typeface="Arial"/>
                <a:cs typeface="Arial"/>
              </a:rPr>
              <a:t>third </a:t>
            </a:r>
            <a:r>
              <a:rPr lang="en-US" sz="1200" spc="-30" dirty="0">
                <a:latin typeface="Arial"/>
                <a:cs typeface="Arial"/>
              </a:rPr>
              <a:t>author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35" dirty="0">
                <a:latin typeface="Arial"/>
                <a:cs typeface="Arial"/>
              </a:rPr>
              <a:t>computer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program.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87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50" dirty="0">
                <a:latin typeface="Arial"/>
                <a:cs typeface="Arial"/>
              </a:rPr>
              <a:t>From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beginning, </a:t>
            </a:r>
            <a:r>
              <a:rPr lang="en-US" sz="1200" spc="-75" dirty="0">
                <a:latin typeface="Arial"/>
                <a:cs typeface="Arial"/>
              </a:rPr>
              <a:t>people </a:t>
            </a:r>
            <a:r>
              <a:rPr lang="en-US" sz="1200" spc="-40" dirty="0">
                <a:latin typeface="Arial"/>
                <a:cs typeface="Arial"/>
              </a:rPr>
              <a:t>like </a:t>
            </a:r>
            <a:r>
              <a:rPr lang="en-US" sz="1200" spc="-50" dirty="0">
                <a:latin typeface="Arial"/>
                <a:cs typeface="Arial"/>
              </a:rPr>
              <a:t>John </a:t>
            </a:r>
            <a:r>
              <a:rPr lang="en-US" sz="1200" spc="-25" dirty="0">
                <a:latin typeface="Arial"/>
                <a:cs typeface="Arial"/>
              </a:rPr>
              <a:t>McCarthy </a:t>
            </a:r>
            <a:r>
              <a:rPr lang="en-US" sz="1200" spc="-50" dirty="0">
                <a:latin typeface="Arial"/>
                <a:cs typeface="Arial"/>
              </a:rPr>
              <a:t>sought </a:t>
            </a:r>
            <a:r>
              <a:rPr lang="en-US" sz="1200" b="1" spc="-35" dirty="0">
                <a:latin typeface="Arial"/>
                <a:cs typeface="Arial"/>
              </a:rPr>
              <a:t>generality</a:t>
            </a:r>
            <a:r>
              <a:rPr lang="en-US" sz="1200" spc="-35" dirty="0">
                <a:latin typeface="Arial"/>
                <a:cs typeface="Arial"/>
              </a:rPr>
              <a:t>, </a:t>
            </a:r>
            <a:r>
              <a:rPr lang="en-US" sz="1200" spc="-5" dirty="0">
                <a:latin typeface="Arial"/>
                <a:cs typeface="Arial"/>
              </a:rPr>
              <a:t>thinking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70" dirty="0">
                <a:latin typeface="Arial"/>
                <a:cs typeface="Arial"/>
              </a:rPr>
              <a:t>how </a:t>
            </a:r>
            <a:r>
              <a:rPr lang="en-US" sz="1200" spc="-100" dirty="0">
                <a:latin typeface="Arial"/>
                <a:cs typeface="Arial"/>
              </a:rPr>
              <a:t>commonsense</a:t>
            </a:r>
            <a:r>
              <a:rPr lang="en-US" sz="1200" spc="-155" dirty="0">
                <a:latin typeface="Arial"/>
                <a:cs typeface="Arial"/>
              </a:rPr>
              <a:t> </a:t>
            </a:r>
            <a:r>
              <a:rPr lang="en-US" sz="1200" spc="-75" dirty="0">
                <a:latin typeface="Arial"/>
                <a:cs typeface="Arial"/>
              </a:rPr>
              <a:t>reasoning</a:t>
            </a:r>
            <a:endParaRPr lang="en-US" sz="1200" dirty="0">
              <a:latin typeface="Arial"/>
              <a:cs typeface="Arial"/>
            </a:endParaRPr>
          </a:p>
          <a:p>
            <a:pPr marL="219710" marR="5080">
              <a:lnSpc>
                <a:spcPct val="102000"/>
              </a:lnSpc>
              <a:tabLst>
                <a:tab pos="2681605" algn="l"/>
              </a:tabLst>
            </a:pPr>
            <a:r>
              <a:rPr lang="en-US" sz="1200" spc="-45" dirty="0">
                <a:latin typeface="Arial"/>
                <a:cs typeface="Arial"/>
              </a:rPr>
              <a:t>could  </a:t>
            </a:r>
            <a:r>
              <a:rPr lang="en-US" sz="1200" spc="-85" dirty="0">
                <a:latin typeface="Arial"/>
                <a:cs typeface="Arial"/>
              </a:rPr>
              <a:t>be  encoded</a:t>
            </a:r>
            <a:r>
              <a:rPr lang="en-US" sz="1200" spc="50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in</a:t>
            </a:r>
            <a:r>
              <a:rPr lang="en-US" sz="1200" spc="225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logic.	</a:t>
            </a:r>
            <a:r>
              <a:rPr lang="en-US" sz="1200" spc="-60" dirty="0">
                <a:latin typeface="Arial"/>
                <a:cs typeface="Arial"/>
              </a:rPr>
              <a:t>Newell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5" dirty="0">
                <a:latin typeface="Arial"/>
                <a:cs typeface="Arial"/>
              </a:rPr>
              <a:t>Simon’s </a:t>
            </a:r>
            <a:r>
              <a:rPr lang="en-US" sz="1200" spc="-90" dirty="0">
                <a:latin typeface="Arial"/>
                <a:cs typeface="Arial"/>
              </a:rPr>
              <a:t>General </a:t>
            </a:r>
            <a:r>
              <a:rPr lang="en-US" sz="1200" spc="-45" dirty="0">
                <a:latin typeface="Arial"/>
                <a:cs typeface="Arial"/>
              </a:rPr>
              <a:t>Problem </a:t>
            </a:r>
            <a:r>
              <a:rPr lang="en-US" sz="1200" spc="-70" dirty="0">
                <a:latin typeface="Arial"/>
                <a:cs typeface="Arial"/>
              </a:rPr>
              <a:t>Solver promised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0" dirty="0">
                <a:latin typeface="Arial"/>
                <a:cs typeface="Arial"/>
              </a:rPr>
              <a:t>solve </a:t>
            </a:r>
            <a:r>
              <a:rPr lang="en-US" sz="1200" spc="-70" dirty="0">
                <a:latin typeface="Arial"/>
                <a:cs typeface="Arial"/>
              </a:rPr>
              <a:t>any </a:t>
            </a:r>
            <a:r>
              <a:rPr lang="en-US" sz="1200" spc="-55" dirty="0">
                <a:latin typeface="Arial"/>
                <a:cs typeface="Arial"/>
              </a:rPr>
              <a:t>problem  </a:t>
            </a:r>
            <a:r>
              <a:rPr lang="en-US" sz="1200" spc="-15" dirty="0">
                <a:latin typeface="Arial"/>
                <a:cs typeface="Arial"/>
              </a:rPr>
              <a:t>(which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30" dirty="0">
                <a:latin typeface="Arial"/>
                <a:cs typeface="Arial"/>
              </a:rPr>
              <a:t>suitably </a:t>
            </a:r>
            <a:r>
              <a:rPr lang="en-US" sz="1200" spc="-85" dirty="0">
                <a:latin typeface="Arial"/>
                <a:cs typeface="Arial"/>
              </a:rPr>
              <a:t>encoded </a:t>
            </a:r>
            <a:r>
              <a:rPr lang="en-US" sz="1200" spc="-10" dirty="0">
                <a:latin typeface="Arial"/>
                <a:cs typeface="Arial"/>
              </a:rPr>
              <a:t>in</a:t>
            </a:r>
            <a:r>
              <a:rPr lang="en-US" sz="1200" spc="-265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logic).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09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5" dirty="0">
                <a:latin typeface="Arial"/>
                <a:cs typeface="Arial"/>
              </a:rPr>
              <a:t>Despite </a:t>
            </a:r>
            <a:r>
              <a:rPr lang="en-US" sz="1200" spc="-114" dirty="0">
                <a:latin typeface="Arial"/>
                <a:cs typeface="Arial"/>
              </a:rPr>
              <a:t>some </a:t>
            </a:r>
            <a:r>
              <a:rPr lang="en-US" sz="1200" spc="-125" dirty="0">
                <a:latin typeface="Arial"/>
                <a:cs typeface="Arial"/>
              </a:rPr>
              <a:t>successes, </a:t>
            </a:r>
            <a:r>
              <a:rPr lang="en-US" sz="1200" spc="-30" dirty="0">
                <a:latin typeface="Arial"/>
                <a:cs typeface="Arial"/>
              </a:rPr>
              <a:t>certain </a:t>
            </a:r>
            <a:r>
              <a:rPr lang="en-US" sz="1200" spc="-65" dirty="0">
                <a:latin typeface="Arial"/>
                <a:cs typeface="Arial"/>
              </a:rPr>
              <a:t>tasks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65" dirty="0">
                <a:latin typeface="Arial"/>
                <a:cs typeface="Arial"/>
              </a:rPr>
              <a:t>machine </a:t>
            </a:r>
            <a:r>
              <a:rPr lang="en-US" sz="1200" spc="-20" dirty="0">
                <a:latin typeface="Arial"/>
                <a:cs typeface="Arial"/>
              </a:rPr>
              <a:t>translation </a:t>
            </a:r>
            <a:r>
              <a:rPr lang="en-US" sz="1200" spc="-100" dirty="0">
                <a:latin typeface="Arial"/>
                <a:cs typeface="Arial"/>
              </a:rPr>
              <a:t>were </a:t>
            </a:r>
            <a:r>
              <a:rPr lang="en-US" sz="1200" spc="-50" dirty="0">
                <a:latin typeface="Arial"/>
                <a:cs typeface="Arial"/>
              </a:rPr>
              <a:t>complete </a:t>
            </a:r>
            <a:r>
              <a:rPr lang="en-US" sz="1200" spc="-40" dirty="0">
                <a:latin typeface="Arial"/>
                <a:cs typeface="Arial"/>
              </a:rPr>
              <a:t>failures, which </a:t>
            </a:r>
            <a:r>
              <a:rPr lang="en-US" sz="1200" spc="-75" dirty="0">
                <a:latin typeface="Arial"/>
                <a:cs typeface="Arial"/>
              </a:rPr>
              <a:t>lead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cutting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30" dirty="0">
                <a:latin typeface="Arial"/>
                <a:cs typeface="Arial"/>
              </a:rPr>
              <a:t>funding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AI</a:t>
            </a:r>
            <a:r>
              <a:rPr lang="en-US" sz="1200" spc="100" dirty="0">
                <a:latin typeface="Arial"/>
                <a:cs typeface="Arial"/>
              </a:rPr>
              <a:t> </a:t>
            </a:r>
            <a:r>
              <a:rPr lang="en-US" sz="1200" spc="-10" dirty="0">
                <a:latin typeface="Arial"/>
                <a:cs typeface="Arial"/>
              </a:rPr>
              <a:t>winter.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56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indent="-207645">
              <a:lnSpc>
                <a:spcPct val="100000"/>
              </a:lnSpc>
              <a:spcBef>
                <a:spcPts val="13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5" dirty="0">
                <a:latin typeface="Arial"/>
                <a:cs typeface="Arial"/>
              </a:rPr>
              <a:t>What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went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wrong?</a:t>
            </a:r>
            <a:r>
              <a:rPr lang="en-US" sz="1200" spc="280" dirty="0">
                <a:latin typeface="Arial"/>
                <a:cs typeface="Arial"/>
              </a:rPr>
              <a:t> </a:t>
            </a:r>
            <a:r>
              <a:rPr lang="en-US" sz="1200" spc="75" dirty="0">
                <a:latin typeface="Arial"/>
                <a:cs typeface="Arial"/>
              </a:rPr>
              <a:t>It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turns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5" dirty="0">
                <a:latin typeface="Arial"/>
                <a:cs typeface="Arial"/>
              </a:rPr>
              <a:t>out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30" dirty="0">
                <a:latin typeface="Arial"/>
                <a:cs typeface="Arial"/>
              </a:rPr>
              <a:t>that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25" dirty="0">
                <a:latin typeface="Arial"/>
                <a:cs typeface="Arial"/>
              </a:rPr>
              <a:t>the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55" dirty="0">
                <a:latin typeface="Arial"/>
                <a:cs typeface="Arial"/>
              </a:rPr>
              <a:t>real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5" dirty="0">
                <a:latin typeface="Arial"/>
                <a:cs typeface="Arial"/>
              </a:rPr>
              <a:t>world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75" dirty="0">
                <a:latin typeface="Arial"/>
                <a:cs typeface="Arial"/>
              </a:rPr>
              <a:t>is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very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complex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and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most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10" dirty="0">
                <a:latin typeface="Arial"/>
                <a:cs typeface="Arial"/>
              </a:rPr>
              <a:t>AI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problems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require</a:t>
            </a:r>
            <a:r>
              <a:rPr lang="en-US" sz="1200" spc="95" dirty="0">
                <a:latin typeface="Arial"/>
                <a:cs typeface="Arial"/>
              </a:rPr>
              <a:t> </a:t>
            </a:r>
            <a:r>
              <a:rPr lang="en-US" sz="1200" spc="-110" dirty="0">
                <a:latin typeface="Arial"/>
                <a:cs typeface="Arial"/>
              </a:rPr>
              <a:t>a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30" dirty="0">
                <a:latin typeface="Arial"/>
                <a:cs typeface="Arial"/>
              </a:rPr>
              <a:t>lot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15" dirty="0">
                <a:latin typeface="Arial"/>
                <a:cs typeface="Arial"/>
              </a:rPr>
              <a:t>of</a:t>
            </a:r>
            <a:endParaRPr lang="en-US" sz="1200" dirty="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40"/>
              </a:spcBef>
            </a:pPr>
            <a:r>
              <a:rPr lang="en-US" sz="1200" b="1" spc="-35" dirty="0">
                <a:latin typeface="Arial"/>
                <a:cs typeface="Arial"/>
              </a:rPr>
              <a:t>compute </a:t>
            </a:r>
            <a:r>
              <a:rPr lang="en-US" sz="1200" spc="-70" dirty="0">
                <a:latin typeface="Arial"/>
                <a:cs typeface="Arial"/>
              </a:rPr>
              <a:t>and</a:t>
            </a:r>
            <a:r>
              <a:rPr lang="en-US" sz="1200" spc="220" dirty="0">
                <a:latin typeface="Arial"/>
                <a:cs typeface="Arial"/>
              </a:rPr>
              <a:t> </a:t>
            </a:r>
            <a:r>
              <a:rPr lang="en-US" sz="1200" b="1" dirty="0">
                <a:latin typeface="Arial"/>
                <a:cs typeface="Arial"/>
              </a:rPr>
              <a:t>data</a:t>
            </a:r>
            <a:r>
              <a:rPr lang="en-US" sz="1200" dirty="0">
                <a:latin typeface="Arial"/>
                <a:cs typeface="Arial"/>
              </a:rPr>
              <a:t>.</a:t>
            </a: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hardware </a:t>
            </a:r>
            <a:r>
              <a:rPr lang="en-US" sz="1200" spc="15" dirty="0">
                <a:latin typeface="Arial"/>
                <a:cs typeface="Arial"/>
              </a:rPr>
              <a:t>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" dirty="0">
                <a:latin typeface="Arial"/>
                <a:cs typeface="Arial"/>
              </a:rPr>
              <a:t>time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45" dirty="0">
                <a:latin typeface="Arial"/>
                <a:cs typeface="Arial"/>
              </a:rPr>
              <a:t>simply </a:t>
            </a:r>
            <a:r>
              <a:rPr lang="en-US" sz="1200" spc="10" dirty="0">
                <a:latin typeface="Arial"/>
                <a:cs typeface="Arial"/>
              </a:rPr>
              <a:t>too </a:t>
            </a:r>
            <a:r>
              <a:rPr lang="en-US" sz="1200" spc="-5" dirty="0">
                <a:latin typeface="Arial"/>
                <a:cs typeface="Arial"/>
              </a:rPr>
              <a:t>limited </a:t>
            </a:r>
            <a:r>
              <a:rPr lang="en-US" sz="1200" spc="5" dirty="0">
                <a:latin typeface="Arial"/>
                <a:cs typeface="Arial"/>
              </a:rPr>
              <a:t>both </a:t>
            </a:r>
            <a:r>
              <a:rPr lang="en-US" sz="1200" spc="-75" dirty="0">
                <a:latin typeface="Arial"/>
                <a:cs typeface="Arial"/>
              </a:rPr>
              <a:t>compared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human </a:t>
            </a:r>
            <a:r>
              <a:rPr lang="en-US" sz="1200" spc="-40" dirty="0">
                <a:latin typeface="Arial"/>
                <a:cs typeface="Arial"/>
              </a:rPr>
              <a:t>brain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5" dirty="0">
                <a:latin typeface="Arial"/>
                <a:cs typeface="Arial"/>
              </a:rPr>
              <a:t>computers  available </a:t>
            </a:r>
            <a:r>
              <a:rPr lang="en-US" sz="1200" spc="-50" dirty="0">
                <a:latin typeface="Arial"/>
                <a:cs typeface="Arial"/>
              </a:rPr>
              <a:t>now. </a:t>
            </a:r>
            <a:r>
              <a:rPr lang="en-US" sz="1200" spc="-40" dirty="0">
                <a:latin typeface="Arial"/>
                <a:cs typeface="Arial"/>
              </a:rPr>
              <a:t>Also, </a:t>
            </a:r>
            <a:r>
              <a:rPr lang="en-US" sz="1200" spc="-45" dirty="0">
                <a:latin typeface="Arial"/>
                <a:cs typeface="Arial"/>
              </a:rPr>
              <a:t>casting </a:t>
            </a:r>
            <a:r>
              <a:rPr lang="en-US" sz="1200" spc="-70" dirty="0">
                <a:latin typeface="Arial"/>
                <a:cs typeface="Arial"/>
              </a:rPr>
              <a:t>problems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75" dirty="0">
                <a:latin typeface="Arial"/>
                <a:cs typeface="Arial"/>
              </a:rPr>
              <a:t>general </a:t>
            </a:r>
            <a:r>
              <a:rPr lang="en-US" sz="1200" spc="-35" dirty="0">
                <a:latin typeface="Arial"/>
                <a:cs typeface="Arial"/>
              </a:rPr>
              <a:t>logical </a:t>
            </a:r>
            <a:r>
              <a:rPr lang="en-US" sz="1200" spc="-75" dirty="0">
                <a:latin typeface="Arial"/>
                <a:cs typeface="Arial"/>
              </a:rPr>
              <a:t>reasoning </a:t>
            </a:r>
            <a:r>
              <a:rPr lang="en-US" sz="1200" spc="-45" dirty="0">
                <a:latin typeface="Arial"/>
                <a:cs typeface="Arial"/>
              </a:rPr>
              <a:t>meant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0" dirty="0">
                <a:latin typeface="Arial"/>
                <a:cs typeface="Arial"/>
              </a:rPr>
              <a:t>approaches </a:t>
            </a:r>
            <a:r>
              <a:rPr lang="en-US" sz="1200" spc="-15" dirty="0">
                <a:latin typeface="Arial"/>
                <a:cs typeface="Arial"/>
              </a:rPr>
              <a:t>fell </a:t>
            </a:r>
            <a:r>
              <a:rPr lang="en-US" sz="1200" spc="-75" dirty="0">
                <a:latin typeface="Arial"/>
                <a:cs typeface="Arial"/>
              </a:rPr>
              <a:t>prey </a:t>
            </a:r>
            <a:r>
              <a:rPr lang="en-US" sz="1200" spc="35" dirty="0">
                <a:latin typeface="Arial"/>
                <a:cs typeface="Arial"/>
              </a:rPr>
              <a:t>to 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exponential </a:t>
            </a:r>
            <a:r>
              <a:rPr lang="en-US" sz="1200" spc="-100" dirty="0">
                <a:latin typeface="Arial"/>
                <a:cs typeface="Arial"/>
              </a:rPr>
              <a:t>search </a:t>
            </a:r>
            <a:r>
              <a:rPr lang="en-US" sz="1200" spc="-95" dirty="0">
                <a:latin typeface="Arial"/>
                <a:cs typeface="Arial"/>
              </a:rPr>
              <a:t>space,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65" dirty="0">
                <a:latin typeface="Arial"/>
                <a:cs typeface="Arial"/>
              </a:rPr>
              <a:t>no </a:t>
            </a:r>
            <a:r>
              <a:rPr lang="en-US" sz="1200" spc="-75" dirty="0">
                <a:latin typeface="Arial"/>
                <a:cs typeface="Arial"/>
              </a:rPr>
              <a:t>possible </a:t>
            </a:r>
            <a:r>
              <a:rPr lang="en-US" sz="1200" spc="-30" dirty="0">
                <a:latin typeface="Arial"/>
                <a:cs typeface="Arial"/>
              </a:rPr>
              <a:t>amount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45" dirty="0">
                <a:latin typeface="Arial"/>
                <a:cs typeface="Arial"/>
              </a:rPr>
              <a:t>compute could </a:t>
            </a:r>
            <a:r>
              <a:rPr lang="en-US" sz="1200" spc="-40" dirty="0">
                <a:latin typeface="Arial"/>
                <a:cs typeface="Arial"/>
              </a:rPr>
              <a:t>really</a:t>
            </a:r>
            <a:r>
              <a:rPr lang="en-US" sz="1200" spc="340" dirty="0">
                <a:latin typeface="Arial"/>
                <a:cs typeface="Arial"/>
              </a:rPr>
              <a:t> </a:t>
            </a:r>
            <a:r>
              <a:rPr lang="en-US" sz="1200" spc="5" dirty="0">
                <a:latin typeface="Arial"/>
                <a:cs typeface="Arial"/>
              </a:rPr>
              <a:t>fix.</a:t>
            </a:r>
            <a:endParaRPr lang="en-US" sz="1200" dirty="0">
              <a:latin typeface="Arial"/>
              <a:cs typeface="Arial"/>
            </a:endParaRPr>
          </a:p>
          <a:p>
            <a:pPr marL="219710" indent="-207645">
              <a:lnSpc>
                <a:spcPts val="1875"/>
              </a:lnSpc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Even </a:t>
            </a:r>
            <a:r>
              <a:rPr lang="en-US" sz="1200" spc="40" dirty="0">
                <a:latin typeface="Arial"/>
                <a:cs typeface="Arial"/>
              </a:rPr>
              <a:t>if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70" dirty="0">
                <a:latin typeface="Arial"/>
                <a:cs typeface="Arial"/>
              </a:rPr>
              <a:t>had </a:t>
            </a:r>
            <a:r>
              <a:rPr lang="en-US" sz="1200" dirty="0">
                <a:latin typeface="Arial"/>
                <a:cs typeface="Arial"/>
              </a:rPr>
              <a:t>infinite </a:t>
            </a:r>
            <a:r>
              <a:rPr lang="en-US" sz="1200" spc="-40" dirty="0">
                <a:latin typeface="Arial"/>
                <a:cs typeface="Arial"/>
              </a:rPr>
              <a:t>compute,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50" dirty="0">
                <a:latin typeface="Arial"/>
                <a:cs typeface="Arial"/>
              </a:rPr>
              <a:t>would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70" dirty="0">
                <a:latin typeface="Arial"/>
                <a:cs typeface="Arial"/>
              </a:rPr>
              <a:t>solved.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100" dirty="0">
                <a:latin typeface="Arial"/>
                <a:cs typeface="Arial"/>
              </a:rPr>
              <a:t>are </a:t>
            </a:r>
            <a:r>
              <a:rPr lang="en-US" sz="1200" spc="-45" dirty="0">
                <a:latin typeface="Arial"/>
                <a:cs typeface="Arial"/>
              </a:rPr>
              <a:t>simply </a:t>
            </a:r>
            <a:r>
              <a:rPr lang="en-US" sz="1200" spc="10" dirty="0">
                <a:latin typeface="Arial"/>
                <a:cs typeface="Arial"/>
              </a:rPr>
              <a:t>too </a:t>
            </a:r>
            <a:r>
              <a:rPr lang="en-US" sz="1200" spc="-65" dirty="0">
                <a:latin typeface="Arial"/>
                <a:cs typeface="Arial"/>
              </a:rPr>
              <a:t>many </a:t>
            </a:r>
            <a:r>
              <a:rPr lang="en-US" sz="1200" spc="-70" dirty="0">
                <a:latin typeface="Arial"/>
                <a:cs typeface="Arial"/>
              </a:rPr>
              <a:t>words, </a:t>
            </a:r>
            <a:r>
              <a:rPr lang="en-US" sz="1200" spc="-40" dirty="0">
                <a:latin typeface="Arial"/>
                <a:cs typeface="Arial"/>
              </a:rPr>
              <a:t>objects,</a:t>
            </a:r>
            <a:r>
              <a:rPr lang="en-US" sz="1200" spc="-65" dirty="0">
                <a:latin typeface="Arial"/>
                <a:cs typeface="Arial"/>
              </a:rPr>
              <a:t> </a:t>
            </a:r>
            <a:r>
              <a:rPr lang="en-US" sz="1200" spc="-70" dirty="0">
                <a:latin typeface="Arial"/>
                <a:cs typeface="Arial"/>
              </a:rPr>
              <a:t>and</a:t>
            </a:r>
            <a:endParaRPr lang="en-US" sz="1200" dirty="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35"/>
              </a:spcBef>
            </a:pPr>
            <a:r>
              <a:rPr lang="en-US" sz="1200" spc="-65" dirty="0">
                <a:latin typeface="Arial"/>
                <a:cs typeface="Arial"/>
              </a:rPr>
              <a:t>concepts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35" dirty="0">
                <a:latin typeface="Arial"/>
                <a:cs typeface="Arial"/>
              </a:rPr>
              <a:t>world,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5" dirty="0">
                <a:latin typeface="Arial"/>
                <a:cs typeface="Arial"/>
              </a:rPr>
              <a:t>this information </a:t>
            </a:r>
            <a:r>
              <a:rPr lang="en-US" sz="1200" spc="-110" dirty="0">
                <a:latin typeface="Arial"/>
                <a:cs typeface="Arial"/>
              </a:rPr>
              <a:t>has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85" dirty="0">
                <a:latin typeface="Arial"/>
                <a:cs typeface="Arial"/>
              </a:rPr>
              <a:t>be </a:t>
            </a:r>
            <a:r>
              <a:rPr lang="en-US" sz="1200" spc="-95" dirty="0">
                <a:latin typeface="Arial"/>
                <a:cs typeface="Arial"/>
              </a:rPr>
              <a:t>somehow </a:t>
            </a:r>
            <a:r>
              <a:rPr lang="en-US" sz="1200" spc="-85" dirty="0">
                <a:latin typeface="Arial"/>
                <a:cs typeface="Arial"/>
              </a:rPr>
              <a:t>encoded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</a:t>
            </a:r>
            <a:r>
              <a:rPr lang="en-US" sz="1200" spc="-65" dirty="0">
                <a:latin typeface="Arial"/>
                <a:cs typeface="Arial"/>
              </a:rPr>
              <a:t> system.</a:t>
            </a:r>
            <a:endParaRPr lang="en-US" sz="1200" dirty="0">
              <a:latin typeface="Arial"/>
              <a:cs typeface="Arial"/>
            </a:endParaRPr>
          </a:p>
          <a:p>
            <a:pPr marL="219710" marR="6985" indent="-207645" algn="just">
              <a:lnSpc>
                <a:spcPct val="102000"/>
              </a:lnSpc>
              <a:spcBef>
                <a:spcPts val="8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30" dirty="0">
                <a:latin typeface="Arial"/>
                <a:cs typeface="Arial"/>
              </a:rPr>
              <a:t>Though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70" dirty="0">
                <a:latin typeface="Arial"/>
                <a:cs typeface="Arial"/>
              </a:rPr>
              <a:t>solved,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55" dirty="0">
                <a:latin typeface="Arial"/>
                <a:cs typeface="Arial"/>
              </a:rPr>
              <a:t>few </a:t>
            </a:r>
            <a:r>
              <a:rPr lang="en-US" sz="1200" spc="-60" dirty="0">
                <a:latin typeface="Arial"/>
                <a:cs typeface="Arial"/>
              </a:rPr>
              <a:t>generally useful technologies </a:t>
            </a:r>
            <a:r>
              <a:rPr lang="en-US" sz="1200" spc="-100" dirty="0">
                <a:latin typeface="Arial"/>
                <a:cs typeface="Arial"/>
              </a:rPr>
              <a:t>came </a:t>
            </a:r>
            <a:r>
              <a:rPr lang="en-US" sz="1200" spc="5" dirty="0">
                <a:latin typeface="Arial"/>
                <a:cs typeface="Arial"/>
              </a:rPr>
              <a:t>out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0" dirty="0">
                <a:latin typeface="Arial"/>
                <a:cs typeface="Arial"/>
              </a:rPr>
              <a:t>effort, </a:t>
            </a:r>
            <a:r>
              <a:rPr lang="en-US" sz="1200" spc="-90" dirty="0">
                <a:latin typeface="Arial"/>
                <a:cs typeface="Arial"/>
              </a:rPr>
              <a:t>such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50" dirty="0">
                <a:latin typeface="Arial"/>
                <a:cs typeface="Arial"/>
              </a:rPr>
              <a:t>Lisp </a:t>
            </a:r>
            <a:r>
              <a:rPr lang="en-US" sz="1200" spc="25" dirty="0">
                <a:latin typeface="Arial"/>
                <a:cs typeface="Arial"/>
              </a:rPr>
              <a:t>(still 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world’s most </a:t>
            </a:r>
            <a:r>
              <a:rPr lang="en-US" sz="1200" spc="-85" dirty="0">
                <a:latin typeface="Arial"/>
                <a:cs typeface="Arial"/>
              </a:rPr>
              <a:t>advanced </a:t>
            </a:r>
            <a:r>
              <a:rPr lang="en-US" sz="1200" spc="-45" dirty="0">
                <a:latin typeface="Arial"/>
                <a:cs typeface="Arial"/>
              </a:rPr>
              <a:t>programming </a:t>
            </a:r>
            <a:r>
              <a:rPr lang="en-US" sz="1200" spc="-75" dirty="0">
                <a:latin typeface="Arial"/>
                <a:cs typeface="Arial"/>
              </a:rPr>
              <a:t>language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110" dirty="0">
                <a:latin typeface="Arial"/>
                <a:cs typeface="Arial"/>
              </a:rPr>
              <a:t>a</a:t>
            </a:r>
            <a:r>
              <a:rPr lang="en-US" sz="1200" spc="50" dirty="0">
                <a:latin typeface="Arial"/>
                <a:cs typeface="Arial"/>
              </a:rPr>
              <a:t> </a:t>
            </a:r>
            <a:r>
              <a:rPr lang="en-US" sz="1200" spc="-90" dirty="0">
                <a:latin typeface="Arial"/>
                <a:cs typeface="Arial"/>
              </a:rPr>
              <a:t>sense).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ct val="102000"/>
              </a:lnSpc>
              <a:spcBef>
                <a:spcPts val="17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One </a:t>
            </a:r>
            <a:r>
              <a:rPr lang="en-US" sz="1200" spc="-20" dirty="0">
                <a:latin typeface="Arial"/>
                <a:cs typeface="Arial"/>
              </a:rPr>
              <a:t>particularly </a:t>
            </a:r>
            <a:r>
              <a:rPr lang="en-US" sz="1200" spc="-40" dirty="0">
                <a:latin typeface="Arial"/>
                <a:cs typeface="Arial"/>
              </a:rPr>
              <a:t>powerful </a:t>
            </a:r>
            <a:r>
              <a:rPr lang="en-US" sz="1200" spc="-55" dirty="0">
                <a:latin typeface="Arial"/>
                <a:cs typeface="Arial"/>
              </a:rPr>
              <a:t>paradigm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60" dirty="0">
                <a:latin typeface="Arial"/>
                <a:cs typeface="Arial"/>
              </a:rPr>
              <a:t>separation </a:t>
            </a:r>
            <a:r>
              <a:rPr lang="en-US" sz="1200" spc="-80" dirty="0">
                <a:latin typeface="Arial"/>
                <a:cs typeface="Arial"/>
              </a:rPr>
              <a:t>between </a:t>
            </a:r>
            <a:r>
              <a:rPr lang="en-US" sz="1200" spc="-15" dirty="0">
                <a:latin typeface="Arial"/>
                <a:cs typeface="Arial"/>
              </a:rPr>
              <a:t>what </a:t>
            </a:r>
            <a:r>
              <a:rPr lang="en-US" sz="1200" spc="-75" dirty="0">
                <a:latin typeface="Arial"/>
                <a:cs typeface="Arial"/>
              </a:rPr>
              <a:t>you </a:t>
            </a:r>
            <a:r>
              <a:rPr lang="en-US" sz="1200" spc="-25" dirty="0">
                <a:latin typeface="Arial"/>
                <a:cs typeface="Arial"/>
              </a:rPr>
              <a:t>want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5" dirty="0">
                <a:latin typeface="Arial"/>
                <a:cs typeface="Arial"/>
              </a:rPr>
              <a:t>compute </a:t>
            </a:r>
            <a:r>
              <a:rPr lang="en-US" sz="1200" spc="-15" dirty="0">
                <a:latin typeface="Arial"/>
                <a:cs typeface="Arial"/>
              </a:rPr>
              <a:t>(modeling) </a:t>
            </a:r>
            <a:r>
              <a:rPr lang="en-US" sz="1200" spc="-70" dirty="0">
                <a:latin typeface="Arial"/>
                <a:cs typeface="Arial"/>
              </a:rPr>
              <a:t>and  how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45" dirty="0">
                <a:latin typeface="Arial"/>
                <a:cs typeface="Arial"/>
              </a:rPr>
              <a:t>compute </a:t>
            </a:r>
            <a:r>
              <a:rPr lang="en-US" sz="1200" spc="85" dirty="0">
                <a:latin typeface="Arial"/>
                <a:cs typeface="Arial"/>
              </a:rPr>
              <a:t>it</a:t>
            </a:r>
            <a:r>
              <a:rPr lang="en-US" sz="1200" spc="90" dirty="0">
                <a:latin typeface="Arial"/>
                <a:cs typeface="Arial"/>
              </a:rPr>
              <a:t> </a:t>
            </a:r>
            <a:r>
              <a:rPr lang="en-US" sz="1200" spc="-30" dirty="0">
                <a:latin typeface="Arial"/>
                <a:cs typeface="Arial"/>
              </a:rPr>
              <a:t>(inference).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2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20" dirty="0">
                <a:latin typeface="Arial"/>
                <a:cs typeface="Arial"/>
              </a:rPr>
              <a:t>In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5" dirty="0">
                <a:latin typeface="Arial"/>
                <a:cs typeface="Arial"/>
              </a:rPr>
              <a:t>seventies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50" dirty="0">
                <a:latin typeface="Arial"/>
                <a:cs typeface="Arial"/>
              </a:rPr>
              <a:t>eighties,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100" dirty="0">
                <a:latin typeface="Arial"/>
                <a:cs typeface="Arial"/>
              </a:rPr>
              <a:t>researchers </a:t>
            </a:r>
            <a:r>
              <a:rPr lang="en-US" sz="1200" spc="-60" dirty="0">
                <a:latin typeface="Arial"/>
                <a:cs typeface="Arial"/>
              </a:rPr>
              <a:t>looked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100" dirty="0">
                <a:latin typeface="Arial"/>
                <a:cs typeface="Arial"/>
              </a:rPr>
              <a:t>way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35" dirty="0">
                <a:latin typeface="Arial"/>
                <a:cs typeface="Arial"/>
              </a:rPr>
              <a:t>combat </a:t>
            </a:r>
            <a:r>
              <a:rPr lang="en-US" sz="1200" spc="5" dirty="0">
                <a:latin typeface="Arial"/>
                <a:cs typeface="Arial"/>
              </a:rPr>
              <a:t>both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5" dirty="0">
                <a:latin typeface="Arial"/>
                <a:cs typeface="Arial"/>
              </a:rPr>
              <a:t>limited  </a:t>
            </a:r>
            <a:r>
              <a:rPr lang="en-US" sz="1200" spc="-20" dirty="0">
                <a:latin typeface="Arial"/>
                <a:cs typeface="Arial"/>
              </a:rPr>
              <a:t>computation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15" dirty="0">
                <a:latin typeface="Arial"/>
                <a:cs typeface="Arial"/>
              </a:rPr>
              <a:t>information </a:t>
            </a:r>
            <a:r>
              <a:rPr lang="en-US" sz="1200" spc="-60" dirty="0">
                <a:latin typeface="Arial"/>
                <a:cs typeface="Arial"/>
              </a:rPr>
              <a:t>problems. </a:t>
            </a:r>
            <a:r>
              <a:rPr lang="en-US" sz="1200" spc="30" dirty="0">
                <a:latin typeface="Arial"/>
                <a:cs typeface="Arial"/>
              </a:rPr>
              <a:t>If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45" dirty="0">
                <a:latin typeface="Arial"/>
                <a:cs typeface="Arial"/>
              </a:rPr>
              <a:t>could </a:t>
            </a:r>
            <a:r>
              <a:rPr lang="en-US" sz="1200" spc="-35" dirty="0">
                <a:latin typeface="Arial"/>
                <a:cs typeface="Arial"/>
              </a:rPr>
              <a:t>only figure </a:t>
            </a:r>
            <a:r>
              <a:rPr lang="en-US" sz="1200" spc="5" dirty="0">
                <a:latin typeface="Arial"/>
                <a:cs typeface="Arial"/>
              </a:rPr>
              <a:t>out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95" dirty="0">
                <a:latin typeface="Arial"/>
                <a:cs typeface="Arial"/>
              </a:rPr>
              <a:t>way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90" dirty="0">
                <a:latin typeface="Arial"/>
                <a:cs typeface="Arial"/>
              </a:rPr>
              <a:t>encode </a:t>
            </a:r>
            <a:r>
              <a:rPr lang="en-US" sz="1200" spc="-30" dirty="0">
                <a:latin typeface="Arial"/>
                <a:cs typeface="Arial"/>
              </a:rPr>
              <a:t>prior </a:t>
            </a:r>
            <a:r>
              <a:rPr lang="en-US" sz="1200" spc="-70" dirty="0">
                <a:latin typeface="Arial"/>
                <a:cs typeface="Arial"/>
              </a:rPr>
              <a:t>knowledge </a:t>
            </a:r>
            <a:r>
              <a:rPr lang="en-US" sz="1200" spc="-10" dirty="0">
                <a:latin typeface="Arial"/>
                <a:cs typeface="Arial"/>
              </a:rPr>
              <a:t>in 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80" dirty="0">
                <a:latin typeface="Arial"/>
                <a:cs typeface="Arial"/>
              </a:rPr>
              <a:t>systems, </a:t>
            </a:r>
            <a:r>
              <a:rPr lang="en-US" sz="1200" spc="-30" dirty="0">
                <a:latin typeface="Arial"/>
                <a:cs typeface="Arial"/>
              </a:rPr>
              <a:t>then they </a:t>
            </a:r>
            <a:r>
              <a:rPr lang="en-US" sz="1200" spc="-50" dirty="0">
                <a:latin typeface="Arial"/>
                <a:cs typeface="Arial"/>
              </a:rPr>
              <a:t>would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110" dirty="0">
                <a:latin typeface="Arial"/>
                <a:cs typeface="Arial"/>
              </a:rPr>
              <a:t>necessary </a:t>
            </a:r>
            <a:r>
              <a:rPr lang="en-US" sz="1200" spc="-15" dirty="0">
                <a:latin typeface="Arial"/>
                <a:cs typeface="Arial"/>
              </a:rPr>
              <a:t>information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85" dirty="0">
                <a:latin typeface="Arial"/>
                <a:cs typeface="Arial"/>
              </a:rPr>
              <a:t>also </a:t>
            </a:r>
            <a:r>
              <a:rPr lang="en-US" sz="1200" spc="-95" dirty="0">
                <a:latin typeface="Arial"/>
                <a:cs typeface="Arial"/>
              </a:rPr>
              <a:t>have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65" dirty="0">
                <a:latin typeface="Arial"/>
                <a:cs typeface="Arial"/>
              </a:rPr>
              <a:t>do </a:t>
            </a:r>
            <a:r>
              <a:rPr lang="en-US" sz="1200" spc="-125" dirty="0">
                <a:latin typeface="Arial"/>
                <a:cs typeface="Arial"/>
              </a:rPr>
              <a:t>less</a:t>
            </a:r>
            <a:r>
              <a:rPr lang="en-US" sz="1200" spc="-105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compute.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59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60" dirty="0">
                <a:latin typeface="Arial"/>
                <a:cs typeface="Arial"/>
              </a:rPr>
              <a:t>Instead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solve-it-all </a:t>
            </a:r>
            <a:r>
              <a:rPr lang="en-US" sz="1200" spc="-20" dirty="0">
                <a:latin typeface="Arial"/>
                <a:cs typeface="Arial"/>
              </a:rPr>
              <a:t>optimism </a:t>
            </a:r>
            <a:r>
              <a:rPr lang="en-US" sz="1200" spc="-10" dirty="0">
                <a:latin typeface="Arial"/>
                <a:cs typeface="Arial"/>
              </a:rPr>
              <a:t>from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80" dirty="0">
                <a:latin typeface="Arial"/>
                <a:cs typeface="Arial"/>
              </a:rPr>
              <a:t>1950s, </a:t>
            </a:r>
            <a:r>
              <a:rPr lang="en-US" sz="1200" spc="-100" dirty="0">
                <a:latin typeface="Arial"/>
                <a:cs typeface="Arial"/>
              </a:rPr>
              <a:t>researchers </a:t>
            </a:r>
            <a:r>
              <a:rPr lang="en-US" sz="1200" spc="-70" dirty="0">
                <a:latin typeface="Arial"/>
                <a:cs typeface="Arial"/>
              </a:rPr>
              <a:t>focused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25" dirty="0">
                <a:latin typeface="Arial"/>
                <a:cs typeface="Arial"/>
              </a:rPr>
              <a:t>building </a:t>
            </a:r>
            <a:r>
              <a:rPr lang="en-US" sz="1200" spc="-55" dirty="0">
                <a:latin typeface="Arial"/>
                <a:cs typeface="Arial"/>
              </a:rPr>
              <a:t>narrow </a:t>
            </a:r>
            <a:r>
              <a:rPr lang="en-US" sz="1200" spc="-25" dirty="0">
                <a:latin typeface="Arial"/>
                <a:cs typeface="Arial"/>
              </a:rPr>
              <a:t>practical </a:t>
            </a:r>
            <a:r>
              <a:rPr lang="en-US" sz="1200" spc="-90" dirty="0">
                <a:latin typeface="Arial"/>
                <a:cs typeface="Arial"/>
              </a:rPr>
              <a:t>systems  </a:t>
            </a:r>
            <a:r>
              <a:rPr lang="en-US" sz="1200" spc="-10" dirty="0">
                <a:latin typeface="Arial"/>
                <a:cs typeface="Arial"/>
              </a:rPr>
              <a:t>in </a:t>
            </a:r>
            <a:r>
              <a:rPr lang="en-US" sz="1200" spc="-40" dirty="0">
                <a:latin typeface="Arial"/>
                <a:cs typeface="Arial"/>
              </a:rPr>
              <a:t>targeted </a:t>
            </a:r>
            <a:r>
              <a:rPr lang="en-US" sz="1200" spc="-60" dirty="0">
                <a:latin typeface="Arial"/>
                <a:cs typeface="Arial"/>
              </a:rPr>
              <a:t>domains. </a:t>
            </a:r>
            <a:r>
              <a:rPr lang="en-US" sz="1200" spc="-85" dirty="0">
                <a:latin typeface="Arial"/>
                <a:cs typeface="Arial"/>
              </a:rPr>
              <a:t>These </a:t>
            </a:r>
            <a:r>
              <a:rPr lang="en-US" sz="1200" spc="-95" dirty="0">
                <a:latin typeface="Arial"/>
                <a:cs typeface="Arial"/>
              </a:rPr>
              <a:t>became </a:t>
            </a:r>
            <a:r>
              <a:rPr lang="en-US" sz="1200" spc="-55" dirty="0">
                <a:latin typeface="Arial"/>
                <a:cs typeface="Arial"/>
              </a:rPr>
              <a:t>known </a:t>
            </a:r>
            <a:r>
              <a:rPr lang="en-US" sz="1200" spc="-145" dirty="0">
                <a:latin typeface="Arial"/>
                <a:cs typeface="Arial"/>
              </a:rPr>
              <a:t>as </a:t>
            </a:r>
            <a:r>
              <a:rPr lang="en-US" sz="1200" b="1" spc="-15" dirty="0">
                <a:latin typeface="Arial"/>
                <a:cs typeface="Arial"/>
              </a:rPr>
              <a:t>expert</a:t>
            </a:r>
            <a:r>
              <a:rPr lang="en-US" sz="1200" b="1" spc="114" dirty="0">
                <a:latin typeface="Arial"/>
                <a:cs typeface="Arial"/>
              </a:rPr>
              <a:t> </a:t>
            </a:r>
            <a:r>
              <a:rPr lang="en-US" sz="1200" b="1" spc="-80" dirty="0">
                <a:latin typeface="Arial"/>
                <a:cs typeface="Arial"/>
              </a:rPr>
              <a:t>systems</a:t>
            </a:r>
            <a:r>
              <a:rPr lang="en-US" sz="1200" spc="-80" dirty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44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9710" marR="5080" indent="-207645" algn="just">
              <a:lnSpc>
                <a:spcPct val="102000"/>
              </a:lnSpc>
              <a:spcBef>
                <a:spcPts val="90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125" dirty="0">
                <a:latin typeface="Arial"/>
                <a:cs typeface="Arial"/>
              </a:rPr>
              <a:t>was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first </a:t>
            </a:r>
            <a:r>
              <a:rPr lang="en-US" sz="1200" spc="-10" dirty="0">
                <a:latin typeface="Arial"/>
                <a:cs typeface="Arial"/>
              </a:rPr>
              <a:t>time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70" dirty="0">
                <a:latin typeface="Arial"/>
                <a:cs typeface="Arial"/>
              </a:rPr>
              <a:t>had </a:t>
            </a:r>
            <a:r>
              <a:rPr lang="en-US" sz="1200" spc="-110" dirty="0">
                <a:latin typeface="Arial"/>
                <a:cs typeface="Arial"/>
              </a:rPr>
              <a:t>a </a:t>
            </a:r>
            <a:r>
              <a:rPr lang="en-US" sz="1200" spc="-80" dirty="0">
                <a:latin typeface="Arial"/>
                <a:cs typeface="Arial"/>
              </a:rPr>
              <a:t>measurable </a:t>
            </a:r>
            <a:r>
              <a:rPr lang="en-US" sz="1200" spc="-15" dirty="0">
                <a:latin typeface="Arial"/>
                <a:cs typeface="Arial"/>
              </a:rPr>
              <a:t>impact </a:t>
            </a:r>
            <a:r>
              <a:rPr lang="en-US" sz="1200" spc="-65" dirty="0">
                <a:latin typeface="Arial"/>
                <a:cs typeface="Arial"/>
              </a:rPr>
              <a:t>on </a:t>
            </a:r>
            <a:r>
              <a:rPr lang="en-US" sz="1200" spc="-35" dirty="0">
                <a:latin typeface="Arial"/>
                <a:cs typeface="Arial"/>
              </a:rPr>
              <a:t>industry. </a:t>
            </a:r>
            <a:r>
              <a:rPr lang="en-US" sz="1200" spc="-70" dirty="0">
                <a:latin typeface="Arial"/>
                <a:cs typeface="Arial"/>
              </a:rPr>
              <a:t>However,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5" dirty="0">
                <a:latin typeface="Arial"/>
                <a:cs typeface="Arial"/>
              </a:rPr>
              <a:t>technology ran </a:t>
            </a:r>
            <a:r>
              <a:rPr lang="en-US" sz="1200" spc="10" dirty="0">
                <a:latin typeface="Arial"/>
                <a:cs typeface="Arial"/>
              </a:rPr>
              <a:t>into</a:t>
            </a:r>
            <a:r>
              <a:rPr lang="en-US" sz="1200" spc="-265" dirty="0">
                <a:latin typeface="Arial"/>
                <a:cs typeface="Arial"/>
              </a:rPr>
              <a:t> </a:t>
            </a:r>
            <a:r>
              <a:rPr lang="en-US" sz="1200" spc="-5" dirty="0">
                <a:latin typeface="Arial"/>
                <a:cs typeface="Arial"/>
              </a:rPr>
              <a:t>limitations 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35" dirty="0">
                <a:latin typeface="Arial"/>
                <a:cs typeface="Arial"/>
              </a:rPr>
              <a:t>failed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100" dirty="0">
                <a:latin typeface="Arial"/>
                <a:cs typeface="Arial"/>
              </a:rPr>
              <a:t>scale </a:t>
            </a:r>
            <a:r>
              <a:rPr lang="en-US" sz="1200" spc="-50" dirty="0">
                <a:latin typeface="Arial"/>
                <a:cs typeface="Arial"/>
              </a:rPr>
              <a:t>up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more </a:t>
            </a:r>
            <a:r>
              <a:rPr lang="en-US" sz="1200" spc="-60" dirty="0">
                <a:latin typeface="Arial"/>
                <a:cs typeface="Arial"/>
              </a:rPr>
              <a:t>complex problems. </a:t>
            </a:r>
            <a:r>
              <a:rPr lang="en-US" sz="1200" spc="-65" dirty="0">
                <a:latin typeface="Arial"/>
                <a:cs typeface="Arial"/>
              </a:rPr>
              <a:t>Due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30" dirty="0">
                <a:latin typeface="Arial"/>
                <a:cs typeface="Arial"/>
              </a:rPr>
              <a:t>plenty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55" dirty="0">
                <a:latin typeface="Arial"/>
                <a:cs typeface="Arial"/>
              </a:rPr>
              <a:t>overpromising </a:t>
            </a:r>
            <a:r>
              <a:rPr lang="en-US" sz="1200" spc="-70" dirty="0">
                <a:latin typeface="Arial"/>
                <a:cs typeface="Arial"/>
              </a:rPr>
              <a:t>and </a:t>
            </a:r>
            <a:r>
              <a:rPr lang="en-US" sz="1200" spc="-45" dirty="0">
                <a:latin typeface="Arial"/>
                <a:cs typeface="Arial"/>
              </a:rPr>
              <a:t>underdelivering, </a:t>
            </a:r>
            <a:r>
              <a:rPr lang="en-US" sz="1200" spc="-25" dirty="0">
                <a:latin typeface="Arial"/>
                <a:cs typeface="Arial"/>
              </a:rPr>
              <a:t>the  field </a:t>
            </a:r>
            <a:r>
              <a:rPr lang="en-US" sz="1200" spc="-70" dirty="0">
                <a:latin typeface="Arial"/>
                <a:cs typeface="Arial"/>
              </a:rPr>
              <a:t>collapsed</a:t>
            </a:r>
            <a:r>
              <a:rPr lang="en-US" sz="1200" spc="215" dirty="0">
                <a:latin typeface="Arial"/>
                <a:cs typeface="Arial"/>
              </a:rPr>
              <a:t> </a:t>
            </a:r>
            <a:r>
              <a:rPr lang="en-US" sz="1200" spc="-50" dirty="0">
                <a:latin typeface="Arial"/>
                <a:cs typeface="Arial"/>
              </a:rPr>
              <a:t>again.</a:t>
            </a:r>
            <a:endParaRPr lang="en-US" sz="1200" dirty="0">
              <a:latin typeface="Arial"/>
              <a:cs typeface="Arial"/>
            </a:endParaRPr>
          </a:p>
          <a:p>
            <a:pPr marL="219710" marR="5080" indent="-207645" algn="just">
              <a:lnSpc>
                <a:spcPts val="1960"/>
              </a:lnSpc>
              <a:spcBef>
                <a:spcPts val="65"/>
              </a:spcBef>
              <a:buFont typeface="Gulim"/>
              <a:buChar char="•"/>
              <a:tabLst>
                <a:tab pos="220345" algn="l"/>
              </a:tabLst>
            </a:pPr>
            <a:r>
              <a:rPr lang="en-US" sz="1200" spc="-90" dirty="0">
                <a:latin typeface="Arial"/>
                <a:cs typeface="Arial"/>
              </a:rPr>
              <a:t>We </a:t>
            </a:r>
            <a:r>
              <a:rPr lang="en-US" sz="1200" spc="-55" dirty="0">
                <a:latin typeface="Arial"/>
                <a:cs typeface="Arial"/>
              </a:rPr>
              <a:t>know </a:t>
            </a:r>
            <a:r>
              <a:rPr lang="en-US" sz="1200" spc="30" dirty="0">
                <a:latin typeface="Arial"/>
                <a:cs typeface="Arial"/>
              </a:rPr>
              <a:t>that </a:t>
            </a:r>
            <a:r>
              <a:rPr lang="en-US" sz="1200" spc="-15" dirty="0">
                <a:latin typeface="Arial"/>
                <a:cs typeface="Arial"/>
              </a:rPr>
              <a:t>this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90" dirty="0">
                <a:latin typeface="Arial"/>
                <a:cs typeface="Arial"/>
              </a:rPr>
              <a:t>end </a:t>
            </a:r>
            <a:r>
              <a:rPr lang="en-US" sz="1200" spc="-15" dirty="0">
                <a:latin typeface="Arial"/>
                <a:cs typeface="Arial"/>
              </a:rPr>
              <a:t>of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10" dirty="0">
                <a:latin typeface="Arial"/>
                <a:cs typeface="Arial"/>
              </a:rPr>
              <a:t>AI </a:t>
            </a:r>
            <a:r>
              <a:rPr lang="en-US" sz="1200" spc="-55" dirty="0">
                <a:latin typeface="Arial"/>
                <a:cs typeface="Arial"/>
              </a:rPr>
              <a:t>story, </a:t>
            </a:r>
            <a:r>
              <a:rPr lang="en-US" sz="1200" spc="15" dirty="0">
                <a:latin typeface="Arial"/>
                <a:cs typeface="Arial"/>
              </a:rPr>
              <a:t>but </a:t>
            </a:r>
            <a:r>
              <a:rPr lang="en-US" sz="1200" spc="-25" dirty="0">
                <a:latin typeface="Arial"/>
                <a:cs typeface="Arial"/>
              </a:rPr>
              <a:t>actually </a:t>
            </a:r>
            <a:r>
              <a:rPr lang="en-US" sz="1200" spc="85" dirty="0">
                <a:latin typeface="Arial"/>
                <a:cs typeface="Arial"/>
              </a:rPr>
              <a:t>it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5" dirty="0">
                <a:latin typeface="Arial"/>
                <a:cs typeface="Arial"/>
              </a:rPr>
              <a:t>not </a:t>
            </a:r>
            <a:r>
              <a:rPr lang="en-US" sz="1200" spc="-25" dirty="0">
                <a:latin typeface="Arial"/>
                <a:cs typeface="Arial"/>
              </a:rPr>
              <a:t>the </a:t>
            </a:r>
            <a:r>
              <a:rPr lang="en-US" sz="1200" spc="-40" dirty="0">
                <a:latin typeface="Arial"/>
                <a:cs typeface="Arial"/>
              </a:rPr>
              <a:t>beginning. </a:t>
            </a:r>
            <a:r>
              <a:rPr lang="en-US" sz="1200" spc="-45" dirty="0">
                <a:latin typeface="Arial"/>
                <a:cs typeface="Arial"/>
              </a:rPr>
              <a:t>There </a:t>
            </a:r>
            <a:r>
              <a:rPr lang="en-US" sz="1200" spc="-75" dirty="0">
                <a:latin typeface="Arial"/>
                <a:cs typeface="Arial"/>
              </a:rPr>
              <a:t>is </a:t>
            </a:r>
            <a:r>
              <a:rPr lang="en-US" sz="1200" spc="-40" dirty="0">
                <a:latin typeface="Arial"/>
                <a:cs typeface="Arial"/>
              </a:rPr>
              <a:t>another  </a:t>
            </a:r>
            <a:r>
              <a:rPr lang="en-US" sz="1200" spc="-35" dirty="0">
                <a:latin typeface="Arial"/>
                <a:cs typeface="Arial"/>
              </a:rPr>
              <a:t>thread </a:t>
            </a:r>
            <a:r>
              <a:rPr lang="en-US" sz="1200" spc="-15" dirty="0">
                <a:latin typeface="Arial"/>
                <a:cs typeface="Arial"/>
              </a:rPr>
              <a:t>for </a:t>
            </a:r>
            <a:r>
              <a:rPr lang="en-US" sz="1200" spc="-40" dirty="0">
                <a:latin typeface="Arial"/>
                <a:cs typeface="Arial"/>
              </a:rPr>
              <a:t>which </a:t>
            </a:r>
            <a:r>
              <a:rPr lang="en-US" sz="1200" spc="-130" dirty="0">
                <a:latin typeface="Arial"/>
                <a:cs typeface="Arial"/>
              </a:rPr>
              <a:t>we </a:t>
            </a:r>
            <a:r>
              <a:rPr lang="en-US" sz="1200" spc="-110" dirty="0">
                <a:latin typeface="Arial"/>
                <a:cs typeface="Arial"/>
              </a:rPr>
              <a:t>need </a:t>
            </a:r>
            <a:r>
              <a:rPr lang="en-US" sz="1200" spc="35" dirty="0">
                <a:latin typeface="Arial"/>
                <a:cs typeface="Arial"/>
              </a:rPr>
              <a:t>to </a:t>
            </a:r>
            <a:r>
              <a:rPr lang="en-US" sz="1200" spc="-75" dirty="0">
                <a:latin typeface="Arial"/>
                <a:cs typeface="Arial"/>
              </a:rPr>
              <a:t>go </a:t>
            </a:r>
            <a:r>
              <a:rPr lang="en-US" sz="1200" spc="-60" dirty="0">
                <a:latin typeface="Arial"/>
                <a:cs typeface="Arial"/>
              </a:rPr>
              <a:t>back </a:t>
            </a:r>
            <a:r>
              <a:rPr lang="en-US" sz="1200" spc="35" dirty="0">
                <a:latin typeface="Arial"/>
                <a:cs typeface="Arial"/>
              </a:rPr>
              <a:t>to</a:t>
            </a:r>
            <a:r>
              <a:rPr lang="en-US" sz="1200" spc="-100" dirty="0">
                <a:latin typeface="Arial"/>
                <a:cs typeface="Arial"/>
              </a:rPr>
              <a:t> </a:t>
            </a:r>
            <a:r>
              <a:rPr lang="en-US" sz="1200" spc="-60" dirty="0">
                <a:latin typeface="Arial"/>
                <a:cs typeface="Arial"/>
              </a:rPr>
              <a:t>1943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DB82F-2967-4DD7-B268-3D41D1BFB45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9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2476" y="2364168"/>
            <a:ext cx="8641398" cy="16015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952" y="4270756"/>
            <a:ext cx="7116445" cy="190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25B7-0182-495C-9C90-227903A0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23" y="406033"/>
            <a:ext cx="8763000" cy="1474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4D5DA-D8A7-4404-B4E4-B431EBF6D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824" y="1869515"/>
            <a:ext cx="4298156" cy="916221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4BD6-5E05-4C51-A3F0-24F7C63A5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824" y="2785736"/>
            <a:ext cx="4298156" cy="4097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4BAD5-B120-41B2-A91D-8793F2603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43500" y="1869515"/>
            <a:ext cx="4319323" cy="916221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36952-81F9-43DE-8523-28A528AB7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43500" y="2785736"/>
            <a:ext cx="4319323" cy="4097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AC0D3-404A-4F03-8239-F553751B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BB4B-079A-4A32-AFC3-B7EF471AFE36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AD225-7B3D-45F5-878D-0D6D3B1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4F311-BF93-401B-A155-F1D04E14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8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13C1-C719-4940-B95B-6DC753C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19A9E-FB01-4AEF-A9F0-CEEA2380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FC8D-0702-49C4-8D2A-635351E984AC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32C3-EEEA-428A-B8FE-3D904702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BA7BF-BE11-4DC5-90CB-2C081C5C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77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DEA70-B0D0-4701-AB1D-88CDA6F3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4D3B8-2A95-4EAB-95AD-E2F2851939CD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33754-7E51-41C9-B055-9D7451ED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B20F-C690-4B18-9431-45E2886B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0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455-19CE-4972-B3F7-E9455DFB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24" y="508423"/>
            <a:ext cx="3276864" cy="177948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DBE6-67BD-4EE1-92A2-4BBBB1B1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323" y="1098053"/>
            <a:ext cx="5143500" cy="5419652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67EE0-E3B5-4992-9D50-4D02545BC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824" y="2287905"/>
            <a:ext cx="3276864" cy="4238627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B9F64-3EB0-4B2E-A87F-E410A3A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3C18-206C-48B7-8AEF-50F9449E5191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E6CC7-FED3-4E57-BECE-0662BCCA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388A9-0AA7-4384-BD04-0A303C9E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19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ABA5-544D-4CE6-8924-E884503E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24" y="508423"/>
            <a:ext cx="3276864" cy="177948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185E8-61D0-421C-966E-294585775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9323" y="1098053"/>
            <a:ext cx="5143500" cy="5419652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70A9C-C08B-4A4F-8FEB-5558D64FE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9824" y="2287905"/>
            <a:ext cx="3276864" cy="4238627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FF8AD-7A10-49E3-A9A7-9DC63D9C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FE86-8C53-4075-B225-A9E905E98E10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E2C6-3C47-45F4-8DE5-99A91CBB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7D559-D2ED-40D3-8AC0-E30557FC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78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2AB9-F9E0-4249-9BA0-DE2BD51C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AD364-EA9B-4A0A-BD3C-6C906FDEB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B6EAD-499D-4818-B094-07CD2698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AE74-8586-4ECC-B101-243AAB047538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6388-B4E5-4D3B-8CB6-35CB31E7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09D9F-8145-448F-829D-12181754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CC937-830D-4E66-8F44-AEFDB7C4C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0750" y="406033"/>
            <a:ext cx="2190750" cy="64629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72B3A-4725-4D3F-B172-BB837042F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406033"/>
            <a:ext cx="6445250" cy="64629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C087F-ECA3-4CC7-AE01-B10758A7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056BB-87AF-4F4B-ACE6-046A390A54A5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50793-36D9-4730-9DC7-7825A2E0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AA7B-1F67-4278-ABA3-01B861C9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23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Dee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4321598"/>
            <a:ext cx="7112000" cy="1948956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2E812-9023-4348-A2D7-49F2DC15265C}" type="datetime3">
              <a:rPr lang="en-US" smtClean="0"/>
              <a:t>16 January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7CB5C6-EC32-449E-BEAD-6E40FD2A5D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leadingindia.ai A nationwide AI Skilling and Research Initiative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223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018863" y="690229"/>
            <a:ext cx="7630358" cy="720680"/>
          </a:xfrm>
        </p:spPr>
        <p:txBody>
          <a:bodyPr/>
          <a:lstStyle>
            <a:lvl1pPr>
              <a:defRPr b="1">
                <a:solidFill>
                  <a:srgbClr val="006DA7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Pg  </a:t>
            </a:r>
            <a:fld id="{B54CA12C-7C4D-4508-875E-37F0D70FC037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372361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90605" y="105003"/>
            <a:ext cx="6378787" cy="773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8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270756"/>
            <a:ext cx="7112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21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00A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6923" y="105003"/>
            <a:ext cx="6066154" cy="752385"/>
          </a:xfrm>
        </p:spPr>
        <p:txBody>
          <a:bodyPr lIns="0" tIns="0" rIns="0" bIns="0"/>
          <a:lstStyle>
            <a:lvl1pPr>
              <a:defRPr sz="488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489" y="1553885"/>
            <a:ext cx="9207500" cy="478721"/>
          </a:xfrm>
        </p:spPr>
        <p:txBody>
          <a:bodyPr lIns="0" tIns="0" rIns="0" bIns="0"/>
          <a:lstStyle>
            <a:lvl1pPr>
              <a:defRPr sz="311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867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6923" y="105003"/>
            <a:ext cx="6066154" cy="752385"/>
          </a:xfrm>
        </p:spPr>
        <p:txBody>
          <a:bodyPr lIns="0" tIns="0" rIns="0" bIns="0"/>
          <a:lstStyle>
            <a:lvl1pPr>
              <a:defRPr sz="488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000" y="1754061"/>
            <a:ext cx="4419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2400" y="1754061"/>
            <a:ext cx="44196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3430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6923" y="105003"/>
            <a:ext cx="6066154" cy="752385"/>
          </a:xfrm>
        </p:spPr>
        <p:txBody>
          <a:bodyPr lIns="0" tIns="0" rIns="0" bIns="0"/>
          <a:lstStyle>
            <a:lvl1pPr>
              <a:defRPr sz="4889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028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00A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317" y="1754060"/>
            <a:ext cx="4422362" cy="50333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5670" y="1754060"/>
            <a:ext cx="4422362" cy="50333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00A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F5B1-3566-4AD4-9330-F43A2821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0" y="1248109"/>
            <a:ext cx="7620000" cy="2655100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EE065-E736-459C-B99A-93C67E0B0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0" y="4005599"/>
            <a:ext cx="7620000" cy="1841269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0BADF-0F6F-414A-904E-BD204E10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846C3-AC91-4FA5-A28D-A8986BD15564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906EB-81A2-459B-872E-001A145E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1A70-82C1-41C7-B7DD-37F25067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8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9ACF-3FA8-43C3-B984-8C3FEDB2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2A21-C1DE-4788-84FA-E322BA6F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5C2F8-0F9C-4855-821B-4E94A99B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E9B4-4EB6-48B1-90C4-DA73F4923859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79809-554E-41CF-80C2-E21763F1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5C629-566A-4E56-9485-A879D084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4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9A51-1D6B-4EC9-A154-8782E964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08" y="1901293"/>
            <a:ext cx="8763000" cy="317234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8059E-8B13-4CED-84B3-23FB601C6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08" y="5103653"/>
            <a:ext cx="8763000" cy="166826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6A11F-FB5B-42FB-BCA6-6C3CFA9C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776E-DB31-4CC9-8478-D22060F674E0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AC890-9CB8-4B49-B306-88870D71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124D1-A5B4-43F6-95D2-E01A9BC0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3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2D97-8260-4B62-A600-7D58C140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8D71-D2AB-4E2C-969A-896B1BEEE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500" y="2030163"/>
            <a:ext cx="4318000" cy="48388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DB85B-F889-40C8-89A5-093176157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500" y="2030163"/>
            <a:ext cx="4318000" cy="48388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112D5-3864-41B8-A717-3DC7632B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567E-0850-4E8D-928F-076E2F4C0D3B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F6D95-73C9-490D-B596-A592A5F6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6161A-EEB2-458A-B21F-EF104F14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7695" y="260258"/>
            <a:ext cx="1930958" cy="60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0000A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511" y="1214985"/>
            <a:ext cx="9637326" cy="4472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6559" y="7092505"/>
            <a:ext cx="3253232" cy="381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317" y="7092505"/>
            <a:ext cx="2338260" cy="381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62279" y="7302865"/>
            <a:ext cx="318134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98755">
              <a:lnSpc>
                <a:spcPts val="1315"/>
              </a:lnSpc>
            </a:pPr>
            <a:fld id="{81D60167-4931-47E6-BA6A-407CBD079E47}" type="slidenum">
              <a:rPr spc="-65" dirty="0"/>
              <a:t>‹#›</a:t>
            </a:fld>
            <a:endParaRPr spc="-6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27C95-6D5A-4D8C-B86C-A52E8210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406033"/>
            <a:ext cx="8763000" cy="147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00C4F-C8FF-4A91-8D91-01FB7BDA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2030163"/>
            <a:ext cx="8763000" cy="4838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6531-1508-45C5-AD41-920A57F25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500" y="7068497"/>
            <a:ext cx="2286000" cy="406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4F8C-5D11-4B43-A0C5-CFF7163DCDB3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16 January 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9A1B-2C60-4562-B483-517F7E948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00" y="7068497"/>
            <a:ext cx="3429000" cy="406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leadingindia.ai A nationwide AI Skilling and Research Initiative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1F21-8747-4D67-91C6-B42E9EED2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75500" y="7068497"/>
            <a:ext cx="2286000" cy="406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D1BB6-7CA4-40A0-A404-5A93B00F09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2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6923" y="105003"/>
            <a:ext cx="60661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489" y="1553885"/>
            <a:ext cx="92075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4400" y="7092505"/>
            <a:ext cx="3251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000" y="7092505"/>
            <a:ext cx="2336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15200" y="7092505"/>
            <a:ext cx="2336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583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07995">
        <a:defRPr>
          <a:latin typeface="+mn-lt"/>
          <a:ea typeface="+mn-ea"/>
          <a:cs typeface="+mn-cs"/>
        </a:defRPr>
      </a:lvl2pPr>
      <a:lvl3pPr marL="1015990">
        <a:defRPr>
          <a:latin typeface="+mn-lt"/>
          <a:ea typeface="+mn-ea"/>
          <a:cs typeface="+mn-cs"/>
        </a:defRPr>
      </a:lvl3pPr>
      <a:lvl4pPr marL="1523985">
        <a:defRPr>
          <a:latin typeface="+mn-lt"/>
          <a:ea typeface="+mn-ea"/>
          <a:cs typeface="+mn-cs"/>
        </a:defRPr>
      </a:lvl4pPr>
      <a:lvl5pPr marL="2031980">
        <a:defRPr>
          <a:latin typeface="+mn-lt"/>
          <a:ea typeface="+mn-ea"/>
          <a:cs typeface="+mn-cs"/>
        </a:defRPr>
      </a:lvl5pPr>
      <a:lvl6pPr marL="2539975">
        <a:defRPr>
          <a:latin typeface="+mn-lt"/>
          <a:ea typeface="+mn-ea"/>
          <a:cs typeface="+mn-cs"/>
        </a:defRPr>
      </a:lvl6pPr>
      <a:lvl7pPr marL="3047970">
        <a:defRPr>
          <a:latin typeface="+mn-lt"/>
          <a:ea typeface="+mn-ea"/>
          <a:cs typeface="+mn-cs"/>
        </a:defRPr>
      </a:lvl7pPr>
      <a:lvl8pPr marL="3555964">
        <a:defRPr>
          <a:latin typeface="+mn-lt"/>
          <a:ea typeface="+mn-ea"/>
          <a:cs typeface="+mn-cs"/>
        </a:defRPr>
      </a:lvl8pPr>
      <a:lvl9pPr marL="406395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4.png"/><Relationship Id="rId19" Type="http://schemas.openxmlformats.org/officeDocument/2006/relationships/customXml" Target="../ink/ink9.xml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6.png"/><Relationship Id="rId5" Type="http://schemas.openxmlformats.org/officeDocument/2006/relationships/image" Target="../media/image63.pn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jp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jp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jp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5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5" Type="http://schemas.openxmlformats.org/officeDocument/2006/relationships/image" Target="../media/image148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11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3" Type="http://schemas.openxmlformats.org/officeDocument/2006/relationships/image" Target="../media/image110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0" Type="http://schemas.openxmlformats.org/officeDocument/2006/relationships/image" Target="../media/image163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157460" cy="76263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1425" y="1136891"/>
            <a:ext cx="591343" cy="2330274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1425" y="931602"/>
            <a:ext cx="336020" cy="1896502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7216" y="712697"/>
            <a:ext cx="140229" cy="1905137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2669" y="706939"/>
            <a:ext cx="273843" cy="1937569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6712" y="706938"/>
            <a:ext cx="9089886" cy="17141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5FF22-4654-421A-903C-D9FC89857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755" y="890065"/>
            <a:ext cx="8553914" cy="1347902"/>
          </a:xfrm>
        </p:spPr>
        <p:txBody>
          <a:bodyPr>
            <a:normAutofit/>
          </a:bodyPr>
          <a:lstStyle/>
          <a:p>
            <a:r>
              <a:rPr lang="en-IN" sz="3900" dirty="0">
                <a:solidFill>
                  <a:srgbClr val="FFFFFF"/>
                </a:solidFill>
              </a:rPr>
              <a:t>CSET301L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40290-6EEE-455D-A542-316E797D92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39686" y="2769457"/>
            <a:ext cx="8090829" cy="39668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300" dirty="0"/>
              <a:t>Course Instructor:-</a:t>
            </a:r>
          </a:p>
          <a:p>
            <a:pPr>
              <a:spcAft>
                <a:spcPts val="600"/>
              </a:spcAft>
            </a:pPr>
            <a:endParaRPr lang="en-IN" sz="2300" dirty="0"/>
          </a:p>
          <a:p>
            <a:pPr>
              <a:spcAft>
                <a:spcPts val="600"/>
              </a:spcAft>
            </a:pPr>
            <a:r>
              <a:rPr lang="en-IN" sz="2300" dirty="0" err="1"/>
              <a:t>Dr.</a:t>
            </a:r>
            <a:r>
              <a:rPr lang="en-IN" sz="2300" dirty="0"/>
              <a:t> Umesh Gupta</a:t>
            </a:r>
          </a:p>
          <a:p>
            <a:pPr>
              <a:spcAft>
                <a:spcPts val="600"/>
              </a:spcAft>
            </a:pPr>
            <a:r>
              <a:rPr lang="en-IN" sz="2300" dirty="0" err="1"/>
              <a:t>Dr.</a:t>
            </a:r>
            <a:r>
              <a:rPr lang="en-IN" sz="2300" dirty="0"/>
              <a:t> Deepika Pantola</a:t>
            </a:r>
          </a:p>
        </p:txBody>
      </p:sp>
    </p:spTree>
    <p:extLst>
      <p:ext uri="{BB962C8B-B14F-4D97-AF65-F5344CB8AC3E}">
        <p14:creationId xmlns:p14="http://schemas.microsoft.com/office/powerpoint/2010/main" val="352109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157459" cy="76263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4777" y="609912"/>
            <a:ext cx="5665451" cy="1069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0583" defTabSz="914400"/>
            <a:r>
              <a:rPr lang="en-US" sz="3900" spc="-8" dirty="0"/>
              <a:t>What </a:t>
            </a:r>
            <a:r>
              <a:rPr lang="en-US" sz="3900" dirty="0"/>
              <a:t>is </a:t>
            </a:r>
            <a:r>
              <a:rPr lang="en-US" sz="3900" spc="-4" dirty="0"/>
              <a:t>Machine</a:t>
            </a:r>
            <a:r>
              <a:rPr lang="en-US" sz="3900" spc="-12" dirty="0"/>
              <a:t> </a:t>
            </a:r>
            <a:r>
              <a:rPr lang="en-US" sz="3900" spc="-4" dirty="0"/>
              <a:t>Learning?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2A0F865-33FE-4EB1-8DB8-C74033B77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35" r="21557"/>
          <a:stretch/>
        </p:blipFill>
        <p:spPr>
          <a:xfrm>
            <a:off x="20" y="10"/>
            <a:ext cx="3497060" cy="7626339"/>
          </a:xfrm>
          <a:prstGeom prst="rect">
            <a:avLst/>
          </a:prstGeom>
          <a:effectLst/>
        </p:spPr>
      </p:pic>
      <p:sp>
        <p:nvSpPr>
          <p:cNvPr id="3" name="object 3"/>
          <p:cNvSpPr txBox="1"/>
          <p:nvPr/>
        </p:nvSpPr>
        <p:spPr>
          <a:xfrm>
            <a:off x="3497080" y="2679820"/>
            <a:ext cx="6662919" cy="412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50806" marR="4233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400" spc="-4" dirty="0"/>
              <a:t>“Learning is </a:t>
            </a:r>
            <a:r>
              <a:rPr lang="en-US" sz="2400" spc="-17" dirty="0"/>
              <a:t>any </a:t>
            </a:r>
            <a:r>
              <a:rPr lang="en-US" sz="2400" spc="-8" dirty="0"/>
              <a:t>process by </a:t>
            </a:r>
            <a:r>
              <a:rPr lang="en-US" sz="2400" spc="-4" dirty="0"/>
              <a:t>which </a:t>
            </a:r>
            <a:r>
              <a:rPr lang="en-US" sz="2400" dirty="0"/>
              <a:t>a </a:t>
            </a:r>
            <a:r>
              <a:rPr lang="en-US" sz="2400" spc="-25" dirty="0"/>
              <a:t>system </a:t>
            </a:r>
            <a:r>
              <a:rPr lang="en-US" sz="2400" spc="-12" dirty="0"/>
              <a:t>improves  </a:t>
            </a:r>
            <a:r>
              <a:rPr lang="en-US" sz="2400" spc="-8" dirty="0"/>
              <a:t>performance </a:t>
            </a:r>
            <a:r>
              <a:rPr lang="en-US" sz="2400" spc="-12" dirty="0"/>
              <a:t>from</a:t>
            </a:r>
            <a:r>
              <a:rPr lang="en-US" sz="2400" spc="-4" dirty="0"/>
              <a:t> </a:t>
            </a:r>
            <a:r>
              <a:rPr lang="en-US" sz="2400" spc="-25" dirty="0"/>
              <a:t>experience.”</a:t>
            </a:r>
            <a:endParaRPr lang="en-US" sz="2400" dirty="0"/>
          </a:p>
          <a:p>
            <a:pPr marL="2295962" indent="-228600">
              <a:lnSpc>
                <a:spcPct val="90000"/>
              </a:lnSpc>
              <a:spcBef>
                <a:spcPts val="233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- </a:t>
            </a:r>
            <a:r>
              <a:rPr lang="en-US" sz="2400" spc="-4" dirty="0"/>
              <a:t>Herbert</a:t>
            </a:r>
            <a:r>
              <a:rPr lang="en-US" sz="2400" spc="-21" dirty="0"/>
              <a:t> </a:t>
            </a:r>
            <a:r>
              <a:rPr lang="en-US" sz="2400" spc="-4" dirty="0"/>
              <a:t>Simon</a:t>
            </a:r>
            <a:endParaRPr lang="en-US" sz="2400" dirty="0"/>
          </a:p>
          <a:p>
            <a:pPr indent="-228600">
              <a:lnSpc>
                <a:spcPct val="90000"/>
              </a:lnSpc>
              <a:spcBef>
                <a:spcPts val="17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58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8" dirty="0"/>
              <a:t>Definition by </a:t>
            </a:r>
            <a:r>
              <a:rPr lang="en-US" sz="2400" spc="-75" dirty="0"/>
              <a:t>Tom </a:t>
            </a:r>
            <a:r>
              <a:rPr lang="en-US" sz="2400" spc="-12" dirty="0"/>
              <a:t>Mitchell</a:t>
            </a:r>
            <a:r>
              <a:rPr lang="en-US" sz="2400" spc="75" dirty="0"/>
              <a:t> </a:t>
            </a:r>
            <a:r>
              <a:rPr lang="en-US" sz="2400" dirty="0"/>
              <a:t>(1998):</a:t>
            </a:r>
          </a:p>
          <a:p>
            <a:pPr marL="391568" indent="-228600">
              <a:lnSpc>
                <a:spcPct val="90000"/>
              </a:lnSpc>
              <a:spcBef>
                <a:spcPts val="304"/>
              </a:spcBef>
              <a:buFont typeface="Arial" panose="020B0604020202020204" pitchFamily="34" charset="0"/>
              <a:buChar char="•"/>
            </a:pPr>
            <a:r>
              <a:rPr lang="en-US" sz="2400" spc="-4" dirty="0"/>
              <a:t>Machine Learning is the </a:t>
            </a:r>
            <a:r>
              <a:rPr lang="en-US" sz="2400" spc="-8" dirty="0"/>
              <a:t>study </a:t>
            </a:r>
            <a:r>
              <a:rPr lang="en-US" sz="2400" dirty="0"/>
              <a:t>of </a:t>
            </a:r>
            <a:r>
              <a:rPr lang="en-US" sz="2400" spc="-4" dirty="0"/>
              <a:t>algorithms</a:t>
            </a:r>
            <a:r>
              <a:rPr lang="en-US" sz="2400" spc="-58" dirty="0"/>
              <a:t> </a:t>
            </a:r>
            <a:r>
              <a:rPr lang="en-US" sz="2400" spc="-8" dirty="0"/>
              <a:t>that</a:t>
            </a:r>
            <a:endParaRPr lang="en-US" sz="2400" dirty="0"/>
          </a:p>
          <a:p>
            <a:pPr marL="701118" indent="-228600">
              <a:lnSpc>
                <a:spcPct val="90000"/>
              </a:lnSpc>
              <a:spcBef>
                <a:spcPts val="308"/>
              </a:spcBef>
              <a:buFont typeface="Arial" panose="020B0604020202020204" pitchFamily="34" charset="0"/>
              <a:buChar char="•"/>
              <a:tabLst>
                <a:tab pos="700589" algn="l"/>
                <a:tab pos="701118" algn="l"/>
              </a:tabLst>
            </a:pPr>
            <a:r>
              <a:rPr lang="en-US" sz="2400" spc="-12" dirty="0"/>
              <a:t>improve </a:t>
            </a:r>
            <a:r>
              <a:rPr lang="en-US" sz="2400" spc="-4" dirty="0"/>
              <a:t>their </a:t>
            </a:r>
            <a:r>
              <a:rPr lang="en-US" sz="2400" spc="-8" dirty="0"/>
              <a:t>performance</a:t>
            </a:r>
            <a:r>
              <a:rPr lang="en-US" sz="2400" dirty="0"/>
              <a:t> P</a:t>
            </a:r>
          </a:p>
          <a:p>
            <a:pPr marL="701118" indent="-228600">
              <a:lnSpc>
                <a:spcPct val="90000"/>
              </a:lnSpc>
              <a:spcBef>
                <a:spcPts val="304"/>
              </a:spcBef>
              <a:buFont typeface="Arial" panose="020B0604020202020204" pitchFamily="34" charset="0"/>
              <a:buChar char="•"/>
              <a:tabLst>
                <a:tab pos="700589" algn="l"/>
                <a:tab pos="701118" algn="l"/>
              </a:tabLst>
            </a:pPr>
            <a:r>
              <a:rPr lang="en-US" sz="2400" spc="-12" dirty="0"/>
              <a:t>at </a:t>
            </a:r>
            <a:r>
              <a:rPr lang="en-US" sz="2400" dirty="0"/>
              <a:t>some </a:t>
            </a:r>
            <a:r>
              <a:rPr lang="en-US" sz="2400" spc="-12" dirty="0"/>
              <a:t>task</a:t>
            </a:r>
            <a:r>
              <a:rPr lang="en-US" sz="2400" spc="-17" dirty="0"/>
              <a:t> </a:t>
            </a:r>
            <a:r>
              <a:rPr lang="en-US" sz="2400" dirty="0"/>
              <a:t>T</a:t>
            </a:r>
          </a:p>
          <a:p>
            <a:pPr marL="701118" indent="-228600">
              <a:lnSpc>
                <a:spcPct val="90000"/>
              </a:lnSpc>
              <a:spcBef>
                <a:spcPts val="304"/>
              </a:spcBef>
              <a:buFont typeface="Arial" panose="020B0604020202020204" pitchFamily="34" charset="0"/>
              <a:buChar char="•"/>
              <a:tabLst>
                <a:tab pos="700589" algn="l"/>
                <a:tab pos="701118" algn="l"/>
              </a:tabLst>
            </a:pPr>
            <a:r>
              <a:rPr lang="en-US" sz="2400" spc="-4" dirty="0"/>
              <a:t>with </a:t>
            </a:r>
            <a:r>
              <a:rPr lang="en-US" sz="2400" spc="-8" dirty="0"/>
              <a:t>experience</a:t>
            </a:r>
            <a:r>
              <a:rPr lang="en-US" sz="2400" spc="-12" dirty="0"/>
              <a:t> </a:t>
            </a:r>
            <a:r>
              <a:rPr lang="en-US" sz="2400" dirty="0"/>
              <a:t>E.</a:t>
            </a:r>
          </a:p>
          <a:p>
            <a:pPr marL="389980" indent="-228600">
              <a:lnSpc>
                <a:spcPct val="90000"/>
              </a:lnSpc>
              <a:spcBef>
                <a:spcPts val="308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spc="-8" dirty="0"/>
              <a:t>well-defined </a:t>
            </a:r>
            <a:r>
              <a:rPr lang="en-US" sz="2400" spc="-4" dirty="0"/>
              <a:t>learning </a:t>
            </a:r>
            <a:r>
              <a:rPr lang="en-US" sz="2400" spc="-12" dirty="0"/>
              <a:t>task </a:t>
            </a:r>
            <a:r>
              <a:rPr lang="en-US" sz="2400" spc="-4" dirty="0"/>
              <a:t>is </a:t>
            </a:r>
            <a:r>
              <a:rPr lang="en-US" sz="2400" spc="-8" dirty="0"/>
              <a:t>given by </a:t>
            </a:r>
            <a:r>
              <a:rPr lang="en-US" sz="2400" dirty="0"/>
              <a:t>&lt;P, T,</a:t>
            </a:r>
            <a:r>
              <a:rPr lang="en-US" sz="2400" spc="-29" dirty="0"/>
              <a:t> </a:t>
            </a:r>
            <a:r>
              <a:rPr lang="en-US" sz="2400" spc="4" dirty="0"/>
              <a:t>E&gt;.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4714" y="0"/>
            <a:ext cx="4990571" cy="518582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spcBef>
                <a:spcPts val="83"/>
              </a:spcBef>
            </a:pPr>
            <a:r>
              <a:rPr spc="-8" dirty="0"/>
              <a:t>Defining </a:t>
            </a:r>
            <a:r>
              <a:rPr dirty="0"/>
              <a:t>the Learning</a:t>
            </a:r>
            <a:r>
              <a:rPr spc="-29" dirty="0"/>
              <a:t> </a:t>
            </a:r>
            <a:r>
              <a:rPr spc="-71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000" y="440981"/>
            <a:ext cx="10058400" cy="720239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29112" marR="4233" indent="753503" defTabSz="761970">
              <a:spcBef>
                <a:spcPts val="83"/>
              </a:spcBef>
              <a:defRPr/>
            </a:pPr>
            <a:r>
              <a:rPr sz="3600" spc="-12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sz="3600" spc="-4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3600" spc="-8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sz="3600" spc="-125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T, </a:t>
            </a:r>
            <a:r>
              <a:rPr sz="3600" spc="-4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3600" spc="-8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</a:t>
            </a:r>
            <a:r>
              <a:rPr sz="3600" spc="-12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sz="3600" spc="-8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 </a:t>
            </a:r>
            <a:r>
              <a:rPr sz="3600" spc="-146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</a:t>
            </a:r>
            <a:r>
              <a:rPr sz="3600" spc="-4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sz="3600" spc="-8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z="3600" spc="-217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spcBef>
                <a:spcPts val="2058"/>
              </a:spcBef>
              <a:defRPr/>
            </a:pPr>
            <a:r>
              <a:rPr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T: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Playing</a:t>
            </a:r>
            <a:r>
              <a:rPr sz="2400" spc="5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checkers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marR="1017018" defTabSz="761970">
              <a:spcBef>
                <a:spcPts val="129"/>
              </a:spcBef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won against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arbitrary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opponent </a:t>
            </a:r>
            <a:endParaRPr lang="en-IN" sz="2400" spc="-4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marR="1017018" defTabSz="761970">
              <a:spcBef>
                <a:spcPts val="129"/>
              </a:spcBef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Playing practice games against</a:t>
            </a:r>
            <a:r>
              <a:rPr sz="2400" spc="4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itself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spcBef>
                <a:spcPts val="1433"/>
              </a:spcBef>
              <a:defRPr/>
            </a:pPr>
            <a:r>
              <a:rPr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T: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Recognizing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hand-written</a:t>
            </a:r>
            <a:r>
              <a:rPr sz="2400" spc="7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 correctly</a:t>
            </a:r>
            <a:r>
              <a:rPr sz="2400" spc="4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classified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human-labeled images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</a:t>
            </a:r>
            <a:r>
              <a:rPr sz="2400" spc="6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spcBef>
                <a:spcPts val="1449"/>
              </a:spcBef>
              <a:defRPr/>
            </a:pPr>
            <a:r>
              <a:rPr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T: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four-lane highways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vision</a:t>
            </a:r>
            <a:r>
              <a:rPr sz="2400" spc="12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defTabSz="761970"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sz="2400" spc="-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traveled before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human-judged</a:t>
            </a:r>
            <a:r>
              <a:rPr sz="2400" spc="9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591" marR="568831" indent="-218537" defTabSz="761970">
              <a:spcBef>
                <a:spcPts val="133"/>
              </a:spcBef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steering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recorded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 observing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2400" spc="17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driver.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marR="1437159" algn="just" defTabSz="761970">
              <a:spcBef>
                <a:spcPts val="1642"/>
              </a:spcBef>
              <a:defRPr/>
            </a:pPr>
            <a:r>
              <a:rPr sz="2400" spc="-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T: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Categorize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messages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spam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legitimate.  </a:t>
            </a:r>
            <a:endParaRPr lang="en-IN" sz="2400" spc="-8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marR="1437159" algn="just" defTabSz="761970">
              <a:spcBef>
                <a:spcPts val="1642"/>
              </a:spcBef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sz="2400" spc="-12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messages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correctly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classified.  </a:t>
            </a:r>
            <a:endParaRPr lang="en-IN" sz="2400" spc="-4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83" marR="1437159" algn="just" defTabSz="761970">
              <a:spcBef>
                <a:spcPts val="1642"/>
              </a:spcBef>
              <a:defRPr/>
            </a:pP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E: </a:t>
            </a:r>
            <a:r>
              <a:rPr sz="2400" spc="-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emails, some with human-given</a:t>
            </a:r>
            <a:r>
              <a:rPr sz="2400" spc="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1514" y="6310947"/>
            <a:ext cx="150813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  <a:defRPr/>
            </a:pPr>
            <a:r>
              <a:rPr sz="10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71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0075" y="1493767"/>
            <a:ext cx="3503083" cy="380083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0583">
              <a:spcBef>
                <a:spcPts val="83"/>
              </a:spcBef>
            </a:pPr>
            <a:r>
              <a:rPr sz="2667" b="1" spc="-21" dirty="0">
                <a:solidFill>
                  <a:srgbClr val="C0504D"/>
                </a:solidFill>
              </a:rPr>
              <a:t>Traditional</a:t>
            </a:r>
            <a:r>
              <a:rPr sz="2667" b="1" spc="-29" dirty="0">
                <a:solidFill>
                  <a:srgbClr val="C0504D"/>
                </a:solidFill>
              </a:rPr>
              <a:t> </a:t>
            </a:r>
            <a:r>
              <a:rPr sz="2667" b="1" spc="-12" dirty="0">
                <a:solidFill>
                  <a:srgbClr val="C0504D"/>
                </a:solidFill>
              </a:rPr>
              <a:t>Programming</a:t>
            </a:r>
            <a:endParaRPr sz="2667" dirty="0"/>
          </a:p>
        </p:txBody>
      </p:sp>
      <p:sp>
        <p:nvSpPr>
          <p:cNvPr id="3" name="object 3"/>
          <p:cNvSpPr txBox="1"/>
          <p:nvPr/>
        </p:nvSpPr>
        <p:spPr>
          <a:xfrm>
            <a:off x="1870075" y="3907756"/>
            <a:ext cx="2526242" cy="42112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2667" b="1" spc="-4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2667" b="1" spc="-58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667" b="1" spc="-4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2667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6335" y="6310947"/>
            <a:ext cx="85725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007C1-E56B-4242-AF14-2CE03F04EEE3}"/>
              </a:ext>
            </a:extLst>
          </p:cNvPr>
          <p:cNvGrpSpPr/>
          <p:nvPr/>
        </p:nvGrpSpPr>
        <p:grpSpPr>
          <a:xfrm>
            <a:off x="463826" y="1984649"/>
            <a:ext cx="7532941" cy="1607388"/>
            <a:chOff x="556591" y="1234768"/>
            <a:chExt cx="9039529" cy="1928865"/>
          </a:xfrm>
        </p:grpSpPr>
        <p:sp>
          <p:nvSpPr>
            <p:cNvPr id="5" name="object 5"/>
            <p:cNvSpPr/>
            <p:nvPr/>
          </p:nvSpPr>
          <p:spPr>
            <a:xfrm>
              <a:off x="3962400" y="1887885"/>
              <a:ext cx="914400" cy="127000"/>
            </a:xfrm>
            <a:custGeom>
              <a:avLst/>
              <a:gdLst/>
              <a:ahLst/>
              <a:cxnLst/>
              <a:rect l="l" t="t" r="r" b="b"/>
              <a:pathLst>
                <a:path w="914400" h="127000">
                  <a:moveTo>
                    <a:pt x="0" y="50798"/>
                  </a:moveTo>
                  <a:lnTo>
                    <a:pt x="0" y="76198"/>
                  </a:lnTo>
                  <a:lnTo>
                    <a:pt x="787400" y="76200"/>
                  </a:lnTo>
                  <a:lnTo>
                    <a:pt x="787400" y="127000"/>
                  </a:lnTo>
                  <a:lnTo>
                    <a:pt x="914400" y="63500"/>
                  </a:lnTo>
                  <a:lnTo>
                    <a:pt x="889000" y="50800"/>
                  </a:lnTo>
                  <a:lnTo>
                    <a:pt x="0" y="50798"/>
                  </a:lnTo>
                  <a:close/>
                </a:path>
                <a:path w="914400" h="127000">
                  <a:moveTo>
                    <a:pt x="787400" y="0"/>
                  </a:moveTo>
                  <a:lnTo>
                    <a:pt x="787400" y="50800"/>
                  </a:lnTo>
                  <a:lnTo>
                    <a:pt x="889000" y="508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962400" y="2560433"/>
              <a:ext cx="914400" cy="127000"/>
            </a:xfrm>
            <a:custGeom>
              <a:avLst/>
              <a:gdLst/>
              <a:ahLst/>
              <a:cxnLst/>
              <a:rect l="l" t="t" r="r" b="b"/>
              <a:pathLst>
                <a:path w="914400" h="127000">
                  <a:moveTo>
                    <a:pt x="0" y="50798"/>
                  </a:moveTo>
                  <a:lnTo>
                    <a:pt x="0" y="76198"/>
                  </a:lnTo>
                  <a:lnTo>
                    <a:pt x="787400" y="76200"/>
                  </a:lnTo>
                  <a:lnTo>
                    <a:pt x="787400" y="127000"/>
                  </a:lnTo>
                  <a:lnTo>
                    <a:pt x="914400" y="63500"/>
                  </a:lnTo>
                  <a:lnTo>
                    <a:pt x="889000" y="50800"/>
                  </a:lnTo>
                  <a:lnTo>
                    <a:pt x="0" y="50798"/>
                  </a:lnTo>
                  <a:close/>
                </a:path>
                <a:path w="914400" h="127000">
                  <a:moveTo>
                    <a:pt x="787400" y="0"/>
                  </a:moveTo>
                  <a:lnTo>
                    <a:pt x="787400" y="50800"/>
                  </a:lnTo>
                  <a:lnTo>
                    <a:pt x="889000" y="508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543800" y="2222501"/>
              <a:ext cx="762000" cy="127000"/>
            </a:xfrm>
            <a:custGeom>
              <a:avLst/>
              <a:gdLst/>
              <a:ahLst/>
              <a:cxnLst/>
              <a:rect l="l" t="t" r="r" b="b"/>
              <a:pathLst>
                <a:path w="762000" h="127000">
                  <a:moveTo>
                    <a:pt x="0" y="50798"/>
                  </a:moveTo>
                  <a:lnTo>
                    <a:pt x="0" y="76198"/>
                  </a:lnTo>
                  <a:lnTo>
                    <a:pt x="635000" y="76200"/>
                  </a:lnTo>
                  <a:lnTo>
                    <a:pt x="635000" y="127000"/>
                  </a:lnTo>
                  <a:lnTo>
                    <a:pt x="762000" y="63500"/>
                  </a:lnTo>
                  <a:lnTo>
                    <a:pt x="736600" y="50800"/>
                  </a:lnTo>
                  <a:lnTo>
                    <a:pt x="0" y="50798"/>
                  </a:lnTo>
                  <a:close/>
                </a:path>
                <a:path w="762000" h="127000">
                  <a:moveTo>
                    <a:pt x="635000" y="0"/>
                  </a:moveTo>
                  <a:lnTo>
                    <a:pt x="635000" y="50800"/>
                  </a:lnTo>
                  <a:lnTo>
                    <a:pt x="736600" y="508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56591" y="1517650"/>
              <a:ext cx="3196259" cy="1301305"/>
            </a:xfrm>
            <a:prstGeom prst="rect">
              <a:avLst/>
            </a:prstGeom>
          </p:spPr>
          <p:txBody>
            <a:bodyPr vert="horz" wrap="square" lIns="0" tIns="10054" rIns="0" bIns="0" rtlCol="0">
              <a:spAutoFit/>
            </a:bodyPr>
            <a:lstStyle/>
            <a:p>
              <a:pPr marL="10583" marR="4233" indent="558249" defTabSz="761970">
                <a:lnSpc>
                  <a:spcPct val="137400"/>
                </a:lnSpc>
                <a:spcBef>
                  <a:spcPts val="79"/>
                </a:spcBef>
              </a:pPr>
              <a:r>
                <a:rPr sz="2667" spc="4" dirty="0">
                  <a:solidFill>
                    <a:prstClr val="black"/>
                  </a:solidFill>
                  <a:latin typeface="Calibri"/>
                  <a:cs typeface="Calibri"/>
                </a:rPr>
                <a:t>D</a:t>
              </a:r>
              <a:r>
                <a:rPr sz="2667" spc="-25" dirty="0">
                  <a:solidFill>
                    <a:prstClr val="black"/>
                  </a:solidFill>
                  <a:latin typeface="Calibri"/>
                  <a:cs typeface="Calibri"/>
                </a:rPr>
                <a:t>a</a:t>
              </a:r>
              <a:r>
                <a:rPr sz="2667" spc="-29" dirty="0">
                  <a:solidFill>
                    <a:prstClr val="black"/>
                  </a:solidFill>
                  <a:latin typeface="Calibri"/>
                  <a:cs typeface="Calibri"/>
                </a:rPr>
                <a:t>t</a:t>
              </a:r>
              <a:r>
                <a:rPr sz="2667" dirty="0">
                  <a:solidFill>
                    <a:prstClr val="black"/>
                  </a:solidFill>
                  <a:latin typeface="Calibri"/>
                  <a:cs typeface="Calibri"/>
                </a:rPr>
                <a:t>a  </a:t>
              </a:r>
              <a:r>
                <a:rPr sz="2667" spc="-17" dirty="0">
                  <a:solidFill>
                    <a:prstClr val="black"/>
                  </a:solidFill>
                  <a:latin typeface="Calibri"/>
                  <a:cs typeface="Calibri"/>
                </a:rPr>
                <a:t>Program</a:t>
              </a:r>
              <a:r>
                <a:rPr lang="en-IN" sz="2667" spc="-17" dirty="0">
                  <a:solidFill>
                    <a:prstClr val="black"/>
                  </a:solidFill>
                  <a:latin typeface="Calibri"/>
                  <a:cs typeface="Calibri"/>
                </a:rPr>
                <a:t>(Features)</a:t>
              </a:r>
              <a:endParaRPr sz="2667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384540" y="1988820"/>
              <a:ext cx="1211580" cy="505344"/>
            </a:xfrm>
            <a:prstGeom prst="rect">
              <a:avLst/>
            </a:prstGeom>
          </p:spPr>
          <p:txBody>
            <a:bodyPr vert="horz" wrap="square" lIns="0" tIns="10583" rIns="0" bIns="0" rtlCol="0">
              <a:spAutoFit/>
            </a:bodyPr>
            <a:lstStyle/>
            <a:p>
              <a:pPr marL="10583" defTabSz="761970">
                <a:spcBef>
                  <a:spcPts val="83"/>
                </a:spcBef>
              </a:pPr>
              <a:r>
                <a:rPr sz="2667" spc="4" dirty="0">
                  <a:solidFill>
                    <a:prstClr val="black"/>
                  </a:solidFill>
                  <a:latin typeface="Calibri"/>
                  <a:cs typeface="Calibri"/>
                </a:rPr>
                <a:t>Ou</a:t>
              </a:r>
              <a:r>
                <a:rPr sz="2667" dirty="0">
                  <a:solidFill>
                    <a:prstClr val="black"/>
                  </a:solidFill>
                  <a:latin typeface="Calibri"/>
                  <a:cs typeface="Calibri"/>
                </a:rPr>
                <a:t>t</a:t>
              </a:r>
              <a:r>
                <a:rPr sz="2667" spc="4" dirty="0">
                  <a:solidFill>
                    <a:prstClr val="black"/>
                  </a:solidFill>
                  <a:latin typeface="Calibri"/>
                  <a:cs typeface="Calibri"/>
                </a:rPr>
                <a:t>put</a:t>
              </a:r>
              <a:endParaRPr sz="2667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155D0D-F2B9-4BF6-AE34-B3FFD4B9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630" y="1234768"/>
              <a:ext cx="2590800" cy="192886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C3EA98-2721-4176-86D7-B026ECB4692B}"/>
              </a:ext>
            </a:extLst>
          </p:cNvPr>
          <p:cNvGrpSpPr/>
          <p:nvPr/>
        </p:nvGrpSpPr>
        <p:grpSpPr>
          <a:xfrm>
            <a:off x="2224616" y="3881968"/>
            <a:ext cx="7438428" cy="2381250"/>
            <a:chOff x="2669539" y="3511551"/>
            <a:chExt cx="8926113" cy="28575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00CEA2-64C5-4F76-AB50-F9D6F6E765CD}"/>
                </a:ext>
              </a:extLst>
            </p:cNvPr>
            <p:cNvGrpSpPr/>
            <p:nvPr/>
          </p:nvGrpSpPr>
          <p:grpSpPr>
            <a:xfrm>
              <a:off x="2669539" y="4260851"/>
              <a:ext cx="8926113" cy="1439983"/>
              <a:chOff x="2669539" y="4260851"/>
              <a:chExt cx="8926113" cy="1439983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4038600" y="4641024"/>
                <a:ext cx="9144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27000">
                    <a:moveTo>
                      <a:pt x="0" y="50798"/>
                    </a:moveTo>
                    <a:lnTo>
                      <a:pt x="0" y="76198"/>
                    </a:lnTo>
                    <a:lnTo>
                      <a:pt x="787400" y="76200"/>
                    </a:lnTo>
                    <a:lnTo>
                      <a:pt x="787400" y="127000"/>
                    </a:lnTo>
                    <a:lnTo>
                      <a:pt x="914400" y="63500"/>
                    </a:lnTo>
                    <a:lnTo>
                      <a:pt x="889000" y="50800"/>
                    </a:lnTo>
                    <a:lnTo>
                      <a:pt x="0" y="50798"/>
                    </a:lnTo>
                    <a:close/>
                  </a:path>
                  <a:path w="914400" h="12700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889000" y="508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761970"/>
                <a:endParaRPr sz="15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4038600" y="5432841"/>
                <a:ext cx="9144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127000">
                    <a:moveTo>
                      <a:pt x="0" y="50798"/>
                    </a:moveTo>
                    <a:lnTo>
                      <a:pt x="0" y="76198"/>
                    </a:lnTo>
                    <a:lnTo>
                      <a:pt x="787400" y="76200"/>
                    </a:lnTo>
                    <a:lnTo>
                      <a:pt x="787400" y="126999"/>
                    </a:lnTo>
                    <a:lnTo>
                      <a:pt x="914400" y="63500"/>
                    </a:lnTo>
                    <a:lnTo>
                      <a:pt x="889000" y="50800"/>
                    </a:lnTo>
                    <a:lnTo>
                      <a:pt x="0" y="50798"/>
                    </a:lnTo>
                    <a:close/>
                  </a:path>
                  <a:path w="914400" h="127000">
                    <a:moveTo>
                      <a:pt x="787400" y="0"/>
                    </a:moveTo>
                    <a:lnTo>
                      <a:pt x="787400" y="50800"/>
                    </a:lnTo>
                    <a:lnTo>
                      <a:pt x="889000" y="50800"/>
                    </a:lnTo>
                    <a:lnTo>
                      <a:pt x="787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761970"/>
                <a:endParaRPr sz="15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620000" y="5041901"/>
                <a:ext cx="76200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27000">
                    <a:moveTo>
                      <a:pt x="0" y="50798"/>
                    </a:moveTo>
                    <a:lnTo>
                      <a:pt x="0" y="76198"/>
                    </a:lnTo>
                    <a:lnTo>
                      <a:pt x="635000" y="76200"/>
                    </a:lnTo>
                    <a:lnTo>
                      <a:pt x="635000" y="127000"/>
                    </a:lnTo>
                    <a:lnTo>
                      <a:pt x="762000" y="63500"/>
                    </a:lnTo>
                    <a:lnTo>
                      <a:pt x="736600" y="50800"/>
                    </a:lnTo>
                    <a:lnTo>
                      <a:pt x="0" y="50798"/>
                    </a:lnTo>
                    <a:close/>
                  </a:path>
                  <a:path w="762000" h="127000">
                    <a:moveTo>
                      <a:pt x="635000" y="0"/>
                    </a:moveTo>
                    <a:lnTo>
                      <a:pt x="635000" y="50800"/>
                    </a:lnTo>
                    <a:lnTo>
                      <a:pt x="736600" y="5080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pPr defTabSz="761970"/>
                <a:endParaRPr sz="15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2669539" y="4260851"/>
                <a:ext cx="1211580" cy="1439983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0583" marR="4233" indent="304259" defTabSz="761970">
                  <a:lnSpc>
                    <a:spcPct val="153000"/>
                  </a:lnSpc>
                  <a:spcBef>
                    <a:spcPts val="83"/>
                  </a:spcBef>
                </a:pPr>
                <a:r>
                  <a:rPr sz="2667" spc="-12" dirty="0">
                    <a:solidFill>
                      <a:prstClr val="black"/>
                    </a:solidFill>
                    <a:latin typeface="Calibri"/>
                    <a:cs typeface="Calibri"/>
                  </a:rPr>
                  <a:t>Data  </a:t>
                </a:r>
                <a:r>
                  <a:rPr sz="2667" spc="4" dirty="0">
                    <a:solidFill>
                      <a:prstClr val="black"/>
                    </a:solidFill>
                    <a:latin typeface="Calibri"/>
                    <a:cs typeface="Calibri"/>
                  </a:rPr>
                  <a:t>Ou</a:t>
                </a:r>
                <a:r>
                  <a:rPr sz="2667" dirty="0">
                    <a:solidFill>
                      <a:prstClr val="black"/>
                    </a:solidFill>
                    <a:latin typeface="Calibri"/>
                    <a:cs typeface="Calibri"/>
                  </a:rPr>
                  <a:t>t</a:t>
                </a:r>
                <a:r>
                  <a:rPr sz="2667" spc="4" dirty="0">
                    <a:solidFill>
                      <a:prstClr val="black"/>
                    </a:solidFill>
                    <a:latin typeface="Calibri"/>
                    <a:cs typeface="Calibri"/>
                  </a:rPr>
                  <a:t>put</a:t>
                </a:r>
                <a:endParaRPr sz="2667">
                  <a:solidFill>
                    <a:prstClr val="black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8460741" y="4808220"/>
                <a:ext cx="3134911" cy="505344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0583" defTabSz="761970">
                  <a:spcBef>
                    <a:spcPts val="83"/>
                  </a:spcBef>
                </a:pPr>
                <a:r>
                  <a:rPr lang="en-IN" sz="2667" spc="-17" dirty="0">
                    <a:solidFill>
                      <a:prstClr val="black"/>
                    </a:solidFill>
                    <a:latin typeface="Calibri" panose="020F0502020204030204"/>
                    <a:cs typeface="Calibri"/>
                  </a:rPr>
                  <a:t>Program(Features)</a:t>
                </a:r>
                <a:endParaRPr sz="2667" dirty="0">
                  <a:solidFill>
                    <a:prstClr val="black"/>
                  </a:solidFill>
                  <a:latin typeface="Calibri"/>
                  <a:cs typeface="Calibri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1B1B26-AE95-4450-A135-5E1ED2917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930" y="3511551"/>
              <a:ext cx="2857500" cy="2857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411473"/>
            <a:ext cx="8515404" cy="942480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1341384" marR="4233" indent="-1331330">
              <a:lnSpc>
                <a:spcPct val="111100"/>
              </a:lnSpc>
              <a:spcBef>
                <a:spcPts val="83"/>
              </a:spcBef>
            </a:pPr>
            <a:r>
              <a:rPr sz="2800" dirty="0"/>
              <a:t>A </a:t>
            </a:r>
            <a:r>
              <a:rPr sz="2800" spc="-4" dirty="0"/>
              <a:t>classic </a:t>
            </a:r>
            <a:r>
              <a:rPr sz="2800" spc="-17" dirty="0"/>
              <a:t>example </a:t>
            </a:r>
            <a:r>
              <a:rPr sz="2800" spc="-4" dirty="0"/>
              <a:t>of </a:t>
            </a:r>
            <a:r>
              <a:rPr sz="2800" dirty="0"/>
              <a:t>a </a:t>
            </a:r>
            <a:r>
              <a:rPr sz="2800" spc="-8" dirty="0"/>
              <a:t>task that </a:t>
            </a:r>
            <a:r>
              <a:rPr sz="2800" spc="-12" dirty="0"/>
              <a:t>requires </a:t>
            </a:r>
            <a:r>
              <a:rPr sz="2800" spc="-4" dirty="0"/>
              <a:t>machine </a:t>
            </a:r>
            <a:r>
              <a:rPr sz="2800" spc="-8" dirty="0"/>
              <a:t>learning:  </a:t>
            </a:r>
            <a:r>
              <a:rPr sz="2800" spc="-4" dirty="0"/>
              <a:t>It is </a:t>
            </a:r>
            <a:r>
              <a:rPr sz="2800" spc="-8" dirty="0"/>
              <a:t>very </a:t>
            </a:r>
            <a:r>
              <a:rPr sz="2800" spc="-12" dirty="0"/>
              <a:t>hard to </a:t>
            </a:r>
            <a:r>
              <a:rPr sz="2800" spc="-17" dirty="0"/>
              <a:t>say </a:t>
            </a:r>
            <a:r>
              <a:rPr sz="2800" spc="-8" dirty="0"/>
              <a:t>what </a:t>
            </a:r>
            <a:r>
              <a:rPr sz="2800" spc="-21" dirty="0"/>
              <a:t>makes </a:t>
            </a:r>
            <a:r>
              <a:rPr sz="2800" dirty="0"/>
              <a:t>a</a:t>
            </a:r>
            <a:r>
              <a:rPr sz="2800" spc="104" dirty="0"/>
              <a:t> </a:t>
            </a:r>
            <a:r>
              <a:rPr sz="2800"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2108153" y="2256549"/>
            <a:ext cx="5920305" cy="4165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9168" y="3093510"/>
            <a:ext cx="600604" cy="689504"/>
          </a:xfrm>
          <a:custGeom>
            <a:avLst/>
            <a:gdLst/>
            <a:ahLst/>
            <a:cxnLst/>
            <a:rect l="l" t="t" r="r" b="b"/>
            <a:pathLst>
              <a:path w="720725" h="827404">
                <a:moveTo>
                  <a:pt x="0" y="0"/>
                </a:moveTo>
                <a:lnTo>
                  <a:pt x="720725" y="0"/>
                </a:lnTo>
                <a:lnTo>
                  <a:pt x="720725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9241" y="4023520"/>
            <a:ext cx="600604" cy="689504"/>
          </a:xfrm>
          <a:custGeom>
            <a:avLst/>
            <a:gdLst/>
            <a:ahLst/>
            <a:cxnLst/>
            <a:rect l="l" t="t" r="r" b="b"/>
            <a:pathLst>
              <a:path w="720725" h="827404">
                <a:moveTo>
                  <a:pt x="0" y="0"/>
                </a:moveTo>
                <a:lnTo>
                  <a:pt x="720725" y="0"/>
                </a:lnTo>
                <a:lnTo>
                  <a:pt x="720725" y="827087"/>
                </a:lnTo>
                <a:lnTo>
                  <a:pt x="0" y="8270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6335" y="6310947"/>
            <a:ext cx="85725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0135" y="3093510"/>
            <a:ext cx="4349750" cy="689504"/>
          </a:xfrm>
          <a:custGeom>
            <a:avLst/>
            <a:gdLst/>
            <a:ahLst/>
            <a:cxnLst/>
            <a:rect l="l" t="t" r="r" b="b"/>
            <a:pathLst>
              <a:path w="5219700" h="827404">
                <a:moveTo>
                  <a:pt x="0" y="0"/>
                </a:moveTo>
                <a:lnTo>
                  <a:pt x="5219700" y="0"/>
                </a:lnTo>
                <a:lnTo>
                  <a:pt x="5219700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79770" y="2184884"/>
            <a:ext cx="757766" cy="689504"/>
          </a:xfrm>
          <a:custGeom>
            <a:avLst/>
            <a:gdLst/>
            <a:ahLst/>
            <a:cxnLst/>
            <a:rect l="l" t="t" r="r" b="b"/>
            <a:pathLst>
              <a:path w="909320" h="827405">
                <a:moveTo>
                  <a:pt x="0" y="0"/>
                </a:moveTo>
                <a:lnTo>
                  <a:pt x="908995" y="0"/>
                </a:lnTo>
                <a:lnTo>
                  <a:pt x="908995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240" y="0"/>
            <a:ext cx="9091910" cy="76263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762634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7806" y="2272628"/>
            <a:ext cx="5087662" cy="2258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6000" b="0" i="1" kern="1200" spc="-2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1956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9021608" y="6920987"/>
            <a:ext cx="475607" cy="349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spc="-65">
                <a:solidFill>
                  <a:srgbClr val="898989"/>
                </a:solidFill>
                <a:latin typeface="+mn-lt"/>
                <a:cs typeface="+mn-cs"/>
              </a:rPr>
              <a:t>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063" y="260258"/>
            <a:ext cx="546862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0" dirty="0"/>
              <a:t>Birth </a:t>
            </a:r>
            <a:r>
              <a:rPr spc="-55" dirty="0"/>
              <a:t>of </a:t>
            </a:r>
            <a:r>
              <a:rPr spc="-5" dirty="0"/>
              <a:t>AI, </a:t>
            </a:r>
            <a:r>
              <a:rPr spc="-175" dirty="0"/>
              <a:t>early</a:t>
            </a:r>
            <a:r>
              <a:rPr spc="-45" dirty="0"/>
              <a:t> </a:t>
            </a:r>
            <a:r>
              <a:rPr spc="-355" dirty="0"/>
              <a:t>successes</a:t>
            </a:r>
          </a:p>
        </p:txBody>
      </p:sp>
      <p:sp>
        <p:nvSpPr>
          <p:cNvPr id="3" name="object 3"/>
          <p:cNvSpPr/>
          <p:nvPr/>
        </p:nvSpPr>
        <p:spPr>
          <a:xfrm>
            <a:off x="251289" y="1326214"/>
            <a:ext cx="1277907" cy="127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807" y="1526104"/>
            <a:ext cx="7636509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2440305" algn="l"/>
              </a:tabLst>
            </a:pPr>
            <a:r>
              <a:rPr sz="2500" spc="-160" dirty="0">
                <a:solidFill>
                  <a:srgbClr val="0000A0"/>
                </a:solidFill>
                <a:latin typeface="Arial"/>
                <a:cs typeface="Arial"/>
              </a:rPr>
              <a:t>Checkers</a:t>
            </a:r>
            <a:r>
              <a:rPr sz="2500" spc="17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0000A0"/>
                </a:solidFill>
                <a:latin typeface="Arial"/>
                <a:cs typeface="Arial"/>
              </a:rPr>
              <a:t>(1952)</a:t>
            </a:r>
            <a:r>
              <a:rPr sz="2500" spc="-25" dirty="0">
                <a:latin typeface="Arial"/>
                <a:cs typeface="Arial"/>
              </a:rPr>
              <a:t>:	</a:t>
            </a:r>
            <a:r>
              <a:rPr sz="2500" spc="-120" dirty="0">
                <a:latin typeface="Arial"/>
                <a:cs typeface="Arial"/>
              </a:rPr>
              <a:t>Samuel’s </a:t>
            </a:r>
            <a:r>
              <a:rPr sz="2500" spc="-85" dirty="0">
                <a:latin typeface="Arial"/>
                <a:cs typeface="Arial"/>
              </a:rPr>
              <a:t>program </a:t>
            </a:r>
            <a:r>
              <a:rPr sz="2500" spc="-125" dirty="0">
                <a:latin typeface="Arial"/>
                <a:cs typeface="Arial"/>
              </a:rPr>
              <a:t>learned </a:t>
            </a:r>
            <a:r>
              <a:rPr sz="2500" spc="-90" dirty="0">
                <a:latin typeface="Arial"/>
                <a:cs typeface="Arial"/>
              </a:rPr>
              <a:t>weights </a:t>
            </a:r>
            <a:r>
              <a:rPr sz="2500" spc="-114" dirty="0">
                <a:latin typeface="Arial"/>
                <a:cs typeface="Arial"/>
              </a:rPr>
              <a:t>and  </a:t>
            </a:r>
            <a:r>
              <a:rPr sz="2500" spc="-130" dirty="0">
                <a:latin typeface="Arial"/>
                <a:cs typeface="Arial"/>
              </a:rPr>
              <a:t>played </a:t>
            </a:r>
            <a:r>
              <a:rPr sz="2500" spc="25" dirty="0">
                <a:latin typeface="Arial"/>
                <a:cs typeface="Arial"/>
              </a:rPr>
              <a:t>at </a:t>
            </a:r>
            <a:r>
              <a:rPr sz="2500" spc="-60" dirty="0">
                <a:latin typeface="Arial"/>
                <a:cs typeface="Arial"/>
              </a:rPr>
              <a:t>strong </a:t>
            </a:r>
            <a:r>
              <a:rPr sz="2500" spc="-75" dirty="0">
                <a:latin typeface="Arial"/>
                <a:cs typeface="Arial"/>
              </a:rPr>
              <a:t>amateur</a:t>
            </a:r>
            <a:r>
              <a:rPr sz="2500" spc="200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level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462" y="3956126"/>
            <a:ext cx="749031" cy="1231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0807" y="3930349"/>
            <a:ext cx="7635875" cy="1186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90"/>
              </a:spcBef>
            </a:pPr>
            <a:r>
              <a:rPr sz="2500" spc="-75" dirty="0">
                <a:solidFill>
                  <a:srgbClr val="0000A0"/>
                </a:solidFill>
                <a:latin typeface="Arial"/>
                <a:cs typeface="Arial"/>
              </a:rPr>
              <a:t>Problem </a:t>
            </a:r>
            <a:r>
              <a:rPr sz="2500" spc="-85" dirty="0">
                <a:solidFill>
                  <a:srgbClr val="0000A0"/>
                </a:solidFill>
                <a:latin typeface="Arial"/>
                <a:cs typeface="Arial"/>
              </a:rPr>
              <a:t>solving </a:t>
            </a:r>
            <a:r>
              <a:rPr sz="2500" spc="-30" dirty="0">
                <a:solidFill>
                  <a:srgbClr val="0000A0"/>
                </a:solidFill>
                <a:latin typeface="Arial"/>
                <a:cs typeface="Arial"/>
              </a:rPr>
              <a:t>(1955)</a:t>
            </a:r>
            <a:r>
              <a:rPr sz="2500" spc="-30" dirty="0">
                <a:latin typeface="Arial"/>
                <a:cs typeface="Arial"/>
              </a:rPr>
              <a:t>: </a:t>
            </a:r>
            <a:r>
              <a:rPr sz="2500" spc="-100" dirty="0">
                <a:latin typeface="Arial"/>
                <a:cs typeface="Arial"/>
              </a:rPr>
              <a:t>Newell </a:t>
            </a:r>
            <a:r>
              <a:rPr sz="2500" spc="254" dirty="0">
                <a:latin typeface="Arial"/>
                <a:cs typeface="Arial"/>
              </a:rPr>
              <a:t>&amp; </a:t>
            </a:r>
            <a:r>
              <a:rPr sz="2500" spc="-90" dirty="0">
                <a:latin typeface="Arial"/>
                <a:cs typeface="Arial"/>
              </a:rPr>
              <a:t>Simon’s </a:t>
            </a:r>
            <a:r>
              <a:rPr sz="2500" spc="-70" dirty="0">
                <a:latin typeface="Arial"/>
                <a:cs typeface="Arial"/>
              </a:rPr>
              <a:t>Logic </a:t>
            </a:r>
            <a:r>
              <a:rPr sz="2500" spc="-35" dirty="0">
                <a:latin typeface="Arial"/>
                <a:cs typeface="Arial"/>
              </a:rPr>
              <a:t>The-  </a:t>
            </a:r>
            <a:r>
              <a:rPr sz="2500" spc="-30" dirty="0">
                <a:latin typeface="Arial"/>
                <a:cs typeface="Arial"/>
              </a:rPr>
              <a:t>orist: </a:t>
            </a:r>
            <a:r>
              <a:rPr sz="2500" spc="-120" dirty="0">
                <a:latin typeface="Arial"/>
                <a:cs typeface="Arial"/>
              </a:rPr>
              <a:t>prove </a:t>
            </a:r>
            <a:r>
              <a:rPr sz="2500" spc="-114" dirty="0">
                <a:latin typeface="Arial"/>
                <a:cs typeface="Arial"/>
              </a:rPr>
              <a:t>theorems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40" dirty="0">
                <a:latin typeface="Arial"/>
                <a:cs typeface="Arial"/>
              </a:rPr>
              <a:t>Principia Mathematica </a:t>
            </a:r>
            <a:r>
              <a:rPr sz="2500" spc="-105" dirty="0">
                <a:latin typeface="Arial"/>
                <a:cs typeface="Arial"/>
              </a:rPr>
              <a:t>using  </a:t>
            </a:r>
            <a:r>
              <a:rPr sz="2500" spc="-160" dirty="0">
                <a:latin typeface="Arial"/>
                <a:cs typeface="Arial"/>
              </a:rPr>
              <a:t>search </a:t>
            </a:r>
            <a:r>
              <a:rPr sz="2500" spc="509" dirty="0">
                <a:latin typeface="Arial"/>
                <a:cs typeface="Arial"/>
              </a:rPr>
              <a:t>+ </a:t>
            </a:r>
            <a:r>
              <a:rPr sz="2500" spc="-70" dirty="0">
                <a:latin typeface="Arial"/>
                <a:cs typeface="Arial"/>
              </a:rPr>
              <a:t>heuristics; </a:t>
            </a:r>
            <a:r>
              <a:rPr sz="2500" spc="-25" dirty="0">
                <a:latin typeface="Arial"/>
                <a:cs typeface="Arial"/>
              </a:rPr>
              <a:t>later, </a:t>
            </a:r>
            <a:r>
              <a:rPr sz="2500" spc="-140" dirty="0">
                <a:latin typeface="Arial"/>
                <a:cs typeface="Arial"/>
              </a:rPr>
              <a:t>General </a:t>
            </a:r>
            <a:r>
              <a:rPr sz="2500" spc="-75" dirty="0">
                <a:latin typeface="Arial"/>
                <a:cs typeface="Arial"/>
              </a:rPr>
              <a:t>Problem </a:t>
            </a:r>
            <a:r>
              <a:rPr sz="2500" spc="-110" dirty="0">
                <a:latin typeface="Arial"/>
                <a:cs typeface="Arial"/>
              </a:rPr>
              <a:t>Solver</a:t>
            </a:r>
            <a:r>
              <a:rPr sz="2500" spc="65" dirty="0">
                <a:latin typeface="Arial"/>
                <a:cs typeface="Arial"/>
              </a:rPr>
              <a:t> </a:t>
            </a:r>
            <a:r>
              <a:rPr sz="2500" spc="-55" dirty="0">
                <a:latin typeface="Arial"/>
                <a:cs typeface="Arial"/>
              </a:rPr>
              <a:t>(GPS)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10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12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692" y="260258"/>
            <a:ext cx="529780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Overwhelming</a:t>
            </a:r>
            <a:r>
              <a:rPr spc="160" dirty="0"/>
              <a:t> </a:t>
            </a:r>
            <a:r>
              <a:rPr spc="-60" dirty="0"/>
              <a:t>optimism...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89" y="1291278"/>
            <a:ext cx="9664065" cy="249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620">
              <a:lnSpc>
                <a:spcPct val="101600"/>
              </a:lnSpc>
              <a:spcBef>
                <a:spcPts val="90"/>
              </a:spcBef>
              <a:tabLst>
                <a:tab pos="1145540" algn="l"/>
              </a:tabLst>
            </a:pPr>
            <a:r>
              <a:rPr sz="2500" i="1" spc="10" dirty="0">
                <a:latin typeface="Calibri"/>
                <a:cs typeface="Calibri"/>
              </a:rPr>
              <a:t>Machines </a:t>
            </a:r>
            <a:r>
              <a:rPr sz="2500" i="1" spc="5" dirty="0">
                <a:latin typeface="Calibri"/>
                <a:cs typeface="Calibri"/>
              </a:rPr>
              <a:t>will </a:t>
            </a:r>
            <a:r>
              <a:rPr sz="2500" i="1" spc="10" dirty="0">
                <a:latin typeface="Calibri"/>
                <a:cs typeface="Calibri"/>
              </a:rPr>
              <a:t>be </a:t>
            </a:r>
            <a:r>
              <a:rPr sz="2500" i="1" spc="5" dirty="0">
                <a:latin typeface="Calibri"/>
                <a:cs typeface="Calibri"/>
              </a:rPr>
              <a:t>capable, </a:t>
            </a:r>
            <a:r>
              <a:rPr sz="2500" i="1" spc="20" dirty="0">
                <a:latin typeface="Calibri"/>
                <a:cs typeface="Calibri"/>
              </a:rPr>
              <a:t>within </a:t>
            </a:r>
            <a:r>
              <a:rPr sz="2500" i="1" spc="-20" dirty="0">
                <a:latin typeface="Calibri"/>
                <a:cs typeface="Calibri"/>
              </a:rPr>
              <a:t>twenty </a:t>
            </a:r>
            <a:r>
              <a:rPr sz="2500" i="1" spc="-25" dirty="0">
                <a:latin typeface="Calibri"/>
                <a:cs typeface="Calibri"/>
              </a:rPr>
              <a:t>years, </a:t>
            </a:r>
            <a:r>
              <a:rPr sz="2500" i="1" spc="-5" dirty="0">
                <a:latin typeface="Calibri"/>
                <a:cs typeface="Calibri"/>
              </a:rPr>
              <a:t>of </a:t>
            </a:r>
            <a:r>
              <a:rPr sz="2500" i="1" spc="10" dirty="0">
                <a:latin typeface="Calibri"/>
                <a:cs typeface="Calibri"/>
              </a:rPr>
              <a:t>doing </a:t>
            </a:r>
            <a:r>
              <a:rPr sz="2500" i="1" dirty="0">
                <a:latin typeface="Calibri"/>
                <a:cs typeface="Calibri"/>
              </a:rPr>
              <a:t>any </a:t>
            </a:r>
            <a:r>
              <a:rPr sz="2500" i="1" spc="-25" dirty="0">
                <a:latin typeface="Calibri"/>
                <a:cs typeface="Calibri"/>
              </a:rPr>
              <a:t>work </a:t>
            </a:r>
            <a:r>
              <a:rPr sz="2500" i="1" spc="-70" dirty="0">
                <a:latin typeface="Calibri"/>
                <a:cs typeface="Calibri"/>
              </a:rPr>
              <a:t>a </a:t>
            </a:r>
            <a:r>
              <a:rPr sz="2500" i="1" spc="-5" dirty="0">
                <a:latin typeface="Calibri"/>
                <a:cs typeface="Calibri"/>
              </a:rPr>
              <a:t>man  </a:t>
            </a:r>
            <a:r>
              <a:rPr sz="2500" i="1" spc="15" dirty="0">
                <a:latin typeface="Calibri"/>
                <a:cs typeface="Calibri"/>
              </a:rPr>
              <a:t>can</a:t>
            </a:r>
            <a:r>
              <a:rPr sz="2500" i="1" spc="280" dirty="0">
                <a:latin typeface="Calibri"/>
                <a:cs typeface="Calibri"/>
              </a:rPr>
              <a:t> </a:t>
            </a:r>
            <a:r>
              <a:rPr sz="2500" i="1" spc="25" dirty="0">
                <a:latin typeface="Calibri"/>
                <a:cs typeface="Calibri"/>
              </a:rPr>
              <a:t>do.	</a:t>
            </a:r>
            <a:r>
              <a:rPr sz="2500" spc="-30" dirty="0">
                <a:latin typeface="Arial"/>
                <a:cs typeface="Arial"/>
              </a:rPr>
              <a:t>—Herbert</a:t>
            </a:r>
            <a:r>
              <a:rPr sz="2500" spc="150" dirty="0">
                <a:latin typeface="Arial"/>
                <a:cs typeface="Arial"/>
              </a:rPr>
              <a:t> </a:t>
            </a:r>
            <a:r>
              <a:rPr sz="2500" spc="-100" dirty="0">
                <a:latin typeface="Arial"/>
                <a:cs typeface="Arial"/>
              </a:rPr>
              <a:t>Simon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1600"/>
              </a:lnSpc>
              <a:spcBef>
                <a:spcPts val="1510"/>
              </a:spcBef>
              <a:tabLst>
                <a:tab pos="1065530" algn="l"/>
              </a:tabLst>
            </a:pPr>
            <a:r>
              <a:rPr sz="2500" i="1" spc="60" dirty="0">
                <a:latin typeface="Calibri"/>
                <a:cs typeface="Calibri"/>
              </a:rPr>
              <a:t>Within </a:t>
            </a:r>
            <a:r>
              <a:rPr sz="2500" i="1" dirty="0">
                <a:latin typeface="Calibri"/>
                <a:cs typeface="Calibri"/>
              </a:rPr>
              <a:t>10 </a:t>
            </a:r>
            <a:r>
              <a:rPr sz="2500" i="1" spc="-45" dirty="0">
                <a:latin typeface="Calibri"/>
                <a:cs typeface="Calibri"/>
              </a:rPr>
              <a:t>years </a:t>
            </a:r>
            <a:r>
              <a:rPr sz="2500" i="1" spc="10" dirty="0">
                <a:latin typeface="Calibri"/>
                <a:cs typeface="Calibri"/>
              </a:rPr>
              <a:t>the </a:t>
            </a:r>
            <a:r>
              <a:rPr sz="2500" i="1" spc="-5" dirty="0">
                <a:latin typeface="Calibri"/>
                <a:cs typeface="Calibri"/>
              </a:rPr>
              <a:t>problems of </a:t>
            </a:r>
            <a:r>
              <a:rPr sz="2500" i="1" spc="5" dirty="0">
                <a:latin typeface="Calibri"/>
                <a:cs typeface="Calibri"/>
              </a:rPr>
              <a:t>artificial </a:t>
            </a:r>
            <a:r>
              <a:rPr sz="2500" i="1" spc="10" dirty="0">
                <a:latin typeface="Calibri"/>
                <a:cs typeface="Calibri"/>
              </a:rPr>
              <a:t>intelligence </a:t>
            </a:r>
            <a:r>
              <a:rPr sz="2500" i="1" spc="5" dirty="0">
                <a:latin typeface="Calibri"/>
                <a:cs typeface="Calibri"/>
              </a:rPr>
              <a:t>will </a:t>
            </a:r>
            <a:r>
              <a:rPr sz="2500" i="1" spc="10" dirty="0">
                <a:latin typeface="Calibri"/>
                <a:cs typeface="Calibri"/>
              </a:rPr>
              <a:t>be </a:t>
            </a:r>
            <a:r>
              <a:rPr sz="2500" i="1" spc="15" dirty="0">
                <a:latin typeface="Calibri"/>
                <a:cs typeface="Calibri"/>
              </a:rPr>
              <a:t>substantially  </a:t>
            </a:r>
            <a:r>
              <a:rPr sz="2500" i="1" spc="10" dirty="0">
                <a:latin typeface="Calibri"/>
                <a:cs typeface="Calibri"/>
              </a:rPr>
              <a:t>solved.	</a:t>
            </a:r>
            <a:r>
              <a:rPr sz="2500" spc="-25" dirty="0">
                <a:latin typeface="Arial"/>
                <a:cs typeface="Arial"/>
              </a:rPr>
              <a:t>—Marvin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Minsky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589" y="4745947"/>
            <a:ext cx="9662795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4688205" algn="l"/>
              </a:tabLst>
            </a:pPr>
            <a:r>
              <a:rPr sz="2500" i="1" spc="70" dirty="0">
                <a:latin typeface="Calibri"/>
                <a:cs typeface="Calibri"/>
              </a:rPr>
              <a:t>I </a:t>
            </a:r>
            <a:r>
              <a:rPr sz="2500" i="1" spc="15" dirty="0">
                <a:latin typeface="Calibri"/>
                <a:cs typeface="Calibri"/>
              </a:rPr>
              <a:t>visualize </a:t>
            </a:r>
            <a:r>
              <a:rPr sz="2500" i="1" spc="-70" dirty="0">
                <a:latin typeface="Calibri"/>
                <a:cs typeface="Calibri"/>
              </a:rPr>
              <a:t>a </a:t>
            </a:r>
            <a:r>
              <a:rPr sz="2500" i="1" spc="20" dirty="0">
                <a:latin typeface="Calibri"/>
                <a:cs typeface="Calibri"/>
              </a:rPr>
              <a:t>time </a:t>
            </a:r>
            <a:r>
              <a:rPr sz="2500" i="1" spc="-20" dirty="0">
                <a:latin typeface="Calibri"/>
                <a:cs typeface="Calibri"/>
              </a:rPr>
              <a:t>when </a:t>
            </a:r>
            <a:r>
              <a:rPr sz="2500" i="1" spc="-100" dirty="0">
                <a:latin typeface="Calibri"/>
                <a:cs typeface="Calibri"/>
              </a:rPr>
              <a:t>we </a:t>
            </a:r>
            <a:r>
              <a:rPr sz="2500" i="1" spc="5" dirty="0">
                <a:latin typeface="Calibri"/>
                <a:cs typeface="Calibri"/>
              </a:rPr>
              <a:t>will </a:t>
            </a:r>
            <a:r>
              <a:rPr sz="2500" i="1" spc="10" dirty="0">
                <a:latin typeface="Calibri"/>
                <a:cs typeface="Calibri"/>
              </a:rPr>
              <a:t>be </a:t>
            </a:r>
            <a:r>
              <a:rPr sz="2500" i="1" spc="30" dirty="0">
                <a:latin typeface="Calibri"/>
                <a:cs typeface="Calibri"/>
              </a:rPr>
              <a:t>to </a:t>
            </a:r>
            <a:r>
              <a:rPr sz="2500" i="1" spc="25" dirty="0">
                <a:latin typeface="Calibri"/>
                <a:cs typeface="Calibri"/>
              </a:rPr>
              <a:t>robots </a:t>
            </a:r>
            <a:r>
              <a:rPr sz="2500" i="1" spc="-5" dirty="0">
                <a:latin typeface="Calibri"/>
                <a:cs typeface="Calibri"/>
              </a:rPr>
              <a:t>what dogs </a:t>
            </a:r>
            <a:r>
              <a:rPr sz="2500" i="1" spc="-65" dirty="0">
                <a:latin typeface="Calibri"/>
                <a:cs typeface="Calibri"/>
              </a:rPr>
              <a:t>are </a:t>
            </a:r>
            <a:r>
              <a:rPr sz="2500" i="1" spc="30" dirty="0">
                <a:latin typeface="Calibri"/>
                <a:cs typeface="Calibri"/>
              </a:rPr>
              <a:t>to </a:t>
            </a:r>
            <a:r>
              <a:rPr sz="2500" i="1" spc="15" dirty="0">
                <a:latin typeface="Calibri"/>
                <a:cs typeface="Calibri"/>
              </a:rPr>
              <a:t>humans,  </a:t>
            </a:r>
            <a:r>
              <a:rPr sz="2500" i="1" spc="-10" dirty="0">
                <a:latin typeface="Calibri"/>
                <a:cs typeface="Calibri"/>
              </a:rPr>
              <a:t>and  </a:t>
            </a:r>
            <a:r>
              <a:rPr sz="2500" i="1" spc="60" dirty="0">
                <a:latin typeface="Calibri"/>
                <a:cs typeface="Calibri"/>
              </a:rPr>
              <a:t>I’m </a:t>
            </a:r>
            <a:r>
              <a:rPr sz="2500" i="1" spc="20" dirty="0">
                <a:latin typeface="Calibri"/>
                <a:cs typeface="Calibri"/>
              </a:rPr>
              <a:t>rooting  </a:t>
            </a:r>
            <a:r>
              <a:rPr sz="2500" i="1" spc="-25" dirty="0">
                <a:latin typeface="Calibri"/>
                <a:cs typeface="Calibri"/>
              </a:rPr>
              <a:t>for</a:t>
            </a:r>
            <a:r>
              <a:rPr sz="2500" i="1" spc="-40" dirty="0">
                <a:latin typeface="Calibri"/>
                <a:cs typeface="Calibri"/>
              </a:rPr>
              <a:t> </a:t>
            </a:r>
            <a:r>
              <a:rPr sz="2500" i="1" spc="10" dirty="0">
                <a:latin typeface="Calibri"/>
                <a:cs typeface="Calibri"/>
              </a:rPr>
              <a:t>the</a:t>
            </a:r>
            <a:r>
              <a:rPr sz="2500" i="1" spc="295" dirty="0">
                <a:latin typeface="Calibri"/>
                <a:cs typeface="Calibri"/>
              </a:rPr>
              <a:t> </a:t>
            </a:r>
            <a:r>
              <a:rPr sz="2500" i="1" spc="15" dirty="0">
                <a:latin typeface="Calibri"/>
                <a:cs typeface="Calibri"/>
              </a:rPr>
              <a:t>machines.	</a:t>
            </a:r>
            <a:r>
              <a:rPr sz="2500" spc="-100" dirty="0">
                <a:latin typeface="Arial"/>
                <a:cs typeface="Arial"/>
              </a:rPr>
              <a:t>—Claude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Shannon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511" y="260258"/>
            <a:ext cx="491553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5" dirty="0"/>
              <a:t>...underwhelming</a:t>
            </a:r>
            <a:r>
              <a:rPr spc="200" dirty="0"/>
              <a:t> </a:t>
            </a:r>
            <a:r>
              <a:rPr spc="-15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37301" y="2870208"/>
            <a:ext cx="92075" cy="350520"/>
            <a:chOff x="5037301" y="2870208"/>
            <a:chExt cx="92075" cy="350520"/>
          </a:xfrm>
        </p:grpSpPr>
        <p:sp>
          <p:nvSpPr>
            <p:cNvPr id="4" name="object 4"/>
            <p:cNvSpPr/>
            <p:nvPr/>
          </p:nvSpPr>
          <p:spPr>
            <a:xfrm>
              <a:off x="5083178" y="2870208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22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37301" y="3085687"/>
              <a:ext cx="91754" cy="134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37301" y="3967277"/>
            <a:ext cx="92075" cy="350520"/>
            <a:chOff x="5037301" y="3967277"/>
            <a:chExt cx="92075" cy="350520"/>
          </a:xfrm>
        </p:grpSpPr>
        <p:sp>
          <p:nvSpPr>
            <p:cNvPr id="7" name="object 7"/>
            <p:cNvSpPr/>
            <p:nvPr/>
          </p:nvSpPr>
          <p:spPr>
            <a:xfrm>
              <a:off x="5083178" y="3967277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20">
                  <a:moveTo>
                    <a:pt x="0" y="0"/>
                  </a:moveTo>
                  <a:lnTo>
                    <a:pt x="0" y="337722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37301" y="4182757"/>
              <a:ext cx="91754" cy="134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8589" y="1326950"/>
            <a:ext cx="9662160" cy="45942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384300" algn="l"/>
              </a:tabLst>
            </a:pPr>
            <a:r>
              <a:rPr sz="2500" spc="-95" dirty="0">
                <a:solidFill>
                  <a:srgbClr val="0000A0"/>
                </a:solidFill>
                <a:latin typeface="Arial"/>
                <a:cs typeface="Arial"/>
              </a:rPr>
              <a:t>Example</a:t>
            </a:r>
            <a:r>
              <a:rPr sz="2500" spc="-95" dirty="0">
                <a:latin typeface="Arial"/>
                <a:cs typeface="Arial"/>
              </a:rPr>
              <a:t>:	</a:t>
            </a:r>
            <a:r>
              <a:rPr sz="2500" spc="-110" dirty="0">
                <a:latin typeface="Arial"/>
                <a:cs typeface="Arial"/>
              </a:rPr>
              <a:t>machine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translation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 marL="25400" algn="ctr">
              <a:lnSpc>
                <a:spcPct val="100000"/>
              </a:lnSpc>
              <a:spcBef>
                <a:spcPts val="1645"/>
              </a:spcBef>
            </a:pPr>
            <a:r>
              <a:rPr sz="2500" i="1" spc="-50" dirty="0">
                <a:solidFill>
                  <a:srgbClr val="008000"/>
                </a:solidFill>
                <a:latin typeface="Arial"/>
                <a:cs typeface="Arial"/>
              </a:rPr>
              <a:t>The </a:t>
            </a:r>
            <a:r>
              <a:rPr sz="2500" i="1" spc="-5" dirty="0">
                <a:solidFill>
                  <a:srgbClr val="008000"/>
                </a:solidFill>
                <a:latin typeface="Arial"/>
                <a:cs typeface="Arial"/>
              </a:rPr>
              <a:t>spirit </a:t>
            </a:r>
            <a:r>
              <a:rPr sz="2500" i="1" spc="-114" dirty="0">
                <a:solidFill>
                  <a:srgbClr val="008000"/>
                </a:solidFill>
                <a:latin typeface="Arial"/>
                <a:cs typeface="Arial"/>
              </a:rPr>
              <a:t>is </a:t>
            </a:r>
            <a:r>
              <a:rPr sz="2500" i="1" spc="-15" dirty="0">
                <a:solidFill>
                  <a:srgbClr val="008000"/>
                </a:solidFill>
                <a:latin typeface="Arial"/>
                <a:cs typeface="Arial"/>
              </a:rPr>
              <a:t>willing </a:t>
            </a:r>
            <a:r>
              <a:rPr sz="2500" i="1" spc="20" dirty="0">
                <a:solidFill>
                  <a:srgbClr val="008000"/>
                </a:solidFill>
                <a:latin typeface="Arial"/>
                <a:cs typeface="Arial"/>
              </a:rPr>
              <a:t>but </a:t>
            </a:r>
            <a:r>
              <a:rPr sz="2500" i="1" spc="-45" dirty="0">
                <a:solidFill>
                  <a:srgbClr val="008000"/>
                </a:solidFill>
                <a:latin typeface="Arial"/>
                <a:cs typeface="Arial"/>
              </a:rPr>
              <a:t>the </a:t>
            </a:r>
            <a:r>
              <a:rPr sz="2500" i="1" spc="-105" dirty="0">
                <a:solidFill>
                  <a:srgbClr val="008000"/>
                </a:solidFill>
                <a:latin typeface="Arial"/>
                <a:cs typeface="Arial"/>
              </a:rPr>
              <a:t>flesh </a:t>
            </a:r>
            <a:r>
              <a:rPr sz="2500" i="1" spc="-114" dirty="0">
                <a:solidFill>
                  <a:srgbClr val="008000"/>
                </a:solidFill>
                <a:latin typeface="Arial"/>
                <a:cs typeface="Arial"/>
              </a:rPr>
              <a:t>is</a:t>
            </a:r>
            <a:r>
              <a:rPr sz="2500" i="1" spc="35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i="1" spc="-120" dirty="0">
                <a:solidFill>
                  <a:srgbClr val="008000"/>
                </a:solidFill>
                <a:latin typeface="Arial"/>
                <a:cs typeface="Arial"/>
              </a:rPr>
              <a:t>weak.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27305" algn="ctr">
              <a:lnSpc>
                <a:spcPct val="100000"/>
              </a:lnSpc>
            </a:pPr>
            <a:r>
              <a:rPr sz="2500" spc="-80" dirty="0">
                <a:latin typeface="Arial"/>
                <a:cs typeface="Arial"/>
              </a:rPr>
              <a:t>(Russian)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27940" algn="ctr">
              <a:lnSpc>
                <a:spcPct val="100000"/>
              </a:lnSpc>
            </a:pPr>
            <a:r>
              <a:rPr sz="2500" i="1" spc="-5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500" i="1" spc="-95" dirty="0">
                <a:solidFill>
                  <a:srgbClr val="FF0000"/>
                </a:solidFill>
                <a:latin typeface="Arial"/>
                <a:cs typeface="Arial"/>
              </a:rPr>
              <a:t>vodka </a:t>
            </a:r>
            <a:r>
              <a:rPr sz="2500" i="1" spc="-114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500" i="1" spc="-80" dirty="0">
                <a:solidFill>
                  <a:srgbClr val="FF0000"/>
                </a:solidFill>
                <a:latin typeface="Arial"/>
                <a:cs typeface="Arial"/>
              </a:rPr>
              <a:t>good </a:t>
            </a:r>
            <a:r>
              <a:rPr sz="2500" i="1" spc="20" dirty="0">
                <a:solidFill>
                  <a:srgbClr val="FF0000"/>
                </a:solidFill>
                <a:latin typeface="Arial"/>
                <a:cs typeface="Arial"/>
              </a:rPr>
              <a:t>but </a:t>
            </a:r>
            <a:r>
              <a:rPr sz="2500" i="1" spc="-4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500" i="1" spc="-70" dirty="0">
                <a:solidFill>
                  <a:srgbClr val="FF0000"/>
                </a:solidFill>
                <a:latin typeface="Arial"/>
                <a:cs typeface="Arial"/>
              </a:rPr>
              <a:t>meat </a:t>
            </a:r>
            <a:r>
              <a:rPr sz="2500" i="1" spc="-114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500" i="1" spc="4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FF0000"/>
                </a:solidFill>
                <a:latin typeface="Arial"/>
                <a:cs typeface="Arial"/>
              </a:rPr>
              <a:t>rotten.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873760" algn="l"/>
              </a:tabLst>
            </a:pPr>
            <a:r>
              <a:rPr sz="2500" spc="-95" dirty="0">
                <a:latin typeface="Arial"/>
                <a:cs typeface="Arial"/>
              </a:rPr>
              <a:t>1966:	</a:t>
            </a:r>
            <a:r>
              <a:rPr sz="2500" spc="-100" dirty="0">
                <a:latin typeface="Arial"/>
                <a:cs typeface="Arial"/>
              </a:rPr>
              <a:t>ALPAC </a:t>
            </a:r>
            <a:r>
              <a:rPr sz="2500" spc="-35" dirty="0">
                <a:latin typeface="Arial"/>
                <a:cs typeface="Arial"/>
              </a:rPr>
              <a:t>report </a:t>
            </a:r>
            <a:r>
              <a:rPr sz="2500" spc="5" dirty="0">
                <a:latin typeface="Arial"/>
                <a:cs typeface="Arial"/>
              </a:rPr>
              <a:t>cut </a:t>
            </a:r>
            <a:r>
              <a:rPr sz="2500" spc="-10" dirty="0">
                <a:latin typeface="Arial"/>
                <a:cs typeface="Arial"/>
              </a:rPr>
              <a:t>off </a:t>
            </a:r>
            <a:r>
              <a:rPr sz="2500" spc="-85" dirty="0">
                <a:latin typeface="Arial"/>
                <a:cs typeface="Arial"/>
              </a:rPr>
              <a:t>government </a:t>
            </a:r>
            <a:r>
              <a:rPr sz="2500" spc="-50" dirty="0">
                <a:latin typeface="Arial"/>
                <a:cs typeface="Arial"/>
              </a:rPr>
              <a:t>funding </a:t>
            </a:r>
            <a:r>
              <a:rPr sz="2500" spc="-30" dirty="0">
                <a:latin typeface="Arial"/>
                <a:cs typeface="Arial"/>
              </a:rPr>
              <a:t>for </a:t>
            </a:r>
            <a:r>
              <a:rPr sz="2500" spc="114" dirty="0">
                <a:latin typeface="Arial"/>
                <a:cs typeface="Arial"/>
              </a:rPr>
              <a:t>MT,</a:t>
            </a:r>
            <a:r>
              <a:rPr sz="2500" spc="509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first AI </a:t>
            </a:r>
            <a:r>
              <a:rPr sz="2500" spc="-20" dirty="0">
                <a:latin typeface="Arial"/>
                <a:cs typeface="Arial"/>
              </a:rPr>
              <a:t>winter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14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16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1366" y="260258"/>
            <a:ext cx="486473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Implications </a:t>
            </a:r>
            <a:r>
              <a:rPr spc="-55" dirty="0"/>
              <a:t>of </a:t>
            </a:r>
            <a:r>
              <a:rPr spc="-175" dirty="0"/>
              <a:t>early</a:t>
            </a:r>
            <a:r>
              <a:rPr spc="-170" dirty="0"/>
              <a:t> </a:t>
            </a:r>
            <a:r>
              <a:rPr spc="-225" dirty="0"/>
              <a:t>era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789" y="1237415"/>
            <a:ext cx="9762490" cy="452501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845"/>
              </a:spcBef>
            </a:pPr>
            <a:r>
              <a:rPr sz="2500" spc="-90" dirty="0">
                <a:solidFill>
                  <a:srgbClr val="0000A0"/>
                </a:solidFill>
                <a:latin typeface="Arial"/>
                <a:cs typeface="Arial"/>
              </a:rPr>
              <a:t>Problems</a:t>
            </a:r>
            <a:r>
              <a:rPr sz="2500" spc="-9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69315" marR="55880" indent="-322580">
              <a:lnSpc>
                <a:spcPct val="101600"/>
              </a:lnSpc>
              <a:spcBef>
                <a:spcPts val="700"/>
              </a:spcBef>
              <a:buClr>
                <a:srgbClr val="000000"/>
              </a:buClr>
              <a:buFont typeface="Gulim"/>
              <a:buChar char="•"/>
              <a:tabLst>
                <a:tab pos="869315" algn="l"/>
                <a:tab pos="869950" algn="l"/>
                <a:tab pos="4200525" algn="l"/>
              </a:tabLst>
            </a:pPr>
            <a:r>
              <a:rPr sz="2500" b="1" spc="-25" dirty="0">
                <a:solidFill>
                  <a:srgbClr val="FF0000"/>
                </a:solidFill>
                <a:latin typeface="Arial"/>
                <a:cs typeface="Arial"/>
              </a:rPr>
              <a:t>Limited</a:t>
            </a:r>
            <a:r>
              <a:rPr sz="2500" b="1" spc="3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40" dirty="0">
                <a:solidFill>
                  <a:srgbClr val="FF0000"/>
                </a:solidFill>
                <a:latin typeface="Arial"/>
                <a:cs typeface="Arial"/>
              </a:rPr>
              <a:t>computation</a:t>
            </a:r>
            <a:r>
              <a:rPr sz="2500" spc="-40" dirty="0">
                <a:latin typeface="Arial"/>
                <a:cs typeface="Arial"/>
              </a:rPr>
              <a:t>:	</a:t>
            </a:r>
            <a:r>
              <a:rPr sz="2500" spc="-160" dirty="0">
                <a:latin typeface="Arial"/>
                <a:cs typeface="Arial"/>
              </a:rPr>
              <a:t>search </a:t>
            </a:r>
            <a:r>
              <a:rPr sz="2500" spc="-185" dirty="0">
                <a:latin typeface="Arial"/>
                <a:cs typeface="Arial"/>
              </a:rPr>
              <a:t>space </a:t>
            </a:r>
            <a:r>
              <a:rPr sz="2500" spc="-110" dirty="0">
                <a:latin typeface="Arial"/>
                <a:cs typeface="Arial"/>
              </a:rPr>
              <a:t>grew </a:t>
            </a:r>
            <a:r>
              <a:rPr sz="2500" spc="-75" dirty="0">
                <a:latin typeface="Arial"/>
                <a:cs typeface="Arial"/>
              </a:rPr>
              <a:t>exponentially, </a:t>
            </a:r>
            <a:r>
              <a:rPr sz="2500" spc="-50" dirty="0">
                <a:latin typeface="Arial"/>
                <a:cs typeface="Arial"/>
              </a:rPr>
              <a:t>outpac-  </a:t>
            </a:r>
            <a:r>
              <a:rPr sz="2500" spc="-55" dirty="0">
                <a:latin typeface="Arial"/>
                <a:cs typeface="Arial"/>
              </a:rPr>
              <a:t>ing </a:t>
            </a:r>
            <a:r>
              <a:rPr sz="2500" spc="-125" dirty="0">
                <a:latin typeface="Arial"/>
                <a:cs typeface="Arial"/>
              </a:rPr>
              <a:t>hardware </a:t>
            </a:r>
            <a:r>
              <a:rPr sz="2500" spc="-45" dirty="0">
                <a:latin typeface="Arial"/>
                <a:cs typeface="Arial"/>
              </a:rPr>
              <a:t>(100! </a:t>
            </a:r>
            <a:r>
              <a:rPr sz="2500" spc="-110" dirty="0">
                <a:latin typeface="Gulim"/>
                <a:cs typeface="Gulim"/>
              </a:rPr>
              <a:t>≈ </a:t>
            </a:r>
            <a:r>
              <a:rPr sz="2500" spc="5" dirty="0">
                <a:latin typeface="Arial"/>
                <a:cs typeface="Arial"/>
              </a:rPr>
              <a:t>10</a:t>
            </a:r>
            <a:r>
              <a:rPr sz="2625" spc="7" baseline="28571" dirty="0">
                <a:latin typeface="Trebuchet MS"/>
                <a:cs typeface="Trebuchet MS"/>
              </a:rPr>
              <a:t>157 </a:t>
            </a:r>
            <a:r>
              <a:rPr sz="2500" i="1" spc="509" dirty="0">
                <a:latin typeface="Arial"/>
                <a:cs typeface="Arial"/>
              </a:rPr>
              <a:t>&gt;</a:t>
            </a:r>
            <a:r>
              <a:rPr sz="2500" i="1" spc="-285" dirty="0"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10</a:t>
            </a:r>
            <a:r>
              <a:rPr sz="2625" spc="60" baseline="28571" dirty="0">
                <a:latin typeface="Trebuchet MS"/>
                <a:cs typeface="Trebuchet MS"/>
              </a:rPr>
              <a:t>80</a:t>
            </a:r>
            <a:r>
              <a:rPr sz="2500" spc="40" dirty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  <a:p>
            <a:pPr marL="869315" marR="52069" indent="-322580">
              <a:lnSpc>
                <a:spcPct val="101600"/>
              </a:lnSpc>
              <a:spcBef>
                <a:spcPts val="495"/>
              </a:spcBef>
              <a:buClr>
                <a:srgbClr val="000000"/>
              </a:buClr>
              <a:buFont typeface="Gulim"/>
              <a:buChar char="•"/>
              <a:tabLst>
                <a:tab pos="869315" algn="l"/>
                <a:tab pos="869950" algn="l"/>
                <a:tab pos="2172335" algn="l"/>
                <a:tab pos="4222750" algn="l"/>
                <a:tab pos="5829300" algn="l"/>
                <a:tab pos="6266180" algn="l"/>
                <a:tab pos="6747509" algn="l"/>
                <a:tab pos="8121015" algn="l"/>
                <a:tab pos="9442450" algn="l"/>
              </a:tabLst>
            </a:pPr>
            <a:r>
              <a:rPr sz="2500" b="1" spc="-25" dirty="0">
                <a:solidFill>
                  <a:srgbClr val="FF0000"/>
                </a:solidFill>
                <a:latin typeface="Arial"/>
                <a:cs typeface="Arial"/>
              </a:rPr>
              <a:t>Limited	</a:t>
            </a:r>
            <a:r>
              <a:rPr sz="2500" b="1" spc="-60" dirty="0">
                <a:solidFill>
                  <a:srgbClr val="FF0000"/>
                </a:solidFill>
                <a:latin typeface="Arial"/>
                <a:cs typeface="Arial"/>
              </a:rPr>
              <a:t>inf</a:t>
            </a:r>
            <a:r>
              <a:rPr sz="2500" b="1" spc="-16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b="1" spc="5" dirty="0">
                <a:solidFill>
                  <a:srgbClr val="FF0000"/>
                </a:solidFill>
                <a:latin typeface="Arial"/>
                <a:cs typeface="Arial"/>
              </a:rPr>
              <a:t>rmat</a:t>
            </a:r>
            <a:r>
              <a:rPr sz="2500" b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500" b="1" spc="-1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b="1" spc="-1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500" spc="5" dirty="0">
                <a:latin typeface="Arial"/>
                <a:cs typeface="Arial"/>
              </a:rPr>
              <a:t>: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05" dirty="0">
                <a:latin typeface="Arial"/>
                <a:cs typeface="Arial"/>
              </a:rPr>
              <a:t>com</a:t>
            </a:r>
            <a:r>
              <a:rPr sz="2500" spc="-90" dirty="0">
                <a:latin typeface="Arial"/>
                <a:cs typeface="Arial"/>
              </a:rPr>
              <a:t>p</a:t>
            </a:r>
            <a:r>
              <a:rPr sz="2500" spc="-110" dirty="0">
                <a:latin typeface="Arial"/>
                <a:cs typeface="Arial"/>
              </a:rPr>
              <a:t>le</a:t>
            </a:r>
            <a:r>
              <a:rPr sz="2500" spc="65" dirty="0">
                <a:latin typeface="Arial"/>
                <a:cs typeface="Arial"/>
              </a:rPr>
              <a:t>xi</a:t>
            </a:r>
            <a:r>
              <a:rPr sz="2500" spc="-25" dirty="0">
                <a:latin typeface="Arial"/>
                <a:cs typeface="Arial"/>
              </a:rPr>
              <a:t>t</a:t>
            </a:r>
            <a:r>
              <a:rPr sz="2500" spc="-80" dirty="0">
                <a:latin typeface="Arial"/>
                <a:cs typeface="Arial"/>
              </a:rPr>
              <a:t>y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25" dirty="0">
                <a:latin typeface="Arial"/>
                <a:cs typeface="Arial"/>
              </a:rPr>
              <a:t>of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5" dirty="0">
                <a:latin typeface="Arial"/>
                <a:cs typeface="Arial"/>
              </a:rPr>
              <a:t>AI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55" dirty="0">
                <a:latin typeface="Arial"/>
                <a:cs typeface="Arial"/>
              </a:rPr>
              <a:t>p</a:t>
            </a:r>
            <a:r>
              <a:rPr sz="2500" spc="-105" dirty="0">
                <a:latin typeface="Arial"/>
                <a:cs typeface="Arial"/>
              </a:rPr>
              <a:t>roblems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35" dirty="0">
                <a:latin typeface="Arial"/>
                <a:cs typeface="Arial"/>
              </a:rPr>
              <a:t>(num</a:t>
            </a:r>
            <a:r>
              <a:rPr sz="2500" spc="35" dirty="0">
                <a:latin typeface="Arial"/>
                <a:cs typeface="Arial"/>
              </a:rPr>
              <a:t>b</a:t>
            </a:r>
            <a:r>
              <a:rPr sz="2500" spc="-114" dirty="0">
                <a:latin typeface="Arial"/>
                <a:cs typeface="Arial"/>
              </a:rPr>
              <a:t>er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20" dirty="0">
                <a:latin typeface="Arial"/>
                <a:cs typeface="Arial"/>
              </a:rPr>
              <a:t>of  </a:t>
            </a:r>
            <a:r>
              <a:rPr sz="2500" spc="-110" dirty="0">
                <a:latin typeface="Arial"/>
                <a:cs typeface="Arial"/>
              </a:rPr>
              <a:t>words, </a:t>
            </a:r>
            <a:r>
              <a:rPr sz="2500" spc="-65" dirty="0">
                <a:latin typeface="Arial"/>
                <a:cs typeface="Arial"/>
              </a:rPr>
              <a:t>objects, </a:t>
            </a:r>
            <a:r>
              <a:rPr sz="2500" spc="-110" dirty="0">
                <a:latin typeface="Arial"/>
                <a:cs typeface="Arial"/>
              </a:rPr>
              <a:t>concepts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45" dirty="0">
                <a:latin typeface="Arial"/>
                <a:cs typeface="Arial"/>
              </a:rPr>
              <a:t>the</a:t>
            </a:r>
            <a:r>
              <a:rPr sz="2500" spc="-110" dirty="0">
                <a:latin typeface="Arial"/>
                <a:cs typeface="Arial"/>
              </a:rPr>
              <a:t> </a:t>
            </a:r>
            <a:r>
              <a:rPr sz="2500" spc="-35" dirty="0">
                <a:latin typeface="Arial"/>
                <a:cs typeface="Arial"/>
              </a:rPr>
              <a:t>world)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Gulim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Gulim"/>
              <a:buChar char="•"/>
            </a:pPr>
            <a:endParaRPr sz="27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2500" spc="-35" dirty="0">
                <a:solidFill>
                  <a:srgbClr val="0000A0"/>
                </a:solidFill>
                <a:latin typeface="Arial"/>
                <a:cs typeface="Arial"/>
              </a:rPr>
              <a:t>Contributions</a:t>
            </a:r>
            <a:r>
              <a:rPr sz="2500" spc="-35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69315" indent="-323215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869315" algn="l"/>
                <a:tab pos="869950" algn="l"/>
              </a:tabLst>
            </a:pPr>
            <a:r>
              <a:rPr sz="2500" spc="-65" dirty="0">
                <a:latin typeface="Arial"/>
                <a:cs typeface="Arial"/>
              </a:rPr>
              <a:t>Lisp, </a:t>
            </a:r>
            <a:r>
              <a:rPr sz="2500" spc="-140" dirty="0">
                <a:latin typeface="Arial"/>
                <a:cs typeface="Arial"/>
              </a:rPr>
              <a:t>garbage </a:t>
            </a:r>
            <a:r>
              <a:rPr sz="2500" spc="-45" dirty="0">
                <a:latin typeface="Arial"/>
                <a:cs typeface="Arial"/>
              </a:rPr>
              <a:t>collection, </a:t>
            </a:r>
            <a:r>
              <a:rPr sz="2500" spc="-65" dirty="0">
                <a:latin typeface="Arial"/>
                <a:cs typeface="Arial"/>
              </a:rPr>
              <a:t>time-sharing </a:t>
            </a:r>
            <a:r>
              <a:rPr sz="2500" spc="-40" dirty="0">
                <a:latin typeface="Arial"/>
                <a:cs typeface="Arial"/>
              </a:rPr>
              <a:t>(John</a:t>
            </a:r>
            <a:r>
              <a:rPr sz="2500" spc="-11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McCarthy)</a:t>
            </a:r>
            <a:endParaRPr sz="2500">
              <a:latin typeface="Arial"/>
              <a:cs typeface="Arial"/>
            </a:endParaRPr>
          </a:p>
          <a:p>
            <a:pPr marL="869315" indent="-323215">
              <a:lnSpc>
                <a:spcPct val="100000"/>
              </a:lnSpc>
              <a:spcBef>
                <a:spcPts val="1635"/>
              </a:spcBef>
              <a:buClr>
                <a:srgbClr val="000000"/>
              </a:buClr>
              <a:buFont typeface="Gulim"/>
              <a:buChar char="•"/>
              <a:tabLst>
                <a:tab pos="869315" algn="l"/>
                <a:tab pos="869950" algn="l"/>
                <a:tab pos="2964180" algn="l"/>
              </a:tabLst>
            </a:pPr>
            <a:r>
              <a:rPr sz="2500" spc="-85" dirty="0">
                <a:solidFill>
                  <a:srgbClr val="0000A0"/>
                </a:solidFill>
                <a:latin typeface="Arial"/>
                <a:cs typeface="Arial"/>
              </a:rPr>
              <a:t>Key</a:t>
            </a:r>
            <a:r>
              <a:rPr sz="2500" spc="21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0000A0"/>
                </a:solidFill>
                <a:latin typeface="Arial"/>
                <a:cs typeface="Arial"/>
              </a:rPr>
              <a:t>paradigm</a:t>
            </a:r>
            <a:r>
              <a:rPr sz="2500" spc="-80" dirty="0">
                <a:latin typeface="Arial"/>
                <a:cs typeface="Arial"/>
              </a:rPr>
              <a:t>:	</a:t>
            </a:r>
            <a:r>
              <a:rPr sz="2500" spc="-135" dirty="0">
                <a:latin typeface="Arial"/>
                <a:cs typeface="Arial"/>
              </a:rPr>
              <a:t>separate </a:t>
            </a:r>
            <a:r>
              <a:rPr sz="2500" b="1" spc="-80" dirty="0">
                <a:solidFill>
                  <a:srgbClr val="008000"/>
                </a:solidFill>
                <a:latin typeface="Arial"/>
                <a:cs typeface="Arial"/>
              </a:rPr>
              <a:t>modeling </a:t>
            </a:r>
            <a:r>
              <a:rPr sz="2500" spc="-114" dirty="0">
                <a:latin typeface="Arial"/>
                <a:cs typeface="Arial"/>
              </a:rPr>
              <a:t>and</a:t>
            </a:r>
            <a:r>
              <a:rPr sz="2500" spc="110" dirty="0">
                <a:latin typeface="Arial"/>
                <a:cs typeface="Arial"/>
              </a:rPr>
              <a:t> </a:t>
            </a:r>
            <a:r>
              <a:rPr sz="2500" b="1" spc="-80" dirty="0">
                <a:solidFill>
                  <a:srgbClr val="008000"/>
                </a:solidFill>
                <a:latin typeface="Arial"/>
                <a:cs typeface="Arial"/>
              </a:rPr>
              <a:t>inference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634" y="260258"/>
            <a:ext cx="706882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Knowledge-based </a:t>
            </a:r>
            <a:r>
              <a:rPr spc="-245" dirty="0"/>
              <a:t>systems</a:t>
            </a:r>
            <a:r>
              <a:rPr spc="-215" dirty="0"/>
              <a:t> </a:t>
            </a:r>
            <a:r>
              <a:rPr spc="-110" dirty="0"/>
              <a:t>(70-80s)</a:t>
            </a:r>
          </a:p>
        </p:txBody>
      </p:sp>
      <p:sp>
        <p:nvSpPr>
          <p:cNvPr id="3" name="object 3"/>
          <p:cNvSpPr/>
          <p:nvPr/>
        </p:nvSpPr>
        <p:spPr>
          <a:xfrm>
            <a:off x="3115455" y="1326214"/>
            <a:ext cx="3935446" cy="207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89" y="4006797"/>
            <a:ext cx="9665335" cy="1848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2332355" algn="l"/>
              </a:tabLst>
            </a:pPr>
            <a:r>
              <a:rPr sz="2500" spc="-45" dirty="0">
                <a:solidFill>
                  <a:srgbClr val="0000A0"/>
                </a:solidFill>
                <a:latin typeface="Arial"/>
                <a:cs typeface="Arial"/>
              </a:rPr>
              <a:t>Expert</a:t>
            </a:r>
            <a:r>
              <a:rPr sz="2500" spc="32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30" dirty="0">
                <a:solidFill>
                  <a:srgbClr val="0000A0"/>
                </a:solidFill>
                <a:latin typeface="Arial"/>
                <a:cs typeface="Arial"/>
              </a:rPr>
              <a:t>systems</a:t>
            </a:r>
            <a:r>
              <a:rPr sz="2500" spc="-130" dirty="0">
                <a:latin typeface="Arial"/>
                <a:cs typeface="Arial"/>
              </a:rPr>
              <a:t>:	</a:t>
            </a:r>
            <a:r>
              <a:rPr sz="2500" spc="-5" dirty="0">
                <a:latin typeface="Arial"/>
                <a:cs typeface="Arial"/>
              </a:rPr>
              <a:t>elicit </a:t>
            </a:r>
            <a:r>
              <a:rPr sz="2500" spc="-80" dirty="0">
                <a:latin typeface="Arial"/>
                <a:cs typeface="Arial"/>
              </a:rPr>
              <a:t>specific domain </a:t>
            </a:r>
            <a:r>
              <a:rPr sz="2500" spc="-114" dirty="0">
                <a:latin typeface="Arial"/>
                <a:cs typeface="Arial"/>
              </a:rPr>
              <a:t>knowledge </a:t>
            </a:r>
            <a:r>
              <a:rPr sz="2500" spc="-20" dirty="0">
                <a:latin typeface="Arial"/>
                <a:cs typeface="Arial"/>
              </a:rPr>
              <a:t>from </a:t>
            </a:r>
            <a:r>
              <a:rPr sz="2500" spc="-95" dirty="0">
                <a:latin typeface="Arial"/>
                <a:cs typeface="Arial"/>
              </a:rPr>
              <a:t>experts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40" dirty="0">
                <a:latin typeface="Arial"/>
                <a:cs typeface="Arial"/>
              </a:rPr>
              <a:t>form  </a:t>
            </a:r>
            <a:r>
              <a:rPr sz="2500" spc="-25" dirty="0">
                <a:latin typeface="Arial"/>
                <a:cs typeface="Arial"/>
              </a:rPr>
              <a:t>of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spc="-90" dirty="0">
                <a:latin typeface="Arial"/>
                <a:cs typeface="Arial"/>
              </a:rPr>
              <a:t>rules: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marL="23495" algn="ctr">
              <a:lnSpc>
                <a:spcPct val="100000"/>
              </a:lnSpc>
            </a:pPr>
            <a:r>
              <a:rPr sz="2500" spc="-170" dirty="0">
                <a:latin typeface="Courier New"/>
                <a:cs typeface="Courier New"/>
              </a:rPr>
              <a:t>if [premises] then</a:t>
            </a:r>
            <a:r>
              <a:rPr sz="2500" spc="-175" dirty="0">
                <a:latin typeface="Courier New"/>
                <a:cs typeface="Courier New"/>
              </a:rPr>
              <a:t> </a:t>
            </a:r>
            <a:r>
              <a:rPr sz="2500" spc="-170" dirty="0">
                <a:latin typeface="Courier New"/>
                <a:cs typeface="Courier New"/>
              </a:rPr>
              <a:t>[conclusion]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18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434" y="7339880"/>
            <a:ext cx="2249805" cy="1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spc="-70" dirty="0">
                <a:latin typeface="Arial"/>
                <a:cs typeface="Arial"/>
              </a:rPr>
              <a:t>CS221 </a:t>
            </a:r>
            <a:r>
              <a:rPr sz="1000" spc="229" dirty="0">
                <a:latin typeface="Arial"/>
                <a:cs typeface="Arial"/>
              </a:rPr>
              <a:t>/ </a:t>
            </a:r>
            <a:r>
              <a:rPr sz="1000" spc="-5" dirty="0">
                <a:latin typeface="Arial"/>
                <a:cs typeface="Arial"/>
              </a:rPr>
              <a:t>Autumn </a:t>
            </a:r>
            <a:r>
              <a:rPr sz="1000" spc="-50" dirty="0">
                <a:latin typeface="Arial"/>
                <a:cs typeface="Arial"/>
              </a:rPr>
              <a:t>2019 </a:t>
            </a:r>
            <a:r>
              <a:rPr sz="1000" spc="229" dirty="0">
                <a:latin typeface="Arial"/>
                <a:cs typeface="Arial"/>
              </a:rPr>
              <a:t>/ </a:t>
            </a:r>
            <a:r>
              <a:rPr sz="1000" spc="-30" dirty="0">
                <a:latin typeface="Arial"/>
                <a:cs typeface="Arial"/>
              </a:rPr>
              <a:t>Liang </a:t>
            </a:r>
            <a:r>
              <a:rPr sz="1000" spc="100" dirty="0">
                <a:latin typeface="Arial"/>
                <a:cs typeface="Arial"/>
              </a:rPr>
              <a:t>&amp;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Sadigh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12345-ABA4-4921-96AF-3F65A333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3399" y="688975"/>
            <a:ext cx="8095263" cy="1261884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content : Uploaded in LMS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84112-10E6-4E35-9C21-755CDBACA72E}"/>
              </a:ext>
            </a:extLst>
          </p:cNvPr>
          <p:cNvSpPr txBox="1"/>
          <p:nvPr/>
        </p:nvSpPr>
        <p:spPr>
          <a:xfrm>
            <a:off x="584200" y="1527175"/>
            <a:ext cx="7772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Course Evaluation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Percentage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Mid Term Examination 			15 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End Term Examination 			35 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Assignment 					</a:t>
            </a: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Quiz 						</a:t>
            </a: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05</a:t>
            </a:r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Lab Continuous Evaluation 		</a:t>
            </a:r>
            <a:r>
              <a:rPr lang="en-I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05</a:t>
            </a:r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					30 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192EDD5-73C3-4710-A124-8233AEAA5B05}"/>
                  </a:ext>
                </a:extLst>
              </p14:cNvPr>
              <p14:cNvContentPartPr/>
              <p14:nvPr/>
            </p14:nvContentPartPr>
            <p14:xfrm>
              <a:off x="3522076" y="4668120"/>
              <a:ext cx="18720" cy="61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192EDD5-73C3-4710-A124-8233AEAA5B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3076" y="4659120"/>
                <a:ext cx="36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761F9AD-42E0-446C-8B74-DE3A0B602FB1}"/>
                  </a:ext>
                </a:extLst>
              </p14:cNvPr>
              <p14:cNvContentPartPr/>
              <p14:nvPr/>
            </p14:nvContentPartPr>
            <p14:xfrm>
              <a:off x="12823036" y="3272989"/>
              <a:ext cx="29520" cy="248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761F9AD-42E0-446C-8B74-DE3A0B602F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78396" y="3227989"/>
                <a:ext cx="1191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1" name="Group 520">
            <a:extLst>
              <a:ext uri="{FF2B5EF4-FFF2-40B4-BE49-F238E27FC236}">
                <a16:creationId xmlns:a16="http://schemas.microsoft.com/office/drawing/2014/main" id="{152777E4-1B46-4361-853E-957F8B7577C0}"/>
              </a:ext>
            </a:extLst>
          </p:cNvPr>
          <p:cNvGrpSpPr/>
          <p:nvPr/>
        </p:nvGrpSpPr>
        <p:grpSpPr>
          <a:xfrm>
            <a:off x="3826996" y="4705462"/>
            <a:ext cx="5919480" cy="2482920"/>
            <a:chOff x="3826996" y="4705462"/>
            <a:chExt cx="5919480" cy="248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B0B5FCD-BD47-4E07-AB45-C7FBADC62FC9}"/>
                    </a:ext>
                  </a:extLst>
                </p14:cNvPr>
                <p14:cNvContentPartPr/>
                <p14:nvPr/>
              </p14:nvContentPartPr>
              <p14:xfrm>
                <a:off x="3826996" y="6614542"/>
                <a:ext cx="37080" cy="25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B0B5FCD-BD47-4E07-AB45-C7FBADC62F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17996" y="6605902"/>
                  <a:ext cx="54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E61129-1A9E-47B1-9D17-453DA9AF3CFE}"/>
                    </a:ext>
                  </a:extLst>
                </p14:cNvPr>
                <p14:cNvContentPartPr/>
                <p14:nvPr/>
              </p14:nvContentPartPr>
              <p14:xfrm>
                <a:off x="9706876" y="4705462"/>
                <a:ext cx="828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E61129-1A9E-47B1-9D17-453DA9AF3C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97876" y="4696462"/>
                  <a:ext cx="25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B61D13-FACA-4D56-9F16-59761F50693E}"/>
                    </a:ext>
                  </a:extLst>
                </p14:cNvPr>
                <p14:cNvContentPartPr/>
                <p14:nvPr/>
              </p14:nvContentPartPr>
              <p14:xfrm>
                <a:off x="9351916" y="4926502"/>
                <a:ext cx="20160" cy="1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B61D13-FACA-4D56-9F16-59761F5069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43276" y="4917502"/>
                  <a:ext cx="37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38B43D-122F-41A0-A909-6D80E90B1D2D}"/>
                    </a:ext>
                  </a:extLst>
                </p14:cNvPr>
                <p14:cNvContentPartPr/>
                <p14:nvPr/>
              </p14:nvContentPartPr>
              <p14:xfrm>
                <a:off x="9742156" y="4860262"/>
                <a:ext cx="43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38B43D-122F-41A0-A909-6D80E90B1D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33516" y="4851262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0F44534-51BB-43F5-A347-7005AF63CB9F}"/>
                    </a:ext>
                  </a:extLst>
                </p14:cNvPr>
                <p14:cNvContentPartPr/>
                <p14:nvPr/>
              </p14:nvContentPartPr>
              <p14:xfrm>
                <a:off x="8057356" y="5967262"/>
                <a:ext cx="193680" cy="187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0F44534-51BB-43F5-A347-7005AF63CB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48716" y="5958622"/>
                  <a:ext cx="211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0C88AA3-B504-4FAC-B2E5-FE833CA3EB0D}"/>
                    </a:ext>
                  </a:extLst>
                </p14:cNvPr>
                <p14:cNvContentPartPr/>
                <p14:nvPr/>
              </p14:nvContentPartPr>
              <p14:xfrm>
                <a:off x="9400516" y="7188022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0C88AA3-B504-4FAC-B2E5-FE833CA3EB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91876" y="71793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FA2FB518-306E-461E-8514-E52F5C76855F}"/>
              </a:ext>
            </a:extLst>
          </p:cNvPr>
          <p:cNvGrpSpPr/>
          <p:nvPr/>
        </p:nvGrpSpPr>
        <p:grpSpPr>
          <a:xfrm>
            <a:off x="4539436" y="2522029"/>
            <a:ext cx="51480" cy="85680"/>
            <a:chOff x="4539436" y="2522029"/>
            <a:chExt cx="5148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0CA554F-C643-4504-96B3-19B21360EE10}"/>
                    </a:ext>
                  </a:extLst>
                </p14:cNvPr>
                <p14:cNvContentPartPr/>
                <p14:nvPr/>
              </p14:nvContentPartPr>
              <p14:xfrm>
                <a:off x="4588036" y="2588269"/>
                <a:ext cx="2880" cy="28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0CA554F-C643-4504-96B3-19B21360EE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79036" y="2579629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5075353-F08E-43A6-A1B2-96E927BD2503}"/>
                    </a:ext>
                  </a:extLst>
                </p14:cNvPr>
                <p14:cNvContentPartPr/>
                <p14:nvPr/>
              </p14:nvContentPartPr>
              <p14:xfrm>
                <a:off x="4573276" y="2588269"/>
                <a:ext cx="17280" cy="19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5075353-F08E-43A6-A1B2-96E927BD25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4636" y="2579629"/>
                  <a:ext cx="34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EDBE2FF-74CC-442D-84F3-63862D79378A}"/>
                    </a:ext>
                  </a:extLst>
                </p14:cNvPr>
                <p14:cNvContentPartPr/>
                <p14:nvPr/>
              </p14:nvContentPartPr>
              <p14:xfrm>
                <a:off x="4539436" y="2522029"/>
                <a:ext cx="360" cy="3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EDBE2FF-74CC-442D-84F3-63862D7937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0436" y="25133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2B00B20B-305F-4FC6-9DFC-C4FD9952A06F}"/>
                  </a:ext>
                </a:extLst>
              </p14:cNvPr>
              <p14:cNvContentPartPr/>
              <p14:nvPr/>
            </p14:nvContentPartPr>
            <p14:xfrm>
              <a:off x="5309476" y="101389"/>
              <a:ext cx="10800" cy="2232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2B00B20B-305F-4FC6-9DFC-C4FD9952A0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0476" y="92749"/>
                <a:ext cx="2844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01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634" y="260258"/>
            <a:ext cx="706882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Knowledge-based </a:t>
            </a:r>
            <a:r>
              <a:rPr spc="-245" dirty="0"/>
              <a:t>systems</a:t>
            </a:r>
            <a:r>
              <a:rPr spc="-215" dirty="0"/>
              <a:t> </a:t>
            </a:r>
            <a:r>
              <a:rPr spc="-110" dirty="0"/>
              <a:t>(70-80s)</a:t>
            </a:r>
          </a:p>
        </p:txBody>
      </p:sp>
      <p:sp>
        <p:nvSpPr>
          <p:cNvPr id="3" name="object 3"/>
          <p:cNvSpPr/>
          <p:nvPr/>
        </p:nvSpPr>
        <p:spPr>
          <a:xfrm>
            <a:off x="251289" y="1326214"/>
            <a:ext cx="1277907" cy="127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807" y="1735255"/>
            <a:ext cx="834961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35" dirty="0">
                <a:latin typeface="Arial"/>
                <a:cs typeface="Arial"/>
              </a:rPr>
              <a:t>DENDRAL: </a:t>
            </a:r>
            <a:r>
              <a:rPr sz="2500" spc="-40" dirty="0">
                <a:latin typeface="Arial"/>
                <a:cs typeface="Arial"/>
              </a:rPr>
              <a:t>infer </a:t>
            </a:r>
            <a:r>
              <a:rPr sz="2500" spc="-90" dirty="0">
                <a:latin typeface="Arial"/>
                <a:cs typeface="Arial"/>
              </a:rPr>
              <a:t>molecular </a:t>
            </a:r>
            <a:r>
              <a:rPr sz="2500" spc="-35" dirty="0">
                <a:latin typeface="Arial"/>
                <a:cs typeface="Arial"/>
              </a:rPr>
              <a:t>structure </a:t>
            </a:r>
            <a:r>
              <a:rPr sz="2500" spc="-20" dirty="0">
                <a:latin typeface="Arial"/>
                <a:cs typeface="Arial"/>
              </a:rPr>
              <a:t>from </a:t>
            </a:r>
            <a:r>
              <a:rPr sz="2500" spc="-200" dirty="0">
                <a:latin typeface="Arial"/>
                <a:cs typeface="Arial"/>
              </a:rPr>
              <a:t>mass</a:t>
            </a:r>
            <a:r>
              <a:rPr sz="2500" spc="45" dirty="0">
                <a:latin typeface="Arial"/>
                <a:cs typeface="Arial"/>
              </a:rPr>
              <a:t> </a:t>
            </a:r>
            <a:r>
              <a:rPr sz="2500" spc="-60" dirty="0">
                <a:latin typeface="Arial"/>
                <a:cs typeface="Arial"/>
              </a:rPr>
              <a:t>spectrometry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289" y="3107502"/>
            <a:ext cx="1272228" cy="1234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0807" y="3473040"/>
            <a:ext cx="78720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5" dirty="0">
                <a:latin typeface="Arial"/>
                <a:cs typeface="Arial"/>
              </a:rPr>
              <a:t>MYCIN: </a:t>
            </a:r>
            <a:r>
              <a:rPr sz="2500" spc="-135" dirty="0">
                <a:latin typeface="Arial"/>
                <a:cs typeface="Arial"/>
              </a:rPr>
              <a:t>diagnose </a:t>
            </a:r>
            <a:r>
              <a:rPr sz="2500" spc="-45" dirty="0">
                <a:latin typeface="Arial"/>
                <a:cs typeface="Arial"/>
              </a:rPr>
              <a:t>blood </a:t>
            </a:r>
            <a:r>
              <a:rPr sz="2500" spc="-50" dirty="0">
                <a:latin typeface="Arial"/>
                <a:cs typeface="Arial"/>
              </a:rPr>
              <a:t>infections, </a:t>
            </a:r>
            <a:r>
              <a:rPr sz="2500" spc="-114" dirty="0">
                <a:latin typeface="Arial"/>
                <a:cs typeface="Arial"/>
              </a:rPr>
              <a:t>recommend</a:t>
            </a:r>
            <a:r>
              <a:rPr sz="2500" spc="409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antibiotics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289" y="4801784"/>
            <a:ext cx="1277907" cy="1277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0807" y="4992718"/>
            <a:ext cx="7635875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sz="2500" spc="-65" dirty="0">
                <a:latin typeface="Arial"/>
                <a:cs typeface="Arial"/>
              </a:rPr>
              <a:t>XCON: </a:t>
            </a:r>
            <a:r>
              <a:rPr sz="2500" spc="-60" dirty="0">
                <a:latin typeface="Arial"/>
                <a:cs typeface="Arial"/>
              </a:rPr>
              <a:t>convert </a:t>
            </a:r>
            <a:r>
              <a:rPr sz="2500" spc="-85" dirty="0">
                <a:latin typeface="Arial"/>
                <a:cs typeface="Arial"/>
              </a:rPr>
              <a:t>customer </a:t>
            </a:r>
            <a:r>
              <a:rPr sz="2500" spc="-125" dirty="0">
                <a:latin typeface="Arial"/>
                <a:cs typeface="Arial"/>
              </a:rPr>
              <a:t>orders </a:t>
            </a:r>
            <a:r>
              <a:rPr sz="2500" spc="15" dirty="0">
                <a:latin typeface="Arial"/>
                <a:cs typeface="Arial"/>
              </a:rPr>
              <a:t>into </a:t>
            </a:r>
            <a:r>
              <a:rPr sz="2500" spc="-70" dirty="0">
                <a:latin typeface="Arial"/>
                <a:cs typeface="Arial"/>
              </a:rPr>
              <a:t>parts </a:t>
            </a:r>
            <a:r>
              <a:rPr sz="2500" spc="-55" dirty="0">
                <a:latin typeface="Arial"/>
                <a:cs typeface="Arial"/>
              </a:rPr>
              <a:t>specification;  </a:t>
            </a:r>
            <a:r>
              <a:rPr sz="2500" spc="-200" dirty="0">
                <a:latin typeface="Arial"/>
                <a:cs typeface="Arial"/>
              </a:rPr>
              <a:t>save </a:t>
            </a:r>
            <a:r>
              <a:rPr sz="2500" spc="-105" dirty="0">
                <a:latin typeface="Arial"/>
                <a:cs typeface="Arial"/>
              </a:rPr>
              <a:t>DEC </a:t>
            </a:r>
            <a:r>
              <a:rPr sz="2500" spc="15" dirty="0">
                <a:latin typeface="SimSun"/>
                <a:cs typeface="SimSun"/>
              </a:rPr>
              <a:t>$40 </a:t>
            </a:r>
            <a:r>
              <a:rPr sz="2500" spc="-15" dirty="0">
                <a:latin typeface="Arial"/>
                <a:cs typeface="Arial"/>
              </a:rPr>
              <a:t>million </a:t>
            </a:r>
            <a:r>
              <a:rPr sz="2500" spc="-175" dirty="0">
                <a:latin typeface="Arial"/>
                <a:cs typeface="Arial"/>
              </a:rPr>
              <a:t>a </a:t>
            </a:r>
            <a:r>
              <a:rPr sz="2500" spc="-160" dirty="0">
                <a:latin typeface="Arial"/>
                <a:cs typeface="Arial"/>
              </a:rPr>
              <a:t>year </a:t>
            </a:r>
            <a:r>
              <a:rPr sz="2500" spc="-114" dirty="0">
                <a:latin typeface="Arial"/>
                <a:cs typeface="Arial"/>
              </a:rPr>
              <a:t>by</a:t>
            </a:r>
            <a:r>
              <a:rPr sz="2500" spc="-41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1986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20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22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358" y="260258"/>
            <a:ext cx="521525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Knowledge-based</a:t>
            </a:r>
            <a:r>
              <a:rPr spc="185" dirty="0"/>
              <a:t> </a:t>
            </a:r>
            <a:r>
              <a:rPr spc="-24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89" y="1125450"/>
            <a:ext cx="9664065" cy="4924425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500" spc="-35" dirty="0">
                <a:solidFill>
                  <a:srgbClr val="0000A0"/>
                </a:solidFill>
                <a:latin typeface="Arial"/>
                <a:cs typeface="Arial"/>
              </a:rPr>
              <a:t>Contributions</a:t>
            </a:r>
            <a:r>
              <a:rPr sz="2500" spc="-35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15" dirty="0">
                <a:latin typeface="Arial"/>
                <a:cs typeface="Arial"/>
              </a:rPr>
              <a:t>First </a:t>
            </a:r>
            <a:r>
              <a:rPr sz="2500" b="1" spc="-60" dirty="0">
                <a:solidFill>
                  <a:srgbClr val="008000"/>
                </a:solidFill>
                <a:latin typeface="Arial"/>
                <a:cs typeface="Arial"/>
              </a:rPr>
              <a:t>real application </a:t>
            </a:r>
            <a:r>
              <a:rPr sz="2500" spc="45" dirty="0">
                <a:latin typeface="Arial"/>
                <a:cs typeface="Arial"/>
              </a:rPr>
              <a:t>that </a:t>
            </a:r>
            <a:r>
              <a:rPr sz="2500" spc="-65" dirty="0">
                <a:latin typeface="Arial"/>
                <a:cs typeface="Arial"/>
              </a:rPr>
              <a:t>impacted</a:t>
            </a:r>
            <a:r>
              <a:rPr sz="2500" spc="295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industry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630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105" dirty="0">
                <a:latin typeface="Arial"/>
                <a:cs typeface="Arial"/>
              </a:rPr>
              <a:t>Knowledge </a:t>
            </a:r>
            <a:r>
              <a:rPr sz="2500" spc="-110" dirty="0">
                <a:latin typeface="Arial"/>
                <a:cs typeface="Arial"/>
              </a:rPr>
              <a:t>helped </a:t>
            </a:r>
            <a:r>
              <a:rPr sz="2500" spc="-65" dirty="0">
                <a:latin typeface="Arial"/>
                <a:cs typeface="Arial"/>
              </a:rPr>
              <a:t>curb </a:t>
            </a:r>
            <a:r>
              <a:rPr sz="2500" spc="-45" dirty="0">
                <a:latin typeface="Arial"/>
                <a:cs typeface="Arial"/>
              </a:rPr>
              <a:t>the </a:t>
            </a:r>
            <a:r>
              <a:rPr sz="2500" spc="-70" dirty="0">
                <a:latin typeface="Arial"/>
                <a:cs typeface="Arial"/>
              </a:rPr>
              <a:t>exponential</a:t>
            </a:r>
            <a:r>
              <a:rPr sz="2500" spc="-105" dirty="0">
                <a:latin typeface="Arial"/>
                <a:cs typeface="Arial"/>
              </a:rPr>
              <a:t> </a:t>
            </a:r>
            <a:r>
              <a:rPr sz="2500" spc="-35" dirty="0">
                <a:latin typeface="Arial"/>
                <a:cs typeface="Arial"/>
              </a:rPr>
              <a:t>growth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Gulim"/>
              <a:buChar char="•"/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spc="-90" dirty="0">
                <a:solidFill>
                  <a:srgbClr val="0000A0"/>
                </a:solidFill>
                <a:latin typeface="Arial"/>
                <a:cs typeface="Arial"/>
              </a:rPr>
              <a:t>Problems</a:t>
            </a:r>
            <a:r>
              <a:rPr sz="2500" spc="-9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105" dirty="0">
                <a:latin typeface="Arial"/>
                <a:cs typeface="Arial"/>
              </a:rPr>
              <a:t>Knowledge </a:t>
            </a:r>
            <a:r>
              <a:rPr sz="2500" spc="-114" dirty="0">
                <a:latin typeface="Arial"/>
                <a:cs typeface="Arial"/>
              </a:rPr>
              <a:t>is </a:t>
            </a:r>
            <a:r>
              <a:rPr sz="2500" spc="5" dirty="0">
                <a:latin typeface="Arial"/>
                <a:cs typeface="Arial"/>
              </a:rPr>
              <a:t>not </a:t>
            </a:r>
            <a:r>
              <a:rPr sz="2500" spc="-45" dirty="0">
                <a:latin typeface="Arial"/>
                <a:cs typeface="Arial"/>
              </a:rPr>
              <a:t>deterministic </a:t>
            </a:r>
            <a:r>
              <a:rPr sz="2500" spc="-90" dirty="0">
                <a:latin typeface="Arial"/>
                <a:cs typeface="Arial"/>
              </a:rPr>
              <a:t>rules, </a:t>
            </a:r>
            <a:r>
              <a:rPr sz="2500" spc="-175" dirty="0">
                <a:latin typeface="Arial"/>
                <a:cs typeface="Arial"/>
              </a:rPr>
              <a:t>need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-85" dirty="0">
                <a:latin typeface="Arial"/>
                <a:cs typeface="Arial"/>
              </a:rPr>
              <a:t>model</a:t>
            </a:r>
            <a:r>
              <a:rPr sz="2500" spc="35" dirty="0">
                <a:latin typeface="Arial"/>
                <a:cs typeface="Arial"/>
              </a:rPr>
              <a:t> </a:t>
            </a:r>
            <a:r>
              <a:rPr sz="2500" b="1" spc="-50" dirty="0">
                <a:solidFill>
                  <a:srgbClr val="FF0000"/>
                </a:solidFill>
                <a:latin typeface="Arial"/>
                <a:cs typeface="Arial"/>
              </a:rPr>
              <a:t>uncertainty</a:t>
            </a:r>
            <a:endParaRPr sz="2500">
              <a:latin typeface="Arial"/>
              <a:cs typeface="Arial"/>
            </a:endParaRPr>
          </a:p>
          <a:p>
            <a:pPr marL="818515" marR="5080" indent="-322580">
              <a:lnSpc>
                <a:spcPct val="101600"/>
              </a:lnSpc>
              <a:spcBef>
                <a:spcPts val="705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135" dirty="0">
                <a:latin typeface="Arial"/>
                <a:cs typeface="Arial"/>
              </a:rPr>
              <a:t>Requires </a:t>
            </a:r>
            <a:r>
              <a:rPr sz="2500" spc="-114" dirty="0">
                <a:latin typeface="Arial"/>
                <a:cs typeface="Arial"/>
              </a:rPr>
              <a:t>considerable </a:t>
            </a:r>
            <a:r>
              <a:rPr sz="2500" b="1" spc="-70" dirty="0">
                <a:solidFill>
                  <a:srgbClr val="FF0000"/>
                </a:solidFill>
                <a:latin typeface="Arial"/>
                <a:cs typeface="Arial"/>
              </a:rPr>
              <a:t>manual </a:t>
            </a:r>
            <a:r>
              <a:rPr sz="2500" b="1" spc="-30" dirty="0">
                <a:solidFill>
                  <a:srgbClr val="FF0000"/>
                </a:solidFill>
                <a:latin typeface="Arial"/>
                <a:cs typeface="Arial"/>
              </a:rPr>
              <a:t>effort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-95" dirty="0">
                <a:latin typeface="Arial"/>
                <a:cs typeface="Arial"/>
              </a:rPr>
              <a:t>create </a:t>
            </a:r>
            <a:r>
              <a:rPr sz="2500" spc="-90" dirty="0">
                <a:latin typeface="Arial"/>
                <a:cs typeface="Arial"/>
              </a:rPr>
              <a:t>rules, </a:t>
            </a:r>
            <a:r>
              <a:rPr sz="2500" spc="-95" dirty="0">
                <a:latin typeface="Arial"/>
                <a:cs typeface="Arial"/>
              </a:rPr>
              <a:t>hard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-55" dirty="0">
                <a:latin typeface="Arial"/>
                <a:cs typeface="Arial"/>
              </a:rPr>
              <a:t>main-  </a:t>
            </a:r>
            <a:r>
              <a:rPr sz="2500" dirty="0">
                <a:latin typeface="Arial"/>
                <a:cs typeface="Arial"/>
              </a:rPr>
              <a:t>tain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89635" algn="l"/>
              </a:tabLst>
            </a:pPr>
            <a:r>
              <a:rPr sz="2500" spc="-95" dirty="0">
                <a:latin typeface="Arial"/>
                <a:cs typeface="Arial"/>
              </a:rPr>
              <a:t>1987:	</a:t>
            </a:r>
            <a:r>
              <a:rPr sz="2500" spc="-130" dirty="0">
                <a:latin typeface="Arial"/>
                <a:cs typeface="Arial"/>
              </a:rPr>
              <a:t>Collapse </a:t>
            </a:r>
            <a:r>
              <a:rPr sz="2500" spc="-25" dirty="0">
                <a:latin typeface="Arial"/>
                <a:cs typeface="Arial"/>
              </a:rPr>
              <a:t>of </a:t>
            </a:r>
            <a:r>
              <a:rPr sz="2500" spc="-85" dirty="0">
                <a:latin typeface="Arial"/>
                <a:cs typeface="Arial"/>
              </a:rPr>
              <a:t>Lisp </a:t>
            </a:r>
            <a:r>
              <a:rPr sz="2500" spc="-130" dirty="0">
                <a:latin typeface="Arial"/>
                <a:cs typeface="Arial"/>
              </a:rPr>
              <a:t>machines </a:t>
            </a:r>
            <a:r>
              <a:rPr sz="2500" spc="-114" dirty="0">
                <a:latin typeface="Arial"/>
                <a:cs typeface="Arial"/>
              </a:rPr>
              <a:t>and </a:t>
            </a:r>
            <a:r>
              <a:rPr sz="2500" spc="-160" dirty="0">
                <a:latin typeface="Arial"/>
                <a:cs typeface="Arial"/>
              </a:rPr>
              <a:t>second </a:t>
            </a:r>
            <a:r>
              <a:rPr sz="2500" spc="15" dirty="0">
                <a:latin typeface="Arial"/>
                <a:cs typeface="Arial"/>
              </a:rPr>
              <a:t>AI</a:t>
            </a:r>
            <a:r>
              <a:rPr sz="2500" spc="3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winter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160000" cy="76263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" y="1206278"/>
            <a:ext cx="10157460" cy="3663281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0159999" cy="4974542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270" y="2309089"/>
            <a:ext cx="8903460" cy="1495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5400" b="0" i="1" kern="1200" spc="-2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1943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9056123" y="6920987"/>
            <a:ext cx="475607" cy="349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spc="-65">
                <a:solidFill>
                  <a:srgbClr val="898989"/>
                </a:solidFill>
                <a:latin typeface="+mn-lt"/>
                <a:cs typeface="+mn-cs"/>
              </a:rPr>
              <a:t>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987" y="260258"/>
            <a:ext cx="505142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5" dirty="0"/>
              <a:t>Artificial </a:t>
            </a:r>
            <a:r>
              <a:rPr spc="-155" dirty="0"/>
              <a:t>neural</a:t>
            </a:r>
            <a:r>
              <a:rPr spc="395" dirty="0"/>
              <a:t> </a:t>
            </a:r>
            <a:r>
              <a:rPr spc="-17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277302" y="1326214"/>
            <a:ext cx="1206370" cy="1241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807" y="1508191"/>
            <a:ext cx="7636509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889000" algn="l"/>
              </a:tabLst>
            </a:pPr>
            <a:r>
              <a:rPr sz="2500" spc="-95" dirty="0">
                <a:latin typeface="Arial"/>
                <a:cs typeface="Arial"/>
              </a:rPr>
              <a:t>1943:	</a:t>
            </a:r>
            <a:r>
              <a:rPr sz="2500" spc="-50" dirty="0">
                <a:latin typeface="Arial"/>
                <a:cs typeface="Arial"/>
              </a:rPr>
              <a:t>introduced </a:t>
            </a:r>
            <a:r>
              <a:rPr sz="2500" spc="-5" dirty="0">
                <a:latin typeface="Arial"/>
                <a:cs typeface="Arial"/>
              </a:rPr>
              <a:t>artificial </a:t>
            </a:r>
            <a:r>
              <a:rPr sz="2500" spc="-90" dirty="0">
                <a:latin typeface="Arial"/>
                <a:cs typeface="Arial"/>
              </a:rPr>
              <a:t>neural networks, </a:t>
            </a:r>
            <a:r>
              <a:rPr sz="2500" spc="-85" dirty="0">
                <a:latin typeface="Arial"/>
                <a:cs typeface="Arial"/>
              </a:rPr>
              <a:t>connect </a:t>
            </a:r>
            <a:r>
              <a:rPr sz="2500" spc="-105" dirty="0">
                <a:latin typeface="Arial"/>
                <a:cs typeface="Arial"/>
              </a:rPr>
              <a:t>neu-  </a:t>
            </a:r>
            <a:r>
              <a:rPr sz="2500" spc="-30" dirty="0">
                <a:latin typeface="Arial"/>
                <a:cs typeface="Arial"/>
              </a:rPr>
              <a:t>ral </a:t>
            </a:r>
            <a:r>
              <a:rPr sz="2500" spc="-5" dirty="0">
                <a:latin typeface="Arial"/>
                <a:cs typeface="Arial"/>
              </a:rPr>
              <a:t>circuitry </a:t>
            </a:r>
            <a:r>
              <a:rPr sz="2500" spc="-114" dirty="0">
                <a:latin typeface="Arial"/>
                <a:cs typeface="Arial"/>
              </a:rPr>
              <a:t>and </a:t>
            </a:r>
            <a:r>
              <a:rPr sz="2500" spc="-55" dirty="0">
                <a:latin typeface="Arial"/>
                <a:cs typeface="Arial"/>
              </a:rPr>
              <a:t>logic</a:t>
            </a:r>
            <a:r>
              <a:rPr sz="2500" spc="170" dirty="0">
                <a:latin typeface="Arial"/>
                <a:cs typeface="Arial"/>
              </a:rPr>
              <a:t> </a:t>
            </a:r>
            <a:r>
              <a:rPr sz="2500" spc="35" dirty="0">
                <a:latin typeface="Arial"/>
                <a:cs typeface="Arial"/>
              </a:rPr>
              <a:t>(McCulloch/Pitts)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289" y="3932891"/>
            <a:ext cx="1277907" cy="127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0807" y="3921394"/>
            <a:ext cx="7635875" cy="1186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90"/>
              </a:spcBef>
            </a:pPr>
            <a:r>
              <a:rPr sz="2500" spc="-95" dirty="0">
                <a:latin typeface="Arial"/>
                <a:cs typeface="Arial"/>
              </a:rPr>
              <a:t>1969: Perceptrons </a:t>
            </a:r>
            <a:r>
              <a:rPr sz="2500" spc="-50" dirty="0">
                <a:latin typeface="Arial"/>
                <a:cs typeface="Arial"/>
              </a:rPr>
              <a:t>book </a:t>
            </a:r>
            <a:r>
              <a:rPr sz="2500" spc="-175" dirty="0">
                <a:latin typeface="Arial"/>
                <a:cs typeface="Arial"/>
              </a:rPr>
              <a:t>showed </a:t>
            </a:r>
            <a:r>
              <a:rPr sz="2500" spc="45" dirty="0">
                <a:latin typeface="Arial"/>
                <a:cs typeface="Arial"/>
              </a:rPr>
              <a:t>that </a:t>
            </a:r>
            <a:r>
              <a:rPr sz="2500" spc="-80" dirty="0">
                <a:latin typeface="Arial"/>
                <a:cs typeface="Arial"/>
              </a:rPr>
              <a:t>linear </a:t>
            </a:r>
            <a:r>
              <a:rPr sz="2500" spc="-114" dirty="0">
                <a:latin typeface="Arial"/>
                <a:cs typeface="Arial"/>
              </a:rPr>
              <a:t>models  </a:t>
            </a:r>
            <a:r>
              <a:rPr sz="2500" spc="-75" dirty="0">
                <a:latin typeface="Arial"/>
                <a:cs typeface="Arial"/>
              </a:rPr>
              <a:t>could </a:t>
            </a:r>
            <a:r>
              <a:rPr sz="2500" spc="5" dirty="0">
                <a:latin typeface="Arial"/>
                <a:cs typeface="Arial"/>
              </a:rPr>
              <a:t>not </a:t>
            </a:r>
            <a:r>
              <a:rPr sz="2500" spc="-140" dirty="0">
                <a:latin typeface="Arial"/>
                <a:cs typeface="Arial"/>
              </a:rPr>
              <a:t>solve </a:t>
            </a:r>
            <a:r>
              <a:rPr sz="2500" spc="-75" dirty="0">
                <a:latin typeface="Arial"/>
                <a:cs typeface="Arial"/>
              </a:rPr>
              <a:t>XOR, </a:t>
            </a:r>
            <a:r>
              <a:rPr sz="2500" spc="-35" dirty="0">
                <a:latin typeface="Arial"/>
                <a:cs typeface="Arial"/>
              </a:rPr>
              <a:t>killed </a:t>
            </a:r>
            <a:r>
              <a:rPr sz="2500" spc="-90" dirty="0">
                <a:latin typeface="Arial"/>
                <a:cs typeface="Arial"/>
              </a:rPr>
              <a:t>neural </a:t>
            </a:r>
            <a:r>
              <a:rPr sz="2500" spc="-100" dirty="0">
                <a:latin typeface="Arial"/>
                <a:cs typeface="Arial"/>
              </a:rPr>
              <a:t>nets </a:t>
            </a:r>
            <a:r>
              <a:rPr sz="2500" spc="-150" dirty="0">
                <a:latin typeface="Arial"/>
                <a:cs typeface="Arial"/>
              </a:rPr>
              <a:t>research </a:t>
            </a:r>
            <a:r>
              <a:rPr sz="2500" spc="50" dirty="0">
                <a:latin typeface="Arial"/>
                <a:cs typeface="Arial"/>
              </a:rPr>
              <a:t>(Min-  </a:t>
            </a:r>
            <a:r>
              <a:rPr sz="2500" dirty="0">
                <a:latin typeface="Arial"/>
                <a:cs typeface="Arial"/>
              </a:rPr>
              <a:t>sky/Papert)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0832" y="260258"/>
            <a:ext cx="3605529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Training</a:t>
            </a:r>
            <a:r>
              <a:rPr spc="175" dirty="0"/>
              <a:t> </a:t>
            </a:r>
            <a:r>
              <a:rPr spc="-17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258941" y="1326214"/>
            <a:ext cx="1270255" cy="127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807" y="1508191"/>
            <a:ext cx="7633970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1071245" algn="l"/>
                <a:tab pos="3164840" algn="l"/>
                <a:tab pos="3622675" algn="l"/>
                <a:tab pos="6032500" algn="l"/>
                <a:tab pos="6591934" algn="l"/>
              </a:tabLst>
            </a:pPr>
            <a:r>
              <a:rPr sz="2500" spc="-95" dirty="0">
                <a:latin typeface="Arial"/>
                <a:cs typeface="Arial"/>
              </a:rPr>
              <a:t>1986:	</a:t>
            </a:r>
            <a:r>
              <a:rPr sz="2500" spc="-15" dirty="0">
                <a:latin typeface="Arial"/>
                <a:cs typeface="Arial"/>
              </a:rPr>
              <a:t>p</a:t>
            </a:r>
            <a:r>
              <a:rPr sz="2500" spc="-80" dirty="0">
                <a:latin typeface="Arial"/>
                <a:cs typeface="Arial"/>
              </a:rPr>
              <a:t>opul</a:t>
            </a:r>
            <a:r>
              <a:rPr sz="2500" spc="-170" dirty="0">
                <a:latin typeface="Arial"/>
                <a:cs typeface="Arial"/>
              </a:rPr>
              <a:t>a</a:t>
            </a:r>
            <a:r>
              <a:rPr sz="2500" spc="-25" dirty="0">
                <a:latin typeface="Arial"/>
                <a:cs typeface="Arial"/>
              </a:rPr>
              <a:t>rization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25" dirty="0">
                <a:latin typeface="Arial"/>
                <a:cs typeface="Arial"/>
              </a:rPr>
              <a:t>of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95" dirty="0">
                <a:latin typeface="Arial"/>
                <a:cs typeface="Arial"/>
              </a:rPr>
              <a:t>back</a:t>
            </a:r>
            <a:r>
              <a:rPr sz="2500" spc="-170" dirty="0">
                <a:latin typeface="Arial"/>
                <a:cs typeface="Arial"/>
              </a:rPr>
              <a:t>p</a:t>
            </a:r>
            <a:r>
              <a:rPr sz="2500" spc="-60" dirty="0">
                <a:latin typeface="Arial"/>
                <a:cs typeface="Arial"/>
              </a:rPr>
              <a:t>ropagation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5" dirty="0">
                <a:latin typeface="Arial"/>
                <a:cs typeface="Arial"/>
              </a:rPr>
              <a:t>f</a:t>
            </a:r>
            <a:r>
              <a:rPr sz="2500" spc="-100" dirty="0">
                <a:latin typeface="Arial"/>
                <a:cs typeface="Arial"/>
              </a:rPr>
              <a:t>o</a:t>
            </a:r>
            <a:r>
              <a:rPr sz="2500" spc="30" dirty="0">
                <a:latin typeface="Arial"/>
                <a:cs typeface="Arial"/>
              </a:rPr>
              <a:t>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5" dirty="0">
                <a:latin typeface="Arial"/>
                <a:cs typeface="Arial"/>
              </a:rPr>
              <a:t>training  </a:t>
            </a:r>
            <a:r>
              <a:rPr sz="2500" spc="-40" dirty="0">
                <a:latin typeface="Arial"/>
                <a:cs typeface="Arial"/>
              </a:rPr>
              <a:t>multi-layer </a:t>
            </a:r>
            <a:r>
              <a:rPr sz="2500" spc="-100" dirty="0">
                <a:latin typeface="Arial"/>
                <a:cs typeface="Arial"/>
              </a:rPr>
              <a:t>networks </a:t>
            </a:r>
            <a:r>
              <a:rPr sz="2500" spc="-45" dirty="0">
                <a:latin typeface="Arial"/>
                <a:cs typeface="Arial"/>
              </a:rPr>
              <a:t>(Rumelhardt, </a:t>
            </a:r>
            <a:r>
              <a:rPr sz="2500" spc="-5" dirty="0">
                <a:latin typeface="Arial"/>
                <a:cs typeface="Arial"/>
              </a:rPr>
              <a:t>Hinton,</a:t>
            </a:r>
            <a:r>
              <a:rPr sz="2500" spc="200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Williams)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289" y="3932891"/>
            <a:ext cx="1277907" cy="1260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0807" y="4114869"/>
            <a:ext cx="7635875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888365" algn="l"/>
              </a:tabLst>
            </a:pPr>
            <a:r>
              <a:rPr sz="2500" spc="-95" dirty="0">
                <a:latin typeface="Arial"/>
                <a:cs typeface="Arial"/>
              </a:rPr>
              <a:t>1989:	</a:t>
            </a:r>
            <a:r>
              <a:rPr sz="2500" spc="-85" dirty="0">
                <a:latin typeface="Arial"/>
                <a:cs typeface="Arial"/>
              </a:rPr>
              <a:t>applied </a:t>
            </a:r>
            <a:r>
              <a:rPr sz="2500" spc="-50" dirty="0">
                <a:latin typeface="Arial"/>
                <a:cs typeface="Arial"/>
              </a:rPr>
              <a:t>convolutional </a:t>
            </a:r>
            <a:r>
              <a:rPr sz="2500" spc="-90" dirty="0">
                <a:latin typeface="Arial"/>
                <a:cs typeface="Arial"/>
              </a:rPr>
              <a:t>neural </a:t>
            </a:r>
            <a:r>
              <a:rPr sz="2500" spc="-100" dirty="0">
                <a:latin typeface="Arial"/>
                <a:cs typeface="Arial"/>
              </a:rPr>
              <a:t>networks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-85" dirty="0">
                <a:latin typeface="Arial"/>
                <a:cs typeface="Arial"/>
              </a:rPr>
              <a:t>recogniz-  </a:t>
            </a:r>
            <a:r>
              <a:rPr sz="2500" spc="-55" dirty="0">
                <a:latin typeface="Arial"/>
                <a:cs typeface="Arial"/>
              </a:rPr>
              <a:t>ing </a:t>
            </a:r>
            <a:r>
              <a:rPr sz="2500" spc="-30" dirty="0">
                <a:latin typeface="Arial"/>
                <a:cs typeface="Arial"/>
              </a:rPr>
              <a:t>handwritten digits for </a:t>
            </a:r>
            <a:r>
              <a:rPr sz="2500" spc="-160" dirty="0">
                <a:latin typeface="Arial"/>
                <a:cs typeface="Arial"/>
              </a:rPr>
              <a:t>USPS</a:t>
            </a:r>
            <a:r>
              <a:rPr sz="2500" spc="370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(LeCun)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27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9280" y="260258"/>
            <a:ext cx="278828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0" dirty="0"/>
              <a:t>Deep</a:t>
            </a:r>
            <a:r>
              <a:rPr spc="130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251289" y="1330621"/>
            <a:ext cx="1277907" cy="1273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0807" y="1526104"/>
            <a:ext cx="7635875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2332990" algn="l"/>
              </a:tabLst>
            </a:pPr>
            <a:r>
              <a:rPr sz="2500" spc="-50" dirty="0">
                <a:latin typeface="Arial"/>
                <a:cs typeface="Arial"/>
              </a:rPr>
              <a:t>AlexNet</a:t>
            </a:r>
            <a:r>
              <a:rPr sz="2500" spc="195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(2012):	</a:t>
            </a:r>
            <a:r>
              <a:rPr sz="2500" spc="-140" dirty="0">
                <a:latin typeface="Arial"/>
                <a:cs typeface="Arial"/>
              </a:rPr>
              <a:t>huge </a:t>
            </a:r>
            <a:r>
              <a:rPr sz="2500" spc="-125" dirty="0">
                <a:latin typeface="Arial"/>
                <a:cs typeface="Arial"/>
              </a:rPr>
              <a:t>gains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45" dirty="0">
                <a:latin typeface="Arial"/>
                <a:cs typeface="Arial"/>
              </a:rPr>
              <a:t>object </a:t>
            </a:r>
            <a:r>
              <a:rPr sz="2500" spc="-50" dirty="0">
                <a:latin typeface="Arial"/>
                <a:cs typeface="Arial"/>
              </a:rPr>
              <a:t>recognition; </a:t>
            </a:r>
            <a:r>
              <a:rPr sz="2500" spc="-45" dirty="0">
                <a:latin typeface="Arial"/>
                <a:cs typeface="Arial"/>
              </a:rPr>
              <a:t>trans-  </a:t>
            </a:r>
            <a:r>
              <a:rPr sz="2500" spc="-85" dirty="0">
                <a:latin typeface="Arial"/>
                <a:cs typeface="Arial"/>
              </a:rPr>
              <a:t>formed </a:t>
            </a:r>
            <a:r>
              <a:rPr sz="2500" spc="-60" dirty="0">
                <a:latin typeface="Arial"/>
                <a:cs typeface="Arial"/>
              </a:rPr>
              <a:t>computer </a:t>
            </a:r>
            <a:r>
              <a:rPr sz="2500" spc="-80" dirty="0">
                <a:latin typeface="Arial"/>
                <a:cs typeface="Arial"/>
              </a:rPr>
              <a:t>vision </a:t>
            </a:r>
            <a:r>
              <a:rPr sz="2500" spc="-50" dirty="0">
                <a:latin typeface="Arial"/>
                <a:cs typeface="Arial"/>
              </a:rPr>
              <a:t>community</a:t>
            </a:r>
            <a:r>
              <a:rPr sz="2500" spc="-400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overnight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289" y="3932891"/>
            <a:ext cx="1277907" cy="127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0807" y="4132781"/>
            <a:ext cx="6610350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1354455" algn="l"/>
                <a:tab pos="2640330" algn="l"/>
                <a:tab pos="3445510" algn="l"/>
                <a:tab pos="5459095" algn="l"/>
              </a:tabLst>
            </a:pPr>
            <a:r>
              <a:rPr sz="2500" spc="-95" dirty="0">
                <a:latin typeface="Arial"/>
                <a:cs typeface="Arial"/>
              </a:rPr>
              <a:t>AlphaGo	</a:t>
            </a:r>
            <a:r>
              <a:rPr sz="2500" spc="-25" dirty="0">
                <a:latin typeface="Arial"/>
                <a:cs typeface="Arial"/>
              </a:rPr>
              <a:t>(2016):	</a:t>
            </a:r>
            <a:r>
              <a:rPr sz="2500" spc="-175" dirty="0">
                <a:latin typeface="Arial"/>
                <a:cs typeface="Arial"/>
              </a:rPr>
              <a:t>deep	</a:t>
            </a:r>
            <a:r>
              <a:rPr sz="2500" spc="-50" dirty="0">
                <a:latin typeface="Arial"/>
                <a:cs typeface="Arial"/>
              </a:rPr>
              <a:t>reinf</a:t>
            </a:r>
            <a:r>
              <a:rPr sz="2500" spc="-140" dirty="0">
                <a:latin typeface="Arial"/>
                <a:cs typeface="Arial"/>
              </a:rPr>
              <a:t>o</a:t>
            </a:r>
            <a:r>
              <a:rPr sz="2500" spc="-80" dirty="0">
                <a:latin typeface="Arial"/>
                <a:cs typeface="Arial"/>
              </a:rPr>
              <a:t>rcement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14" dirty="0">
                <a:latin typeface="Arial"/>
                <a:cs typeface="Arial"/>
              </a:rPr>
              <a:t>le</a:t>
            </a:r>
            <a:r>
              <a:rPr sz="2500" spc="-235" dirty="0">
                <a:latin typeface="Arial"/>
                <a:cs typeface="Arial"/>
              </a:rPr>
              <a:t>a</a:t>
            </a:r>
            <a:r>
              <a:rPr sz="2500" spc="-30" dirty="0">
                <a:latin typeface="Arial"/>
                <a:cs typeface="Arial"/>
              </a:rPr>
              <a:t>rning,  </a:t>
            </a:r>
            <a:r>
              <a:rPr sz="2500" spc="-70" dirty="0">
                <a:latin typeface="Arial"/>
                <a:cs typeface="Arial"/>
              </a:rPr>
              <a:t>world </a:t>
            </a:r>
            <a:r>
              <a:rPr sz="2500" spc="-85" dirty="0">
                <a:latin typeface="Arial"/>
                <a:cs typeface="Arial"/>
              </a:rPr>
              <a:t>champion </a:t>
            </a:r>
            <a:r>
              <a:rPr sz="2500" spc="-185" dirty="0">
                <a:latin typeface="Arial"/>
                <a:cs typeface="Arial"/>
              </a:rPr>
              <a:t>Lee</a:t>
            </a:r>
            <a:r>
              <a:rPr sz="2500" spc="9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Sedol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29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0175" y="4132781"/>
            <a:ext cx="84963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80" dirty="0">
                <a:latin typeface="Arial"/>
                <a:cs typeface="Arial"/>
              </a:rPr>
              <a:t>defeat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33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9722" y="260258"/>
            <a:ext cx="284670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 </a:t>
            </a:r>
            <a:r>
              <a:rPr spc="-70" dirty="0"/>
              <a:t>melting</a:t>
            </a:r>
            <a:r>
              <a:rPr spc="350" dirty="0"/>
              <a:t> </a:t>
            </a:r>
            <a:r>
              <a:rPr spc="20" dirty="0"/>
              <a:t>pot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278" y="1125450"/>
            <a:ext cx="9180195" cy="565658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72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185" dirty="0">
                <a:latin typeface="Arial"/>
                <a:cs typeface="Arial"/>
              </a:rPr>
              <a:t>Bayes </a:t>
            </a:r>
            <a:r>
              <a:rPr sz="2500" spc="-70" dirty="0">
                <a:latin typeface="Arial"/>
                <a:cs typeface="Arial"/>
              </a:rPr>
              <a:t>rule </a:t>
            </a:r>
            <a:r>
              <a:rPr sz="2500" spc="-110" dirty="0">
                <a:latin typeface="Arial"/>
                <a:cs typeface="Arial"/>
              </a:rPr>
              <a:t>(Bayes, </a:t>
            </a:r>
            <a:r>
              <a:rPr sz="2500" spc="-70" dirty="0">
                <a:latin typeface="Arial"/>
                <a:cs typeface="Arial"/>
              </a:rPr>
              <a:t>1763)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85" dirty="0">
                <a:latin typeface="Arial"/>
                <a:cs typeface="Arial"/>
              </a:rPr>
              <a:t> </a:t>
            </a:r>
            <a:r>
              <a:rPr sz="2500" b="1" spc="-70" dirty="0">
                <a:solidFill>
                  <a:srgbClr val="008000"/>
                </a:solidFill>
                <a:latin typeface="Arial"/>
                <a:cs typeface="Arial"/>
              </a:rPr>
              <a:t>probability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105" dirty="0">
                <a:latin typeface="Arial"/>
                <a:cs typeface="Arial"/>
              </a:rPr>
              <a:t>Least </a:t>
            </a:r>
            <a:r>
              <a:rPr sz="2500" spc="-175" dirty="0">
                <a:latin typeface="Arial"/>
                <a:cs typeface="Arial"/>
              </a:rPr>
              <a:t>squares </a:t>
            </a:r>
            <a:r>
              <a:rPr sz="2500" spc="-130" dirty="0">
                <a:latin typeface="Arial"/>
                <a:cs typeface="Arial"/>
              </a:rPr>
              <a:t>regression (Gauss, </a:t>
            </a:r>
            <a:r>
              <a:rPr sz="2500" spc="-70" dirty="0">
                <a:latin typeface="Arial"/>
                <a:cs typeface="Arial"/>
              </a:rPr>
              <a:t>1795)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-135" dirty="0">
                <a:latin typeface="Arial"/>
                <a:cs typeface="Arial"/>
              </a:rPr>
              <a:t> </a:t>
            </a:r>
            <a:r>
              <a:rPr sz="2500" b="1" spc="-85" dirty="0">
                <a:solidFill>
                  <a:srgbClr val="008000"/>
                </a:solidFill>
                <a:latin typeface="Arial"/>
                <a:cs typeface="Arial"/>
              </a:rPr>
              <a:t>astronomy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1630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50" dirty="0">
                <a:latin typeface="Arial"/>
                <a:cs typeface="Arial"/>
              </a:rPr>
              <a:t>First-order </a:t>
            </a:r>
            <a:r>
              <a:rPr sz="2500" spc="-55" dirty="0">
                <a:latin typeface="Arial"/>
                <a:cs typeface="Arial"/>
              </a:rPr>
              <a:t>logic </a:t>
            </a:r>
            <a:r>
              <a:rPr sz="2500" spc="-90" dirty="0">
                <a:latin typeface="Arial"/>
                <a:cs typeface="Arial"/>
              </a:rPr>
              <a:t>(Frege, </a:t>
            </a:r>
            <a:r>
              <a:rPr sz="2500" spc="-70" dirty="0">
                <a:latin typeface="Arial"/>
                <a:cs typeface="Arial"/>
              </a:rPr>
              <a:t>1893)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-215" dirty="0">
                <a:latin typeface="Arial"/>
                <a:cs typeface="Arial"/>
              </a:rPr>
              <a:t> </a:t>
            </a:r>
            <a:r>
              <a:rPr sz="2500" b="1" spc="-105" dirty="0">
                <a:solidFill>
                  <a:srgbClr val="008000"/>
                </a:solidFill>
                <a:latin typeface="Arial"/>
                <a:cs typeface="Arial"/>
              </a:rPr>
              <a:t>logic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40" dirty="0">
                <a:latin typeface="Arial"/>
                <a:cs typeface="Arial"/>
              </a:rPr>
              <a:t>Maximum </a:t>
            </a:r>
            <a:r>
              <a:rPr sz="2500" spc="-45" dirty="0">
                <a:latin typeface="Arial"/>
                <a:cs typeface="Arial"/>
              </a:rPr>
              <a:t>likelihood </a:t>
            </a:r>
            <a:r>
              <a:rPr sz="2500" spc="-60" dirty="0">
                <a:latin typeface="Arial"/>
                <a:cs typeface="Arial"/>
              </a:rPr>
              <a:t>(Fisher, </a:t>
            </a:r>
            <a:r>
              <a:rPr sz="2500" spc="-70" dirty="0">
                <a:latin typeface="Arial"/>
                <a:cs typeface="Arial"/>
              </a:rPr>
              <a:t>1922)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345" dirty="0">
                <a:latin typeface="Arial"/>
                <a:cs typeface="Arial"/>
              </a:rPr>
              <a:t> </a:t>
            </a:r>
            <a:r>
              <a:rPr sz="2500" b="1" spc="-70" dirty="0">
                <a:solidFill>
                  <a:srgbClr val="008000"/>
                </a:solidFill>
                <a:latin typeface="Arial"/>
                <a:cs typeface="Arial"/>
              </a:rPr>
              <a:t>statistics</a:t>
            </a:r>
            <a:endParaRPr sz="2500">
              <a:latin typeface="Arial"/>
              <a:cs typeface="Arial"/>
            </a:endParaRPr>
          </a:p>
          <a:p>
            <a:pPr marL="334645" marR="5080" indent="-322580">
              <a:lnSpc>
                <a:spcPct val="101600"/>
              </a:lnSpc>
              <a:spcBef>
                <a:spcPts val="844"/>
              </a:spcBef>
              <a:buFont typeface="Gulim"/>
              <a:buChar char="•"/>
              <a:tabLst>
                <a:tab pos="334645" algn="l"/>
                <a:tab pos="335280" algn="l"/>
                <a:tab pos="1628775" algn="l"/>
                <a:tab pos="2597785" algn="l"/>
                <a:tab pos="3920490" algn="l"/>
                <a:tab pos="6530340" algn="l"/>
                <a:tab pos="7450455" algn="l"/>
                <a:tab pos="8225155" algn="l"/>
              </a:tabLst>
            </a:pPr>
            <a:r>
              <a:rPr sz="2500" spc="80" dirty="0">
                <a:latin typeface="Arial"/>
                <a:cs typeface="Arial"/>
              </a:rPr>
              <a:t>Arti</a:t>
            </a:r>
            <a:r>
              <a:rPr sz="2500" spc="55" dirty="0">
                <a:latin typeface="Arial"/>
                <a:cs typeface="Arial"/>
              </a:rPr>
              <a:t>fi</a:t>
            </a:r>
            <a:r>
              <a:rPr sz="2500" spc="-50" dirty="0">
                <a:latin typeface="Arial"/>
                <a:cs typeface="Arial"/>
              </a:rPr>
              <a:t>cial	</a:t>
            </a:r>
            <a:r>
              <a:rPr sz="2500" spc="-90" dirty="0">
                <a:latin typeface="Arial"/>
                <a:cs typeface="Arial"/>
              </a:rPr>
              <a:t>neural	</a:t>
            </a:r>
            <a:r>
              <a:rPr sz="2500" spc="-50" dirty="0">
                <a:latin typeface="Arial"/>
                <a:cs typeface="Arial"/>
              </a:rPr>
              <a:t>ne</a:t>
            </a:r>
            <a:r>
              <a:rPr sz="2500" spc="-95" dirty="0">
                <a:latin typeface="Arial"/>
                <a:cs typeface="Arial"/>
              </a:rPr>
              <a:t>t</a:t>
            </a:r>
            <a:r>
              <a:rPr sz="2500" spc="-150" dirty="0">
                <a:latin typeface="Arial"/>
                <a:cs typeface="Arial"/>
              </a:rPr>
              <a:t>w</a:t>
            </a:r>
            <a:r>
              <a:rPr sz="2500" spc="-200" dirty="0">
                <a:latin typeface="Arial"/>
                <a:cs typeface="Arial"/>
              </a:rPr>
              <a:t>o</a:t>
            </a:r>
            <a:r>
              <a:rPr sz="2500" spc="-90" dirty="0">
                <a:latin typeface="Arial"/>
                <a:cs typeface="Arial"/>
              </a:rPr>
              <a:t>rks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5" dirty="0">
                <a:latin typeface="Arial"/>
                <a:cs typeface="Arial"/>
              </a:rPr>
              <a:t>(McCull</a:t>
            </a:r>
            <a:r>
              <a:rPr sz="2500" spc="50" dirty="0">
                <a:latin typeface="Arial"/>
                <a:cs typeface="Arial"/>
              </a:rPr>
              <a:t>o</a:t>
            </a:r>
            <a:r>
              <a:rPr sz="2500" spc="60" dirty="0">
                <a:latin typeface="Arial"/>
                <a:cs typeface="Arial"/>
              </a:rPr>
              <a:t>ch/Pitts,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70" dirty="0">
                <a:latin typeface="Arial"/>
                <a:cs typeface="Arial"/>
              </a:rPr>
              <a:t>1943)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70" dirty="0">
                <a:latin typeface="Arial"/>
                <a:cs typeface="Arial"/>
              </a:rPr>
              <a:t>f</a:t>
            </a:r>
            <a:r>
              <a:rPr sz="2500" spc="-55" dirty="0">
                <a:latin typeface="Arial"/>
                <a:cs typeface="Arial"/>
              </a:rPr>
              <a:t>rom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b="1" spc="-55" dirty="0">
                <a:solidFill>
                  <a:srgbClr val="008000"/>
                </a:solidFill>
                <a:latin typeface="Arial"/>
                <a:cs typeface="Arial"/>
              </a:rPr>
              <a:t>neuro-  </a:t>
            </a:r>
            <a:r>
              <a:rPr sz="2500" b="1" spc="-140" dirty="0">
                <a:solidFill>
                  <a:srgbClr val="008000"/>
                </a:solidFill>
                <a:latin typeface="Arial"/>
                <a:cs typeface="Arial"/>
              </a:rPr>
              <a:t>science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64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25" dirty="0">
                <a:latin typeface="Arial"/>
                <a:cs typeface="Arial"/>
              </a:rPr>
              <a:t>Minimax </a:t>
            </a:r>
            <a:r>
              <a:rPr sz="2500" spc="-180" dirty="0">
                <a:latin typeface="Arial"/>
                <a:cs typeface="Arial"/>
              </a:rPr>
              <a:t>games </a:t>
            </a:r>
            <a:r>
              <a:rPr sz="2500" spc="-35" dirty="0">
                <a:latin typeface="Arial"/>
                <a:cs typeface="Arial"/>
              </a:rPr>
              <a:t>(von </a:t>
            </a:r>
            <a:r>
              <a:rPr sz="2500" spc="-95" dirty="0">
                <a:latin typeface="Arial"/>
                <a:cs typeface="Arial"/>
              </a:rPr>
              <a:t>Neumann, </a:t>
            </a:r>
            <a:r>
              <a:rPr sz="2500" spc="-70" dirty="0">
                <a:latin typeface="Arial"/>
                <a:cs typeface="Arial"/>
              </a:rPr>
              <a:t>1944)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-425" dirty="0">
                <a:latin typeface="Arial"/>
                <a:cs typeface="Arial"/>
              </a:rPr>
              <a:t> </a:t>
            </a:r>
            <a:r>
              <a:rPr sz="2500" b="1" spc="-130" dirty="0">
                <a:solidFill>
                  <a:srgbClr val="008000"/>
                </a:solidFill>
                <a:latin typeface="Arial"/>
                <a:cs typeface="Arial"/>
              </a:rPr>
              <a:t>economics</a:t>
            </a:r>
            <a:endParaRPr sz="2500">
              <a:latin typeface="Arial"/>
              <a:cs typeface="Arial"/>
            </a:endParaRPr>
          </a:p>
          <a:p>
            <a:pPr marL="334645" marR="5080" indent="-322580">
              <a:lnSpc>
                <a:spcPct val="101600"/>
              </a:lnSpc>
              <a:spcBef>
                <a:spcPts val="844"/>
              </a:spcBef>
              <a:buFont typeface="Gulim"/>
              <a:buChar char="•"/>
              <a:tabLst>
                <a:tab pos="334645" algn="l"/>
                <a:tab pos="335280" algn="l"/>
                <a:tab pos="1878964" algn="l"/>
                <a:tab pos="3126740" algn="l"/>
                <a:tab pos="4283710" algn="l"/>
                <a:tab pos="6777355" algn="l"/>
                <a:tab pos="7700645" algn="l"/>
                <a:tab pos="8477885" algn="l"/>
              </a:tabLst>
            </a:pPr>
            <a:r>
              <a:rPr sz="2500" spc="-50" dirty="0">
                <a:latin typeface="Arial"/>
                <a:cs typeface="Arial"/>
              </a:rPr>
              <a:t>St</a:t>
            </a:r>
            <a:r>
              <a:rPr sz="2500" spc="10" dirty="0">
                <a:latin typeface="Arial"/>
                <a:cs typeface="Arial"/>
              </a:rPr>
              <a:t>o</a:t>
            </a:r>
            <a:r>
              <a:rPr sz="2500" spc="-75" dirty="0">
                <a:latin typeface="Arial"/>
                <a:cs typeface="Arial"/>
              </a:rPr>
              <a:t>chastic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55" dirty="0">
                <a:latin typeface="Arial"/>
                <a:cs typeface="Arial"/>
              </a:rPr>
              <a:t>gradient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25" dirty="0">
                <a:latin typeface="Arial"/>
                <a:cs typeface="Arial"/>
              </a:rPr>
              <a:t>descent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5" dirty="0">
                <a:latin typeface="Arial"/>
                <a:cs typeface="Arial"/>
              </a:rPr>
              <a:t>(Robbins/Monro,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70" dirty="0">
                <a:latin typeface="Arial"/>
                <a:cs typeface="Arial"/>
              </a:rPr>
              <a:t>1951)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50" dirty="0">
                <a:latin typeface="Arial"/>
                <a:cs typeface="Arial"/>
              </a:rPr>
              <a:t>f</a:t>
            </a:r>
            <a:r>
              <a:rPr sz="2500" spc="55" dirty="0">
                <a:latin typeface="Arial"/>
                <a:cs typeface="Arial"/>
              </a:rPr>
              <a:t>r</a:t>
            </a:r>
            <a:r>
              <a:rPr sz="2500" spc="-95" dirty="0">
                <a:latin typeface="Arial"/>
                <a:cs typeface="Arial"/>
              </a:rPr>
              <a:t>om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b="1" dirty="0">
                <a:solidFill>
                  <a:srgbClr val="008000"/>
                </a:solidFill>
                <a:latin typeface="Arial"/>
                <a:cs typeface="Arial"/>
              </a:rPr>
              <a:t>opti-  </a:t>
            </a:r>
            <a:r>
              <a:rPr sz="2500" b="1" spc="-35" dirty="0">
                <a:solidFill>
                  <a:srgbClr val="008000"/>
                </a:solidFill>
                <a:latin typeface="Arial"/>
                <a:cs typeface="Arial"/>
              </a:rPr>
              <a:t>mization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64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35" dirty="0">
                <a:latin typeface="Arial"/>
                <a:cs typeface="Arial"/>
              </a:rPr>
              <a:t>Uniform </a:t>
            </a:r>
            <a:r>
              <a:rPr sz="2500" spc="-75" dirty="0">
                <a:latin typeface="Arial"/>
                <a:cs typeface="Arial"/>
              </a:rPr>
              <a:t>cost </a:t>
            </a:r>
            <a:r>
              <a:rPr sz="2500" spc="-160" dirty="0">
                <a:latin typeface="Arial"/>
                <a:cs typeface="Arial"/>
              </a:rPr>
              <a:t>search </a:t>
            </a:r>
            <a:r>
              <a:rPr sz="2500" spc="15" dirty="0">
                <a:latin typeface="Arial"/>
                <a:cs typeface="Arial"/>
              </a:rPr>
              <a:t>(Dijkstra, </a:t>
            </a:r>
            <a:r>
              <a:rPr sz="2500" spc="-70" dirty="0">
                <a:latin typeface="Arial"/>
                <a:cs typeface="Arial"/>
              </a:rPr>
              <a:t>1956)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b="1" spc="-80" dirty="0">
                <a:solidFill>
                  <a:srgbClr val="008000"/>
                </a:solidFill>
                <a:latin typeface="Arial"/>
                <a:cs typeface="Arial"/>
              </a:rPr>
              <a:t>algorithms</a:t>
            </a:r>
            <a:endParaRPr sz="25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105" dirty="0">
                <a:latin typeface="Arial"/>
                <a:cs typeface="Arial"/>
              </a:rPr>
              <a:t>Value </a:t>
            </a:r>
            <a:r>
              <a:rPr sz="2500" spc="-10" dirty="0">
                <a:latin typeface="Arial"/>
                <a:cs typeface="Arial"/>
              </a:rPr>
              <a:t>iteration </a:t>
            </a:r>
            <a:r>
              <a:rPr sz="2500" spc="-35" dirty="0">
                <a:latin typeface="Arial"/>
                <a:cs typeface="Arial"/>
              </a:rPr>
              <a:t>(Bellman, </a:t>
            </a:r>
            <a:r>
              <a:rPr sz="2500" spc="-70" dirty="0">
                <a:latin typeface="Arial"/>
                <a:cs typeface="Arial"/>
              </a:rPr>
              <a:t>1957) </a:t>
            </a:r>
            <a:r>
              <a:rPr sz="2500" spc="-20" dirty="0">
                <a:latin typeface="Arial"/>
                <a:cs typeface="Arial"/>
              </a:rPr>
              <a:t>from </a:t>
            </a:r>
            <a:r>
              <a:rPr sz="2500" b="1" spc="-60" dirty="0">
                <a:solidFill>
                  <a:srgbClr val="008000"/>
                </a:solidFill>
                <a:latin typeface="Arial"/>
                <a:cs typeface="Arial"/>
              </a:rPr>
              <a:t>control</a:t>
            </a:r>
            <a:r>
              <a:rPr sz="2500" b="1" spc="1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b="1" spc="-65" dirty="0">
                <a:solidFill>
                  <a:srgbClr val="008000"/>
                </a:solidFill>
                <a:latin typeface="Arial"/>
                <a:cs typeface="Arial"/>
              </a:rPr>
              <a:t>theory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6610" y="260258"/>
            <a:ext cx="331216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Two </a:t>
            </a:r>
            <a:r>
              <a:rPr spc="-220" dirty="0"/>
              <a:t>views </a:t>
            </a:r>
            <a:r>
              <a:rPr spc="-55" dirty="0"/>
              <a:t>of</a:t>
            </a:r>
            <a:r>
              <a:rPr spc="10" dirty="0"/>
              <a:t> </a:t>
            </a:r>
            <a:r>
              <a:rPr dirty="0"/>
              <a:t>AI</a:t>
            </a:r>
          </a:p>
        </p:txBody>
      </p:sp>
      <p:sp>
        <p:nvSpPr>
          <p:cNvPr id="3" name="object 3"/>
          <p:cNvSpPr/>
          <p:nvPr/>
        </p:nvSpPr>
        <p:spPr>
          <a:xfrm>
            <a:off x="1606209" y="1360292"/>
            <a:ext cx="566539" cy="1192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9378" y="1735255"/>
            <a:ext cx="578294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523365" algn="l"/>
              </a:tabLst>
            </a:pPr>
            <a:r>
              <a:rPr sz="2500" spc="15" dirty="0">
                <a:solidFill>
                  <a:srgbClr val="0000A0"/>
                </a:solidFill>
                <a:latin typeface="Arial"/>
                <a:cs typeface="Arial"/>
              </a:rPr>
              <a:t>AI</a:t>
            </a:r>
            <a:r>
              <a:rPr sz="2500" spc="15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00" dirty="0">
                <a:solidFill>
                  <a:srgbClr val="0000A0"/>
                </a:solidFill>
                <a:latin typeface="Arial"/>
                <a:cs typeface="Arial"/>
              </a:rPr>
              <a:t>agents</a:t>
            </a:r>
            <a:r>
              <a:rPr sz="2500" spc="-100" dirty="0">
                <a:latin typeface="Arial"/>
                <a:cs typeface="Arial"/>
              </a:rPr>
              <a:t>:	</a:t>
            </a:r>
            <a:r>
              <a:rPr sz="2500" spc="-114" dirty="0">
                <a:latin typeface="Arial"/>
                <a:cs typeface="Arial"/>
              </a:rPr>
              <a:t>how </a:t>
            </a:r>
            <a:r>
              <a:rPr sz="2500" spc="-125" dirty="0">
                <a:latin typeface="Arial"/>
                <a:cs typeface="Arial"/>
              </a:rPr>
              <a:t>can </a:t>
            </a:r>
            <a:r>
              <a:rPr sz="2500" spc="-204" dirty="0">
                <a:latin typeface="Arial"/>
                <a:cs typeface="Arial"/>
              </a:rPr>
              <a:t>we </a:t>
            </a:r>
            <a:r>
              <a:rPr sz="2500" spc="-95" dirty="0">
                <a:latin typeface="Arial"/>
                <a:cs typeface="Arial"/>
              </a:rPr>
              <a:t>create</a:t>
            </a:r>
            <a:r>
              <a:rPr sz="2500" spc="480" dirty="0">
                <a:latin typeface="Arial"/>
                <a:cs typeface="Arial"/>
              </a:rPr>
              <a:t> </a:t>
            </a:r>
            <a:r>
              <a:rPr sz="2500" spc="-75" dirty="0">
                <a:latin typeface="Arial"/>
                <a:cs typeface="Arial"/>
              </a:rPr>
              <a:t>intelligence?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8998" y="3875671"/>
            <a:ext cx="616701" cy="616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49378" y="3954109"/>
            <a:ext cx="50920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305560" algn="l"/>
              </a:tabLst>
            </a:pPr>
            <a:r>
              <a:rPr sz="2500" spc="15" dirty="0">
                <a:solidFill>
                  <a:srgbClr val="0000A0"/>
                </a:solidFill>
                <a:latin typeface="Arial"/>
                <a:cs typeface="Arial"/>
              </a:rPr>
              <a:t>AI</a:t>
            </a:r>
            <a:r>
              <a:rPr sz="2500" spc="15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0000A0"/>
                </a:solidFill>
                <a:latin typeface="Arial"/>
                <a:cs typeface="Arial"/>
              </a:rPr>
              <a:t>tools</a:t>
            </a:r>
            <a:r>
              <a:rPr sz="2500" spc="-30" dirty="0">
                <a:latin typeface="Arial"/>
                <a:cs typeface="Arial"/>
              </a:rPr>
              <a:t>:	</a:t>
            </a:r>
            <a:r>
              <a:rPr sz="2500" spc="-114" dirty="0">
                <a:latin typeface="Arial"/>
                <a:cs typeface="Arial"/>
              </a:rPr>
              <a:t>how </a:t>
            </a:r>
            <a:r>
              <a:rPr sz="2500" spc="-125" dirty="0">
                <a:latin typeface="Arial"/>
                <a:cs typeface="Arial"/>
              </a:rPr>
              <a:t>can </a:t>
            </a:r>
            <a:r>
              <a:rPr sz="2500" spc="-204" dirty="0">
                <a:latin typeface="Arial"/>
                <a:cs typeface="Arial"/>
              </a:rPr>
              <a:t>we </a:t>
            </a:r>
            <a:r>
              <a:rPr sz="2500" spc="-45" dirty="0">
                <a:latin typeface="Arial"/>
                <a:cs typeface="Arial"/>
              </a:rPr>
              <a:t>benefit</a:t>
            </a:r>
            <a:r>
              <a:rPr sz="2500" spc="505" dirty="0">
                <a:latin typeface="Arial"/>
                <a:cs typeface="Arial"/>
              </a:rPr>
              <a:t> </a:t>
            </a:r>
            <a:r>
              <a:rPr sz="2500" spc="-100" dirty="0">
                <a:latin typeface="Arial"/>
                <a:cs typeface="Arial"/>
              </a:rPr>
              <a:t>society?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36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5008" y="2575673"/>
            <a:ext cx="566539" cy="1192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9556" y="2950636"/>
            <a:ext cx="15728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i="1" spc="15" dirty="0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sz="2500" i="1" spc="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000000"/>
                </a:solidFill>
                <a:latin typeface="Arial"/>
                <a:cs typeface="Arial"/>
              </a:rPr>
              <a:t>agents...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38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4595" y="260258"/>
            <a:ext cx="402018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An </a:t>
            </a:r>
            <a:r>
              <a:rPr spc="-45" dirty="0"/>
              <a:t>intelligent</a:t>
            </a:r>
            <a:r>
              <a:rPr spc="445" dirty="0"/>
              <a:t> </a:t>
            </a:r>
            <a:r>
              <a:rPr spc="-150" dirty="0"/>
              <a:t>agent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1338" y="1326950"/>
            <a:ext cx="145034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20" dirty="0">
                <a:latin typeface="Arial"/>
                <a:cs typeface="Arial"/>
              </a:rPr>
              <a:t>P</a:t>
            </a:r>
            <a:r>
              <a:rPr sz="2500" spc="-70" dirty="0">
                <a:latin typeface="Arial"/>
                <a:cs typeface="Arial"/>
              </a:rPr>
              <a:t>erception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615" y="1326950"/>
            <a:ext cx="11918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30" dirty="0">
                <a:latin typeface="Arial"/>
                <a:cs typeface="Arial"/>
              </a:rPr>
              <a:t>Ro</a:t>
            </a:r>
            <a:r>
              <a:rPr sz="2500" spc="-45" dirty="0">
                <a:latin typeface="Arial"/>
                <a:cs typeface="Arial"/>
              </a:rPr>
              <a:t>b</a:t>
            </a:r>
            <a:r>
              <a:rPr sz="2500" spc="-50" dirty="0">
                <a:latin typeface="Arial"/>
                <a:cs typeface="Arial"/>
              </a:rPr>
              <a:t>otics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0415" y="1326950"/>
            <a:ext cx="131000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30" dirty="0">
                <a:latin typeface="Arial"/>
                <a:cs typeface="Arial"/>
              </a:rPr>
              <a:t>Language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6582" y="38251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9682" y="2804750"/>
            <a:ext cx="3058077" cy="2040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75317" y="38251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36558" y="5863563"/>
            <a:ext cx="148018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40" dirty="0">
                <a:latin typeface="Arial"/>
                <a:cs typeface="Arial"/>
              </a:rPr>
              <a:t>Kn</a:t>
            </a:r>
            <a:r>
              <a:rPr sz="2500" spc="-110" dirty="0">
                <a:latin typeface="Arial"/>
                <a:cs typeface="Arial"/>
              </a:rPr>
              <a:t>o</a:t>
            </a:r>
            <a:r>
              <a:rPr sz="2500" spc="-125" dirty="0">
                <a:latin typeface="Arial"/>
                <a:cs typeface="Arial"/>
              </a:rPr>
              <a:t>wledge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39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74479" y="5863563"/>
            <a:ext cx="13893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40" dirty="0">
                <a:latin typeface="Arial"/>
                <a:cs typeface="Arial"/>
              </a:rPr>
              <a:t>Reasoning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0538" y="5863563"/>
            <a:ext cx="11715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95" dirty="0">
                <a:latin typeface="Arial"/>
                <a:cs typeface="Arial"/>
              </a:rPr>
              <a:t>Learning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8578" cy="7626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234F3-0C02-4AF6-8F7B-BAB407ED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22382"/>
            <a:ext cx="2973262" cy="5507355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Labs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894329"/>
            <a:ext cx="3581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3BA05872-ABA6-440D-89B1-356A67F30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320476"/>
              </p:ext>
            </p:extLst>
          </p:nvPr>
        </p:nvGraphicFramePr>
        <p:xfrm>
          <a:off x="4318000" y="631998"/>
          <a:ext cx="5207000" cy="628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16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7550" y="260258"/>
            <a:ext cx="359156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0" dirty="0"/>
              <a:t>Are </a:t>
            </a:r>
            <a:r>
              <a:rPr spc="-340" dirty="0"/>
              <a:t>we </a:t>
            </a:r>
            <a:r>
              <a:rPr spc="-130" dirty="0"/>
              <a:t>there</a:t>
            </a:r>
            <a:r>
              <a:rPr spc="-605" dirty="0"/>
              <a:t> </a:t>
            </a:r>
            <a:r>
              <a:rPr spc="-170" dirty="0"/>
              <a:t>yet?</a:t>
            </a:r>
          </a:p>
        </p:txBody>
      </p:sp>
      <p:sp>
        <p:nvSpPr>
          <p:cNvPr id="3" name="object 3"/>
          <p:cNvSpPr/>
          <p:nvPr/>
        </p:nvSpPr>
        <p:spPr>
          <a:xfrm>
            <a:off x="1739002" y="1326214"/>
            <a:ext cx="3503119" cy="2333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13672" y="1510589"/>
            <a:ext cx="1913682" cy="1964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589" y="4312734"/>
            <a:ext cx="6104890" cy="15265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502410" algn="l"/>
              </a:tabLst>
            </a:pPr>
            <a:r>
              <a:rPr sz="2500" spc="-90" dirty="0">
                <a:solidFill>
                  <a:srgbClr val="0000A0"/>
                </a:solidFill>
                <a:latin typeface="Arial"/>
                <a:cs typeface="Arial"/>
              </a:rPr>
              <a:t>Machines</a:t>
            </a:r>
            <a:r>
              <a:rPr sz="2500" spc="-90" dirty="0">
                <a:latin typeface="Arial"/>
                <a:cs typeface="Arial"/>
              </a:rPr>
              <a:t>:	narrow </a:t>
            </a:r>
            <a:r>
              <a:rPr sz="2500" spc="-85" dirty="0">
                <a:latin typeface="Arial"/>
                <a:cs typeface="Arial"/>
              </a:rPr>
              <a:t>tasks, </a:t>
            </a:r>
            <a:r>
              <a:rPr sz="2500" spc="-45" dirty="0">
                <a:latin typeface="Arial"/>
                <a:cs typeface="Arial"/>
              </a:rPr>
              <a:t>millions </a:t>
            </a:r>
            <a:r>
              <a:rPr sz="2500" spc="-25" dirty="0">
                <a:latin typeface="Arial"/>
                <a:cs typeface="Arial"/>
              </a:rPr>
              <a:t>of</a:t>
            </a:r>
            <a:r>
              <a:rPr sz="2500" spc="-445" dirty="0">
                <a:latin typeface="Arial"/>
                <a:cs typeface="Arial"/>
              </a:rPr>
              <a:t> </a:t>
            </a:r>
            <a:r>
              <a:rPr sz="2500" spc="-145" dirty="0"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41755" algn="l"/>
              </a:tabLst>
            </a:pPr>
            <a:r>
              <a:rPr sz="2500" spc="-100" dirty="0">
                <a:solidFill>
                  <a:srgbClr val="0000A0"/>
                </a:solidFill>
                <a:latin typeface="Arial"/>
                <a:cs typeface="Arial"/>
              </a:rPr>
              <a:t>Humans</a:t>
            </a:r>
            <a:r>
              <a:rPr sz="2500" spc="-100" dirty="0">
                <a:latin typeface="Arial"/>
                <a:cs typeface="Arial"/>
              </a:rPr>
              <a:t>:	</a:t>
            </a:r>
            <a:r>
              <a:rPr sz="2500" spc="-130" dirty="0">
                <a:latin typeface="Arial"/>
                <a:cs typeface="Arial"/>
              </a:rPr>
              <a:t>diverse </a:t>
            </a:r>
            <a:r>
              <a:rPr sz="2500" spc="-85" dirty="0">
                <a:latin typeface="Arial"/>
                <a:cs typeface="Arial"/>
              </a:rPr>
              <a:t>tasks, </a:t>
            </a:r>
            <a:r>
              <a:rPr sz="2500" spc="-100" dirty="0">
                <a:latin typeface="Arial"/>
                <a:cs typeface="Arial"/>
              </a:rPr>
              <a:t>very </a:t>
            </a:r>
            <a:r>
              <a:rPr sz="2500" spc="-90" dirty="0">
                <a:latin typeface="Arial"/>
                <a:cs typeface="Arial"/>
              </a:rPr>
              <a:t>few</a:t>
            </a:r>
            <a:r>
              <a:rPr sz="2500" spc="335" dirty="0">
                <a:latin typeface="Arial"/>
                <a:cs typeface="Arial"/>
              </a:rPr>
              <a:t> </a:t>
            </a:r>
            <a:r>
              <a:rPr sz="2500" spc="-145" dirty="0"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41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6627" y="2872198"/>
            <a:ext cx="616701" cy="616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77783" y="2950636"/>
            <a:ext cx="13538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i="1" spc="15" dirty="0">
                <a:solidFill>
                  <a:srgbClr val="000000"/>
                </a:solidFill>
                <a:latin typeface="Arial"/>
                <a:cs typeface="Arial"/>
              </a:rPr>
              <a:t>AI</a:t>
            </a:r>
            <a:r>
              <a:rPr sz="2500" i="1" spc="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000000"/>
                </a:solidFill>
                <a:latin typeface="Arial"/>
                <a:cs typeface="Arial"/>
              </a:rPr>
              <a:t>tools...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43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9575" y="252805"/>
            <a:ext cx="8907780" cy="6364605"/>
            <a:chOff x="629575" y="252805"/>
            <a:chExt cx="8907780" cy="6364605"/>
          </a:xfrm>
        </p:grpSpPr>
        <p:sp>
          <p:nvSpPr>
            <p:cNvPr id="3" name="object 3"/>
            <p:cNvSpPr/>
            <p:nvPr/>
          </p:nvSpPr>
          <p:spPr>
            <a:xfrm>
              <a:off x="629575" y="252805"/>
              <a:ext cx="6364107" cy="35921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2675" y="3431680"/>
              <a:ext cx="6364107" cy="3185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49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3661" y="260258"/>
            <a:ext cx="163957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Securi</a:t>
            </a:r>
            <a:r>
              <a:rPr spc="210" dirty="0"/>
              <a:t>t</a:t>
            </a:r>
            <a:r>
              <a:rPr spc="-14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7917" y="1320231"/>
            <a:ext cx="117157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15" dirty="0">
                <a:latin typeface="Arial"/>
                <a:cs typeface="Arial"/>
              </a:rPr>
              <a:t>[Evtimov+ </a:t>
            </a:r>
            <a:r>
              <a:rPr sz="1250" spc="-45" dirty="0">
                <a:latin typeface="Arial"/>
                <a:cs typeface="Arial"/>
              </a:rPr>
              <a:t>2017]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6441" y="1583873"/>
            <a:ext cx="5719353" cy="2980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22695" y="3863331"/>
            <a:ext cx="100901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5" dirty="0">
                <a:latin typeface="Arial"/>
                <a:cs typeface="Arial"/>
              </a:rPr>
              <a:t>[Sharif+</a:t>
            </a:r>
            <a:r>
              <a:rPr sz="1250" spc="15" dirty="0">
                <a:latin typeface="Arial"/>
                <a:cs typeface="Arial"/>
              </a:rPr>
              <a:t> </a:t>
            </a:r>
            <a:r>
              <a:rPr sz="1250" spc="-45" dirty="0">
                <a:latin typeface="Arial"/>
                <a:cs typeface="Arial"/>
              </a:rPr>
              <a:t>2016]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0562" y="4099962"/>
            <a:ext cx="5728332" cy="3147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50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8160" y="260258"/>
            <a:ext cx="552767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Bias </a:t>
            </a:r>
            <a:r>
              <a:rPr spc="-45" dirty="0"/>
              <a:t>in </a:t>
            </a:r>
            <a:r>
              <a:rPr spc="-185" dirty="0"/>
              <a:t>machine</a:t>
            </a:r>
            <a:r>
              <a:rPr spc="-60" dirty="0"/>
              <a:t> </a:t>
            </a:r>
            <a:r>
              <a:rPr spc="-70" dirty="0"/>
              <a:t>translation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83465" y="1437870"/>
            <a:ext cx="7869606" cy="2152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18362" y="4697231"/>
            <a:ext cx="4330065" cy="767080"/>
            <a:chOff x="2918362" y="4697231"/>
            <a:chExt cx="4330065" cy="767080"/>
          </a:xfrm>
        </p:grpSpPr>
        <p:sp>
          <p:nvSpPr>
            <p:cNvPr id="5" name="object 5"/>
            <p:cNvSpPr/>
            <p:nvPr/>
          </p:nvSpPr>
          <p:spPr>
            <a:xfrm>
              <a:off x="2931077" y="4709947"/>
              <a:ext cx="4304665" cy="741045"/>
            </a:xfrm>
            <a:custGeom>
              <a:avLst/>
              <a:gdLst/>
              <a:ahLst/>
              <a:cxnLst/>
              <a:rect l="l" t="t" r="r" b="b"/>
              <a:pathLst>
                <a:path w="4304665" h="741045">
                  <a:moveTo>
                    <a:pt x="4304202" y="0"/>
                  </a:moveTo>
                  <a:lnTo>
                    <a:pt x="0" y="0"/>
                  </a:lnTo>
                  <a:lnTo>
                    <a:pt x="0" y="741036"/>
                  </a:lnTo>
                  <a:lnTo>
                    <a:pt x="4304202" y="741036"/>
                  </a:lnTo>
                  <a:lnTo>
                    <a:pt x="4304202" y="0"/>
                  </a:lnTo>
                  <a:close/>
                </a:path>
              </a:pathLst>
            </a:custGeom>
            <a:solidFill>
              <a:srgbClr val="F2E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1077" y="4709947"/>
              <a:ext cx="4304665" cy="741045"/>
            </a:xfrm>
            <a:custGeom>
              <a:avLst/>
              <a:gdLst/>
              <a:ahLst/>
              <a:cxnLst/>
              <a:rect l="l" t="t" r="r" b="b"/>
              <a:pathLst>
                <a:path w="4304665" h="741045">
                  <a:moveTo>
                    <a:pt x="0" y="0"/>
                  </a:moveTo>
                  <a:lnTo>
                    <a:pt x="0" y="741036"/>
                  </a:lnTo>
                  <a:lnTo>
                    <a:pt x="4304202" y="741036"/>
                  </a:lnTo>
                  <a:lnTo>
                    <a:pt x="4304202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58247" y="4850552"/>
            <a:ext cx="40506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90" dirty="0">
                <a:latin typeface="Arial"/>
                <a:cs typeface="Arial"/>
              </a:rPr>
              <a:t>society </a:t>
            </a:r>
            <a:r>
              <a:rPr sz="2500" spc="35" dirty="0">
                <a:latin typeface="Gulim"/>
                <a:cs typeface="Gulim"/>
              </a:rPr>
              <a:t>⇒ </a:t>
            </a:r>
            <a:r>
              <a:rPr sz="2500" spc="-55" dirty="0">
                <a:latin typeface="Arial"/>
                <a:cs typeface="Arial"/>
              </a:rPr>
              <a:t>data </a:t>
            </a:r>
            <a:r>
              <a:rPr sz="2500" spc="35" dirty="0">
                <a:latin typeface="Gulim"/>
                <a:cs typeface="Gulim"/>
              </a:rPr>
              <a:t>⇒</a:t>
            </a:r>
            <a:r>
              <a:rPr sz="2500" spc="-190" dirty="0">
                <a:latin typeface="Gulim"/>
                <a:cs typeface="Gulim"/>
              </a:rPr>
              <a:t> </a:t>
            </a:r>
            <a:r>
              <a:rPr sz="2500" spc="-70" dirty="0">
                <a:latin typeface="Arial"/>
                <a:cs typeface="Arial"/>
              </a:rPr>
              <a:t>predictions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52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511" y="260258"/>
            <a:ext cx="543687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0" dirty="0"/>
              <a:t>How </a:t>
            </a:r>
            <a:r>
              <a:rPr spc="-180" dirty="0"/>
              <a:t>do </a:t>
            </a:r>
            <a:r>
              <a:rPr spc="-340" dirty="0"/>
              <a:t>we </a:t>
            </a:r>
            <a:r>
              <a:rPr spc="-235" dirty="0"/>
              <a:t>solve </a:t>
            </a:r>
            <a:r>
              <a:rPr dirty="0"/>
              <a:t>AI</a:t>
            </a:r>
            <a:r>
              <a:rPr spc="409" dirty="0"/>
              <a:t> </a:t>
            </a:r>
            <a:r>
              <a:rPr spc="-204" dirty="0"/>
              <a:t>tasks?</a:t>
            </a:r>
          </a:p>
        </p:txBody>
      </p:sp>
      <p:sp>
        <p:nvSpPr>
          <p:cNvPr id="3" name="object 3"/>
          <p:cNvSpPr/>
          <p:nvPr/>
        </p:nvSpPr>
        <p:spPr>
          <a:xfrm>
            <a:off x="944284" y="2979229"/>
            <a:ext cx="2549457" cy="1913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08391" y="2833001"/>
            <a:ext cx="1913682" cy="2206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57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434" y="7339880"/>
            <a:ext cx="2249805" cy="15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spc="-70" dirty="0">
                <a:latin typeface="Arial"/>
                <a:cs typeface="Arial"/>
              </a:rPr>
              <a:t>CS221 </a:t>
            </a:r>
            <a:r>
              <a:rPr sz="1000" spc="229" dirty="0">
                <a:latin typeface="Arial"/>
                <a:cs typeface="Arial"/>
              </a:rPr>
              <a:t>/ </a:t>
            </a:r>
            <a:r>
              <a:rPr sz="1000" spc="-5" dirty="0">
                <a:latin typeface="Arial"/>
                <a:cs typeface="Arial"/>
              </a:rPr>
              <a:t>Autumn </a:t>
            </a:r>
            <a:r>
              <a:rPr sz="1000" spc="-50" dirty="0">
                <a:latin typeface="Arial"/>
                <a:cs typeface="Arial"/>
              </a:rPr>
              <a:t>2019 </a:t>
            </a:r>
            <a:r>
              <a:rPr sz="1000" spc="229" dirty="0">
                <a:latin typeface="Arial"/>
                <a:cs typeface="Arial"/>
              </a:rPr>
              <a:t>/ </a:t>
            </a:r>
            <a:r>
              <a:rPr sz="1000" spc="-30" dirty="0">
                <a:latin typeface="Arial"/>
                <a:cs typeface="Arial"/>
              </a:rPr>
              <a:t>Liang </a:t>
            </a:r>
            <a:r>
              <a:rPr sz="1000" spc="100" dirty="0">
                <a:latin typeface="Arial"/>
                <a:cs typeface="Arial"/>
              </a:rPr>
              <a:t>&amp;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Sadigh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59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8554" y="260258"/>
            <a:ext cx="1929764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Paradigm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4804" y="2203960"/>
            <a:ext cx="13970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15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500" b="1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b="1" spc="-85" dirty="0">
                <a:solidFill>
                  <a:srgbClr val="FF0000"/>
                </a:solidFill>
                <a:latin typeface="Arial"/>
                <a:cs typeface="Arial"/>
              </a:rPr>
              <a:t>del</a:t>
            </a:r>
            <a:r>
              <a:rPr sz="2500" b="1" spc="-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500" b="1" spc="-120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7894" y="5208356"/>
            <a:ext cx="137541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60" dirty="0">
                <a:solidFill>
                  <a:srgbClr val="008000"/>
                </a:solidFill>
                <a:latin typeface="Arial"/>
                <a:cs typeface="Arial"/>
              </a:rPr>
              <a:t>Inference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9949" y="5208356"/>
            <a:ext cx="127889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70" dirty="0">
                <a:solidFill>
                  <a:srgbClr val="0000FF"/>
                </a:solidFill>
                <a:latin typeface="Arial"/>
                <a:cs typeface="Arial"/>
              </a:rPr>
              <a:t>Le</a:t>
            </a:r>
            <a:r>
              <a:rPr sz="2500" b="1" spc="-15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500" b="1" spc="-85" dirty="0">
                <a:solidFill>
                  <a:srgbClr val="0000FF"/>
                </a:solidFill>
                <a:latin typeface="Arial"/>
                <a:cs typeface="Arial"/>
              </a:rPr>
              <a:t>rning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255" y="260258"/>
            <a:ext cx="4107179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66315" algn="l"/>
              </a:tabLst>
            </a:pPr>
            <a:r>
              <a:rPr spc="-145" dirty="0"/>
              <a:t>Paradigm:	</a:t>
            </a:r>
            <a:r>
              <a:rPr spc="-135" dirty="0"/>
              <a:t>modeling</a:t>
            </a:r>
          </a:p>
        </p:txBody>
      </p:sp>
      <p:sp>
        <p:nvSpPr>
          <p:cNvPr id="3" name="object 3"/>
          <p:cNvSpPr/>
          <p:nvPr/>
        </p:nvSpPr>
        <p:spPr>
          <a:xfrm>
            <a:off x="2907101" y="1329393"/>
            <a:ext cx="4352290" cy="2181225"/>
          </a:xfrm>
          <a:custGeom>
            <a:avLst/>
            <a:gdLst/>
            <a:ahLst/>
            <a:cxnLst/>
            <a:rect l="l" t="t" r="r" b="b"/>
            <a:pathLst>
              <a:path w="4352290" h="2181225">
                <a:moveTo>
                  <a:pt x="0" y="127154"/>
                </a:moveTo>
                <a:lnTo>
                  <a:pt x="0" y="2053552"/>
                </a:lnTo>
                <a:lnTo>
                  <a:pt x="9992" y="2103047"/>
                </a:lnTo>
                <a:lnTo>
                  <a:pt x="37242" y="2143465"/>
                </a:lnTo>
                <a:lnTo>
                  <a:pt x="77660" y="2170715"/>
                </a:lnTo>
                <a:lnTo>
                  <a:pt x="127154" y="2180707"/>
                </a:lnTo>
                <a:lnTo>
                  <a:pt x="4224998" y="2180707"/>
                </a:lnTo>
                <a:lnTo>
                  <a:pt x="4274493" y="2170715"/>
                </a:lnTo>
                <a:lnTo>
                  <a:pt x="4314911" y="2143465"/>
                </a:lnTo>
                <a:lnTo>
                  <a:pt x="4342161" y="2103047"/>
                </a:lnTo>
                <a:lnTo>
                  <a:pt x="4352153" y="2053552"/>
                </a:lnTo>
                <a:lnTo>
                  <a:pt x="4352153" y="127154"/>
                </a:lnTo>
                <a:lnTo>
                  <a:pt x="4342161" y="77660"/>
                </a:lnTo>
                <a:lnTo>
                  <a:pt x="4314911" y="37242"/>
                </a:lnTo>
                <a:lnTo>
                  <a:pt x="4274493" y="9992"/>
                </a:lnTo>
                <a:lnTo>
                  <a:pt x="4224998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27914" y="2189835"/>
            <a:ext cx="143446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40" dirty="0">
                <a:latin typeface="Arial"/>
                <a:cs typeface="Arial"/>
              </a:rPr>
              <a:t>Real</a:t>
            </a:r>
            <a:r>
              <a:rPr sz="2500" spc="80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world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6285" y="1462906"/>
            <a:ext cx="2549457" cy="1913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18227" y="4281158"/>
            <a:ext cx="130175" cy="299085"/>
            <a:chOff x="5018227" y="4281158"/>
            <a:chExt cx="130175" cy="299085"/>
          </a:xfrm>
        </p:grpSpPr>
        <p:sp>
          <p:nvSpPr>
            <p:cNvPr id="7" name="object 7"/>
            <p:cNvSpPr/>
            <p:nvPr/>
          </p:nvSpPr>
          <p:spPr>
            <a:xfrm>
              <a:off x="5083178" y="4281158"/>
              <a:ext cx="0" cy="267335"/>
            </a:xfrm>
            <a:custGeom>
              <a:avLst/>
              <a:gdLst/>
              <a:ahLst/>
              <a:cxnLst/>
              <a:rect l="l" t="t" r="r" b="b"/>
              <a:pathLst>
                <a:path h="267335">
                  <a:moveTo>
                    <a:pt x="0" y="0"/>
                  </a:moveTo>
                  <a:lnTo>
                    <a:pt x="0" y="267164"/>
                  </a:lnTo>
                </a:path>
              </a:pathLst>
            </a:custGeom>
            <a:ln w="63577">
              <a:solidFill>
                <a:srgbClr val="A5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8227" y="4407003"/>
              <a:ext cx="129903" cy="1731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083178" y="3640435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0"/>
                </a:moveTo>
                <a:lnTo>
                  <a:pt x="0" y="179427"/>
                </a:lnTo>
              </a:path>
            </a:pathLst>
          </a:custGeom>
          <a:ln w="63577">
            <a:solidFill>
              <a:srgbClr val="A5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84804" y="3820598"/>
            <a:ext cx="13970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15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500" b="1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b="1" spc="-85" dirty="0">
                <a:solidFill>
                  <a:srgbClr val="FF0000"/>
                </a:solidFill>
                <a:latin typeface="Arial"/>
                <a:cs typeface="Arial"/>
              </a:rPr>
              <a:t>del</a:t>
            </a:r>
            <a:r>
              <a:rPr sz="2500" b="1" spc="-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500" b="1" spc="-120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8846" y="4788010"/>
            <a:ext cx="4888865" cy="2009139"/>
          </a:xfrm>
          <a:custGeom>
            <a:avLst/>
            <a:gdLst/>
            <a:ahLst/>
            <a:cxnLst/>
            <a:rect l="l" t="t" r="r" b="b"/>
            <a:pathLst>
              <a:path w="4888865" h="2009140">
                <a:moveTo>
                  <a:pt x="0" y="127154"/>
                </a:moveTo>
                <a:lnTo>
                  <a:pt x="0" y="1881600"/>
                </a:lnTo>
                <a:lnTo>
                  <a:pt x="9992" y="1931094"/>
                </a:lnTo>
                <a:lnTo>
                  <a:pt x="37242" y="1971512"/>
                </a:lnTo>
                <a:lnTo>
                  <a:pt x="77660" y="1998762"/>
                </a:lnTo>
                <a:lnTo>
                  <a:pt x="127154" y="2008755"/>
                </a:lnTo>
                <a:lnTo>
                  <a:pt x="4761509" y="2008755"/>
                </a:lnTo>
                <a:lnTo>
                  <a:pt x="4811003" y="1998762"/>
                </a:lnTo>
                <a:lnTo>
                  <a:pt x="4851421" y="1971512"/>
                </a:lnTo>
                <a:lnTo>
                  <a:pt x="4878671" y="1931094"/>
                </a:lnTo>
                <a:lnTo>
                  <a:pt x="4888664" y="1881600"/>
                </a:lnTo>
                <a:lnTo>
                  <a:pt x="4888664" y="127154"/>
                </a:lnTo>
                <a:lnTo>
                  <a:pt x="4878671" y="77660"/>
                </a:lnTo>
                <a:lnTo>
                  <a:pt x="4851421" y="37242"/>
                </a:lnTo>
                <a:lnTo>
                  <a:pt x="4811003" y="9992"/>
                </a:lnTo>
                <a:lnTo>
                  <a:pt x="4761509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59659" y="5562476"/>
            <a:ext cx="864869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latin typeface="Arial"/>
                <a:cs typeface="Arial"/>
              </a:rPr>
              <a:t>M</a:t>
            </a:r>
            <a:r>
              <a:rPr sz="2500" spc="75" dirty="0">
                <a:latin typeface="Arial"/>
                <a:cs typeface="Arial"/>
              </a:rPr>
              <a:t>o</a:t>
            </a:r>
            <a:r>
              <a:rPr sz="2500" spc="-100" dirty="0">
                <a:latin typeface="Arial"/>
                <a:cs typeface="Arial"/>
              </a:rPr>
              <a:t>del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38803" y="4921523"/>
            <a:ext cx="3655695" cy="1731645"/>
            <a:chOff x="3738803" y="4921523"/>
            <a:chExt cx="3655695" cy="1731645"/>
          </a:xfrm>
        </p:grpSpPr>
        <p:sp>
          <p:nvSpPr>
            <p:cNvPr id="14" name="object 14"/>
            <p:cNvSpPr/>
            <p:nvPr/>
          </p:nvSpPr>
          <p:spPr>
            <a:xfrm>
              <a:off x="3755333" y="5328574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0633" y="4923589"/>
              <a:ext cx="3471545" cy="1727835"/>
            </a:xfrm>
            <a:custGeom>
              <a:avLst/>
              <a:gdLst/>
              <a:ahLst/>
              <a:cxnLst/>
              <a:rect l="l" t="t" r="r" b="b"/>
              <a:pathLst>
                <a:path w="3471545" h="1727834">
                  <a:moveTo>
                    <a:pt x="0" y="570284"/>
                  </a:moveTo>
                  <a:lnTo>
                    <a:pt x="0" y="570284"/>
                  </a:lnTo>
                  <a:lnTo>
                    <a:pt x="0" y="570284"/>
                  </a:lnTo>
                  <a:close/>
                </a:path>
                <a:path w="3471545" h="1727834">
                  <a:moveTo>
                    <a:pt x="851294" y="1165364"/>
                  </a:moveTo>
                  <a:lnTo>
                    <a:pt x="838710" y="1102107"/>
                  </a:lnTo>
                  <a:lnTo>
                    <a:pt x="802876" y="1048482"/>
                  </a:lnTo>
                  <a:lnTo>
                    <a:pt x="749252" y="1012648"/>
                  </a:lnTo>
                  <a:lnTo>
                    <a:pt x="685994" y="1000064"/>
                  </a:lnTo>
                  <a:lnTo>
                    <a:pt x="653595" y="1003270"/>
                  </a:lnTo>
                  <a:lnTo>
                    <a:pt x="594287" y="1027839"/>
                  </a:lnTo>
                  <a:lnTo>
                    <a:pt x="548469" y="1073657"/>
                  </a:lnTo>
                  <a:lnTo>
                    <a:pt x="523900" y="1132964"/>
                  </a:lnTo>
                  <a:lnTo>
                    <a:pt x="520694" y="1165364"/>
                  </a:lnTo>
                  <a:lnTo>
                    <a:pt x="523900" y="1197764"/>
                  </a:lnTo>
                  <a:lnTo>
                    <a:pt x="548469" y="1257071"/>
                  </a:lnTo>
                  <a:lnTo>
                    <a:pt x="594287" y="1302889"/>
                  </a:lnTo>
                  <a:lnTo>
                    <a:pt x="653595" y="1327458"/>
                  </a:lnTo>
                  <a:lnTo>
                    <a:pt x="685994" y="1330664"/>
                  </a:lnTo>
                  <a:lnTo>
                    <a:pt x="718394" y="1327458"/>
                  </a:lnTo>
                  <a:lnTo>
                    <a:pt x="777701" y="1302889"/>
                  </a:lnTo>
                  <a:lnTo>
                    <a:pt x="823519" y="1257071"/>
                  </a:lnTo>
                  <a:lnTo>
                    <a:pt x="848088" y="1197764"/>
                  </a:lnTo>
                  <a:lnTo>
                    <a:pt x="851294" y="1165364"/>
                  </a:lnTo>
                  <a:close/>
                </a:path>
                <a:path w="3471545" h="1727834">
                  <a:moveTo>
                    <a:pt x="685994" y="1165364"/>
                  </a:moveTo>
                  <a:lnTo>
                    <a:pt x="685994" y="1165364"/>
                  </a:lnTo>
                  <a:lnTo>
                    <a:pt x="685994" y="1165364"/>
                  </a:lnTo>
                  <a:close/>
                </a:path>
                <a:path w="3471545" h="1727834">
                  <a:moveTo>
                    <a:pt x="859559" y="297539"/>
                  </a:moveTo>
                  <a:lnTo>
                    <a:pt x="846975" y="234282"/>
                  </a:lnTo>
                  <a:lnTo>
                    <a:pt x="811141" y="180657"/>
                  </a:lnTo>
                  <a:lnTo>
                    <a:pt x="757517" y="144824"/>
                  </a:lnTo>
                  <a:lnTo>
                    <a:pt x="694259" y="132239"/>
                  </a:lnTo>
                  <a:lnTo>
                    <a:pt x="661859" y="135445"/>
                  </a:lnTo>
                  <a:lnTo>
                    <a:pt x="602552" y="160014"/>
                  </a:lnTo>
                  <a:lnTo>
                    <a:pt x="556734" y="205832"/>
                  </a:lnTo>
                  <a:lnTo>
                    <a:pt x="532165" y="265140"/>
                  </a:lnTo>
                  <a:lnTo>
                    <a:pt x="528959" y="297539"/>
                  </a:lnTo>
                  <a:lnTo>
                    <a:pt x="532165" y="329939"/>
                  </a:lnTo>
                  <a:lnTo>
                    <a:pt x="556734" y="389247"/>
                  </a:lnTo>
                  <a:lnTo>
                    <a:pt x="602552" y="435065"/>
                  </a:lnTo>
                  <a:lnTo>
                    <a:pt x="661859" y="459633"/>
                  </a:lnTo>
                  <a:lnTo>
                    <a:pt x="694259" y="462839"/>
                  </a:lnTo>
                  <a:lnTo>
                    <a:pt x="726659" y="459633"/>
                  </a:lnTo>
                  <a:lnTo>
                    <a:pt x="785966" y="435065"/>
                  </a:lnTo>
                  <a:lnTo>
                    <a:pt x="831784" y="389247"/>
                  </a:lnTo>
                  <a:lnTo>
                    <a:pt x="856353" y="329939"/>
                  </a:lnTo>
                  <a:lnTo>
                    <a:pt x="859559" y="297539"/>
                  </a:lnTo>
                  <a:close/>
                </a:path>
                <a:path w="3471545" h="1727834">
                  <a:moveTo>
                    <a:pt x="694259" y="297539"/>
                  </a:moveTo>
                  <a:lnTo>
                    <a:pt x="694259" y="297539"/>
                  </a:lnTo>
                  <a:lnTo>
                    <a:pt x="694259" y="297539"/>
                  </a:lnTo>
                  <a:close/>
                </a:path>
                <a:path w="3471545" h="1727834">
                  <a:moveTo>
                    <a:pt x="1421579" y="892619"/>
                  </a:moveTo>
                  <a:lnTo>
                    <a:pt x="1408995" y="829362"/>
                  </a:lnTo>
                  <a:lnTo>
                    <a:pt x="1373161" y="775737"/>
                  </a:lnTo>
                  <a:lnTo>
                    <a:pt x="1319536" y="739903"/>
                  </a:lnTo>
                  <a:lnTo>
                    <a:pt x="1256279" y="727319"/>
                  </a:lnTo>
                  <a:lnTo>
                    <a:pt x="1223879" y="730525"/>
                  </a:lnTo>
                  <a:lnTo>
                    <a:pt x="1164572" y="755094"/>
                  </a:lnTo>
                  <a:lnTo>
                    <a:pt x="1118754" y="800912"/>
                  </a:lnTo>
                  <a:lnTo>
                    <a:pt x="1094185" y="860219"/>
                  </a:lnTo>
                  <a:lnTo>
                    <a:pt x="1090979" y="892619"/>
                  </a:lnTo>
                  <a:lnTo>
                    <a:pt x="1094185" y="925019"/>
                  </a:lnTo>
                  <a:lnTo>
                    <a:pt x="1118754" y="984326"/>
                  </a:lnTo>
                  <a:lnTo>
                    <a:pt x="1164572" y="1030144"/>
                  </a:lnTo>
                  <a:lnTo>
                    <a:pt x="1223879" y="1054713"/>
                  </a:lnTo>
                  <a:lnTo>
                    <a:pt x="1256279" y="1057919"/>
                  </a:lnTo>
                  <a:lnTo>
                    <a:pt x="1288678" y="1054713"/>
                  </a:lnTo>
                  <a:lnTo>
                    <a:pt x="1347986" y="1030144"/>
                  </a:lnTo>
                  <a:lnTo>
                    <a:pt x="1393804" y="984326"/>
                  </a:lnTo>
                  <a:lnTo>
                    <a:pt x="1418373" y="925019"/>
                  </a:lnTo>
                  <a:lnTo>
                    <a:pt x="1421579" y="892619"/>
                  </a:lnTo>
                  <a:close/>
                </a:path>
                <a:path w="3471545" h="1727834">
                  <a:moveTo>
                    <a:pt x="1256279" y="892619"/>
                  </a:moveTo>
                  <a:lnTo>
                    <a:pt x="1256279" y="892619"/>
                  </a:lnTo>
                  <a:lnTo>
                    <a:pt x="1256279" y="892619"/>
                  </a:lnTo>
                  <a:close/>
                </a:path>
                <a:path w="3471545" h="1727834">
                  <a:moveTo>
                    <a:pt x="1570349" y="165299"/>
                  </a:moveTo>
                  <a:lnTo>
                    <a:pt x="1557764" y="102042"/>
                  </a:lnTo>
                  <a:lnTo>
                    <a:pt x="1521931" y="48417"/>
                  </a:lnTo>
                  <a:lnTo>
                    <a:pt x="1468306" y="12584"/>
                  </a:lnTo>
                  <a:lnTo>
                    <a:pt x="1405049" y="0"/>
                  </a:lnTo>
                  <a:lnTo>
                    <a:pt x="1372649" y="3206"/>
                  </a:lnTo>
                  <a:lnTo>
                    <a:pt x="1313342" y="27774"/>
                  </a:lnTo>
                  <a:lnTo>
                    <a:pt x="1267524" y="73592"/>
                  </a:lnTo>
                  <a:lnTo>
                    <a:pt x="1242955" y="132900"/>
                  </a:lnTo>
                  <a:lnTo>
                    <a:pt x="1239749" y="165299"/>
                  </a:lnTo>
                  <a:lnTo>
                    <a:pt x="1242955" y="197699"/>
                  </a:lnTo>
                  <a:lnTo>
                    <a:pt x="1267524" y="257007"/>
                  </a:lnTo>
                  <a:lnTo>
                    <a:pt x="1313342" y="302825"/>
                  </a:lnTo>
                  <a:lnTo>
                    <a:pt x="1372649" y="327393"/>
                  </a:lnTo>
                  <a:lnTo>
                    <a:pt x="1405049" y="330599"/>
                  </a:lnTo>
                  <a:lnTo>
                    <a:pt x="1437448" y="327393"/>
                  </a:lnTo>
                  <a:lnTo>
                    <a:pt x="1496756" y="302825"/>
                  </a:lnTo>
                  <a:lnTo>
                    <a:pt x="1542574" y="257007"/>
                  </a:lnTo>
                  <a:lnTo>
                    <a:pt x="1567143" y="197699"/>
                  </a:lnTo>
                  <a:lnTo>
                    <a:pt x="1570349" y="165299"/>
                  </a:lnTo>
                  <a:close/>
                </a:path>
                <a:path w="3471545" h="1727834">
                  <a:moveTo>
                    <a:pt x="1405049" y="165299"/>
                  </a:moveTo>
                  <a:lnTo>
                    <a:pt x="1405049" y="165299"/>
                  </a:lnTo>
                  <a:lnTo>
                    <a:pt x="1405049" y="165299"/>
                  </a:lnTo>
                  <a:close/>
                </a:path>
                <a:path w="3471545" h="1727834">
                  <a:moveTo>
                    <a:pt x="2074513" y="867824"/>
                  </a:moveTo>
                  <a:lnTo>
                    <a:pt x="2061929" y="804567"/>
                  </a:lnTo>
                  <a:lnTo>
                    <a:pt x="2026096" y="750942"/>
                  </a:lnTo>
                  <a:lnTo>
                    <a:pt x="1972471" y="715108"/>
                  </a:lnTo>
                  <a:lnTo>
                    <a:pt x="1909214" y="702524"/>
                  </a:lnTo>
                  <a:lnTo>
                    <a:pt x="1876814" y="705730"/>
                  </a:lnTo>
                  <a:lnTo>
                    <a:pt x="1817506" y="730299"/>
                  </a:lnTo>
                  <a:lnTo>
                    <a:pt x="1771688" y="776117"/>
                  </a:lnTo>
                  <a:lnTo>
                    <a:pt x="1747120" y="835425"/>
                  </a:lnTo>
                  <a:lnTo>
                    <a:pt x="1743914" y="867824"/>
                  </a:lnTo>
                  <a:lnTo>
                    <a:pt x="1747120" y="900224"/>
                  </a:lnTo>
                  <a:lnTo>
                    <a:pt x="1771688" y="959531"/>
                  </a:lnTo>
                  <a:lnTo>
                    <a:pt x="1817506" y="1005349"/>
                  </a:lnTo>
                  <a:lnTo>
                    <a:pt x="1876814" y="1029918"/>
                  </a:lnTo>
                  <a:lnTo>
                    <a:pt x="1909214" y="1033124"/>
                  </a:lnTo>
                  <a:lnTo>
                    <a:pt x="1941613" y="1029918"/>
                  </a:lnTo>
                  <a:lnTo>
                    <a:pt x="2000921" y="1005349"/>
                  </a:lnTo>
                  <a:lnTo>
                    <a:pt x="2046739" y="959531"/>
                  </a:lnTo>
                  <a:lnTo>
                    <a:pt x="2071307" y="900224"/>
                  </a:lnTo>
                  <a:lnTo>
                    <a:pt x="2074513" y="867824"/>
                  </a:lnTo>
                  <a:close/>
                </a:path>
                <a:path w="3471545" h="1727834">
                  <a:moveTo>
                    <a:pt x="1909214" y="867824"/>
                  </a:moveTo>
                  <a:lnTo>
                    <a:pt x="1909214" y="867824"/>
                  </a:lnTo>
                  <a:lnTo>
                    <a:pt x="1909214" y="867824"/>
                  </a:lnTo>
                  <a:close/>
                </a:path>
                <a:path w="3471545" h="1727834">
                  <a:moveTo>
                    <a:pt x="2405113" y="223154"/>
                  </a:moveTo>
                  <a:lnTo>
                    <a:pt x="2392529" y="159897"/>
                  </a:lnTo>
                  <a:lnTo>
                    <a:pt x="2356696" y="106272"/>
                  </a:lnTo>
                  <a:lnTo>
                    <a:pt x="2303071" y="70439"/>
                  </a:lnTo>
                  <a:lnTo>
                    <a:pt x="2239813" y="57855"/>
                  </a:lnTo>
                  <a:lnTo>
                    <a:pt x="2207414" y="61061"/>
                  </a:lnTo>
                  <a:lnTo>
                    <a:pt x="2148106" y="85629"/>
                  </a:lnTo>
                  <a:lnTo>
                    <a:pt x="2102288" y="131447"/>
                  </a:lnTo>
                  <a:lnTo>
                    <a:pt x="2077720" y="190755"/>
                  </a:lnTo>
                  <a:lnTo>
                    <a:pt x="2074513" y="223154"/>
                  </a:lnTo>
                  <a:lnTo>
                    <a:pt x="2077720" y="255554"/>
                  </a:lnTo>
                  <a:lnTo>
                    <a:pt x="2102288" y="314862"/>
                  </a:lnTo>
                  <a:lnTo>
                    <a:pt x="2148106" y="360680"/>
                  </a:lnTo>
                  <a:lnTo>
                    <a:pt x="2207414" y="385248"/>
                  </a:lnTo>
                  <a:lnTo>
                    <a:pt x="2239813" y="388454"/>
                  </a:lnTo>
                  <a:lnTo>
                    <a:pt x="2272213" y="385248"/>
                  </a:lnTo>
                  <a:lnTo>
                    <a:pt x="2331521" y="360680"/>
                  </a:lnTo>
                  <a:lnTo>
                    <a:pt x="2377339" y="314862"/>
                  </a:lnTo>
                  <a:lnTo>
                    <a:pt x="2401907" y="255554"/>
                  </a:lnTo>
                  <a:lnTo>
                    <a:pt x="2405113" y="223154"/>
                  </a:lnTo>
                  <a:close/>
                </a:path>
                <a:path w="3471545" h="1727834">
                  <a:moveTo>
                    <a:pt x="2239813" y="223154"/>
                  </a:moveTo>
                  <a:lnTo>
                    <a:pt x="2239813" y="223154"/>
                  </a:lnTo>
                  <a:lnTo>
                    <a:pt x="2239813" y="223154"/>
                  </a:lnTo>
                  <a:close/>
                </a:path>
                <a:path w="3471545" h="1727834">
                  <a:moveTo>
                    <a:pt x="2702653" y="909149"/>
                  </a:moveTo>
                  <a:lnTo>
                    <a:pt x="2690069" y="845892"/>
                  </a:lnTo>
                  <a:lnTo>
                    <a:pt x="2654236" y="792267"/>
                  </a:lnTo>
                  <a:lnTo>
                    <a:pt x="2600611" y="756433"/>
                  </a:lnTo>
                  <a:lnTo>
                    <a:pt x="2537353" y="743849"/>
                  </a:lnTo>
                  <a:lnTo>
                    <a:pt x="2504954" y="747055"/>
                  </a:lnTo>
                  <a:lnTo>
                    <a:pt x="2445646" y="771624"/>
                  </a:lnTo>
                  <a:lnTo>
                    <a:pt x="2399828" y="817442"/>
                  </a:lnTo>
                  <a:lnTo>
                    <a:pt x="2375259" y="876750"/>
                  </a:lnTo>
                  <a:lnTo>
                    <a:pt x="2372053" y="909149"/>
                  </a:lnTo>
                  <a:lnTo>
                    <a:pt x="2375259" y="941549"/>
                  </a:lnTo>
                  <a:lnTo>
                    <a:pt x="2399828" y="1000856"/>
                  </a:lnTo>
                  <a:lnTo>
                    <a:pt x="2445646" y="1046674"/>
                  </a:lnTo>
                  <a:lnTo>
                    <a:pt x="2504954" y="1071243"/>
                  </a:lnTo>
                  <a:lnTo>
                    <a:pt x="2537353" y="1074449"/>
                  </a:lnTo>
                  <a:lnTo>
                    <a:pt x="2569753" y="1071243"/>
                  </a:lnTo>
                  <a:lnTo>
                    <a:pt x="2629060" y="1046674"/>
                  </a:lnTo>
                  <a:lnTo>
                    <a:pt x="2674878" y="1000856"/>
                  </a:lnTo>
                  <a:lnTo>
                    <a:pt x="2699447" y="941549"/>
                  </a:lnTo>
                  <a:lnTo>
                    <a:pt x="2702653" y="909149"/>
                  </a:lnTo>
                  <a:close/>
                </a:path>
                <a:path w="3471545" h="1727834">
                  <a:moveTo>
                    <a:pt x="2537353" y="909149"/>
                  </a:moveTo>
                  <a:lnTo>
                    <a:pt x="2537353" y="909149"/>
                  </a:lnTo>
                  <a:lnTo>
                    <a:pt x="2537353" y="909149"/>
                  </a:lnTo>
                  <a:close/>
                </a:path>
                <a:path w="3471545" h="1727834">
                  <a:moveTo>
                    <a:pt x="3471298" y="851294"/>
                  </a:moveTo>
                  <a:lnTo>
                    <a:pt x="3458714" y="788037"/>
                  </a:lnTo>
                  <a:lnTo>
                    <a:pt x="3422880" y="734412"/>
                  </a:lnTo>
                  <a:lnTo>
                    <a:pt x="3369255" y="698579"/>
                  </a:lnTo>
                  <a:lnTo>
                    <a:pt x="3305998" y="685994"/>
                  </a:lnTo>
                  <a:lnTo>
                    <a:pt x="3273598" y="689200"/>
                  </a:lnTo>
                  <a:lnTo>
                    <a:pt x="3214291" y="713769"/>
                  </a:lnTo>
                  <a:lnTo>
                    <a:pt x="3168473" y="759587"/>
                  </a:lnTo>
                  <a:lnTo>
                    <a:pt x="3143904" y="818895"/>
                  </a:lnTo>
                  <a:lnTo>
                    <a:pt x="3140698" y="851294"/>
                  </a:lnTo>
                  <a:lnTo>
                    <a:pt x="3143904" y="883694"/>
                  </a:lnTo>
                  <a:lnTo>
                    <a:pt x="3168473" y="943001"/>
                  </a:lnTo>
                  <a:lnTo>
                    <a:pt x="3214291" y="988819"/>
                  </a:lnTo>
                  <a:lnTo>
                    <a:pt x="3273598" y="1013388"/>
                  </a:lnTo>
                  <a:lnTo>
                    <a:pt x="3305998" y="1016594"/>
                  </a:lnTo>
                  <a:lnTo>
                    <a:pt x="3338398" y="1013388"/>
                  </a:lnTo>
                  <a:lnTo>
                    <a:pt x="3397705" y="988819"/>
                  </a:lnTo>
                  <a:lnTo>
                    <a:pt x="3443523" y="943001"/>
                  </a:lnTo>
                  <a:lnTo>
                    <a:pt x="3468092" y="883694"/>
                  </a:lnTo>
                  <a:lnTo>
                    <a:pt x="3471298" y="851294"/>
                  </a:lnTo>
                  <a:close/>
                </a:path>
                <a:path w="3471545" h="1727834">
                  <a:moveTo>
                    <a:pt x="3305998" y="851294"/>
                  </a:moveTo>
                  <a:lnTo>
                    <a:pt x="3305998" y="851294"/>
                  </a:lnTo>
                  <a:lnTo>
                    <a:pt x="3305998" y="851294"/>
                  </a:lnTo>
                  <a:close/>
                </a:path>
                <a:path w="3471545" h="1727834">
                  <a:moveTo>
                    <a:pt x="1446374" y="1562084"/>
                  </a:moveTo>
                  <a:lnTo>
                    <a:pt x="1433790" y="1498826"/>
                  </a:lnTo>
                  <a:lnTo>
                    <a:pt x="1397956" y="1445202"/>
                  </a:lnTo>
                  <a:lnTo>
                    <a:pt x="1344331" y="1409368"/>
                  </a:lnTo>
                  <a:lnTo>
                    <a:pt x="1281074" y="1396784"/>
                  </a:lnTo>
                  <a:lnTo>
                    <a:pt x="1248674" y="1399990"/>
                  </a:lnTo>
                  <a:lnTo>
                    <a:pt x="1189367" y="1424559"/>
                  </a:lnTo>
                  <a:lnTo>
                    <a:pt x="1143549" y="1470377"/>
                  </a:lnTo>
                  <a:lnTo>
                    <a:pt x="1118980" y="1529684"/>
                  </a:lnTo>
                  <a:lnTo>
                    <a:pt x="1115774" y="1562084"/>
                  </a:lnTo>
                  <a:lnTo>
                    <a:pt x="1118980" y="1594483"/>
                  </a:lnTo>
                  <a:lnTo>
                    <a:pt x="1143549" y="1653791"/>
                  </a:lnTo>
                  <a:lnTo>
                    <a:pt x="1189367" y="1699609"/>
                  </a:lnTo>
                  <a:lnTo>
                    <a:pt x="1248674" y="1724178"/>
                  </a:lnTo>
                  <a:lnTo>
                    <a:pt x="1281074" y="1727384"/>
                  </a:lnTo>
                  <a:lnTo>
                    <a:pt x="1313473" y="1724178"/>
                  </a:lnTo>
                  <a:lnTo>
                    <a:pt x="1372781" y="1699609"/>
                  </a:lnTo>
                  <a:lnTo>
                    <a:pt x="1418599" y="1653791"/>
                  </a:lnTo>
                  <a:lnTo>
                    <a:pt x="1443168" y="1594483"/>
                  </a:lnTo>
                  <a:lnTo>
                    <a:pt x="1446374" y="1562084"/>
                  </a:lnTo>
                  <a:close/>
                </a:path>
                <a:path w="3471545" h="1727834">
                  <a:moveTo>
                    <a:pt x="1281074" y="1562084"/>
                  </a:moveTo>
                  <a:lnTo>
                    <a:pt x="1281074" y="1562084"/>
                  </a:lnTo>
                  <a:lnTo>
                    <a:pt x="1281074" y="1562084"/>
                  </a:lnTo>
                  <a:close/>
                </a:path>
                <a:path w="3471545" h="1727834">
                  <a:moveTo>
                    <a:pt x="3041518" y="380189"/>
                  </a:moveTo>
                  <a:lnTo>
                    <a:pt x="3028934" y="316932"/>
                  </a:lnTo>
                  <a:lnTo>
                    <a:pt x="2993100" y="263307"/>
                  </a:lnTo>
                  <a:lnTo>
                    <a:pt x="2939476" y="227474"/>
                  </a:lnTo>
                  <a:lnTo>
                    <a:pt x="2876218" y="214889"/>
                  </a:lnTo>
                  <a:lnTo>
                    <a:pt x="2843819" y="218095"/>
                  </a:lnTo>
                  <a:lnTo>
                    <a:pt x="2784511" y="242664"/>
                  </a:lnTo>
                  <a:lnTo>
                    <a:pt x="2738693" y="288482"/>
                  </a:lnTo>
                  <a:lnTo>
                    <a:pt x="2714124" y="347790"/>
                  </a:lnTo>
                  <a:lnTo>
                    <a:pt x="2710918" y="380189"/>
                  </a:lnTo>
                  <a:lnTo>
                    <a:pt x="2714124" y="412589"/>
                  </a:lnTo>
                  <a:lnTo>
                    <a:pt x="2738693" y="471896"/>
                  </a:lnTo>
                  <a:lnTo>
                    <a:pt x="2784511" y="517715"/>
                  </a:lnTo>
                  <a:lnTo>
                    <a:pt x="2843819" y="542283"/>
                  </a:lnTo>
                  <a:lnTo>
                    <a:pt x="2876218" y="545489"/>
                  </a:lnTo>
                  <a:lnTo>
                    <a:pt x="2908618" y="542283"/>
                  </a:lnTo>
                  <a:lnTo>
                    <a:pt x="2967925" y="517715"/>
                  </a:lnTo>
                  <a:lnTo>
                    <a:pt x="3013743" y="471896"/>
                  </a:lnTo>
                  <a:lnTo>
                    <a:pt x="3038312" y="412589"/>
                  </a:lnTo>
                  <a:lnTo>
                    <a:pt x="3041518" y="380189"/>
                  </a:lnTo>
                  <a:close/>
                </a:path>
                <a:path w="3471545" h="1727834">
                  <a:moveTo>
                    <a:pt x="2876218" y="380189"/>
                  </a:moveTo>
                  <a:lnTo>
                    <a:pt x="2876218" y="380189"/>
                  </a:lnTo>
                  <a:lnTo>
                    <a:pt x="2876218" y="380189"/>
                  </a:lnTo>
                  <a:close/>
                </a:path>
                <a:path w="3471545" h="1727834">
                  <a:moveTo>
                    <a:pt x="2653063" y="1545554"/>
                  </a:moveTo>
                  <a:lnTo>
                    <a:pt x="2640479" y="1482296"/>
                  </a:lnTo>
                  <a:lnTo>
                    <a:pt x="2604646" y="1428672"/>
                  </a:lnTo>
                  <a:lnTo>
                    <a:pt x="2551021" y="1392838"/>
                  </a:lnTo>
                  <a:lnTo>
                    <a:pt x="2487763" y="1380254"/>
                  </a:lnTo>
                  <a:lnTo>
                    <a:pt x="2455364" y="1383460"/>
                  </a:lnTo>
                  <a:lnTo>
                    <a:pt x="2396056" y="1408029"/>
                  </a:lnTo>
                  <a:lnTo>
                    <a:pt x="2350238" y="1453847"/>
                  </a:lnTo>
                  <a:lnTo>
                    <a:pt x="2325669" y="1513154"/>
                  </a:lnTo>
                  <a:lnTo>
                    <a:pt x="2322463" y="1545554"/>
                  </a:lnTo>
                  <a:lnTo>
                    <a:pt x="2325669" y="1577953"/>
                  </a:lnTo>
                  <a:lnTo>
                    <a:pt x="2350238" y="1637261"/>
                  </a:lnTo>
                  <a:lnTo>
                    <a:pt x="2396056" y="1683079"/>
                  </a:lnTo>
                  <a:lnTo>
                    <a:pt x="2455364" y="1707648"/>
                  </a:lnTo>
                  <a:lnTo>
                    <a:pt x="2487763" y="1710854"/>
                  </a:lnTo>
                  <a:lnTo>
                    <a:pt x="2520163" y="1707648"/>
                  </a:lnTo>
                  <a:lnTo>
                    <a:pt x="2579470" y="1683079"/>
                  </a:lnTo>
                  <a:lnTo>
                    <a:pt x="2625289" y="1637261"/>
                  </a:lnTo>
                  <a:lnTo>
                    <a:pt x="2649857" y="1577953"/>
                  </a:lnTo>
                  <a:lnTo>
                    <a:pt x="2653063" y="1545554"/>
                  </a:lnTo>
                  <a:close/>
                </a:path>
                <a:path w="3471545" h="1727834">
                  <a:moveTo>
                    <a:pt x="2487763" y="1545554"/>
                  </a:moveTo>
                  <a:lnTo>
                    <a:pt x="2487763" y="1545554"/>
                  </a:lnTo>
                  <a:lnTo>
                    <a:pt x="2487763" y="1545554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2561" y="6204664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4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4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4"/>
                  </a:lnTo>
                  <a:lnTo>
                    <a:pt x="302824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5496" y="5602192"/>
              <a:ext cx="3032760" cy="768350"/>
            </a:xfrm>
            <a:custGeom>
              <a:avLst/>
              <a:gdLst/>
              <a:ahLst/>
              <a:cxnLst/>
              <a:rect l="l" t="t" r="r" b="b"/>
              <a:pathLst>
                <a:path w="3032759" h="768350">
                  <a:moveTo>
                    <a:pt x="3032364" y="767771"/>
                  </a:moveTo>
                  <a:lnTo>
                    <a:pt x="3032364" y="767771"/>
                  </a:lnTo>
                  <a:lnTo>
                    <a:pt x="3032364" y="767771"/>
                  </a:lnTo>
                  <a:close/>
                </a:path>
                <a:path w="3032759" h="768350">
                  <a:moveTo>
                    <a:pt x="0" y="0"/>
                  </a:moveTo>
                  <a:lnTo>
                    <a:pt x="425529" y="369129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1055" y="5906320"/>
              <a:ext cx="72037" cy="670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08202" y="5400633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3031"/>
                  </a:moveTo>
                  <a:lnTo>
                    <a:pt x="498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90950" y="5400633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4">
                  <a:moveTo>
                    <a:pt x="22232" y="0"/>
                  </a:moveTo>
                  <a:lnTo>
                    <a:pt x="0" y="70984"/>
                  </a:lnTo>
                  <a:lnTo>
                    <a:pt x="43108" y="71394"/>
                  </a:lnTo>
                  <a:lnTo>
                    <a:pt x="22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90950" y="5341304"/>
              <a:ext cx="462915" cy="344805"/>
            </a:xfrm>
            <a:custGeom>
              <a:avLst/>
              <a:gdLst/>
              <a:ahLst/>
              <a:cxnLst/>
              <a:rect l="l" t="t" r="r" b="b"/>
              <a:pathLst>
                <a:path w="462914" h="344804">
                  <a:moveTo>
                    <a:pt x="43108" y="130723"/>
                  </a:moveTo>
                  <a:lnTo>
                    <a:pt x="22232" y="59328"/>
                  </a:lnTo>
                  <a:lnTo>
                    <a:pt x="0" y="130313"/>
                  </a:lnTo>
                  <a:lnTo>
                    <a:pt x="43108" y="130723"/>
                  </a:lnTo>
                  <a:close/>
                </a:path>
                <a:path w="462914" h="344804">
                  <a:moveTo>
                    <a:pt x="137439" y="0"/>
                  </a:moveTo>
                  <a:lnTo>
                    <a:pt x="462705" y="34439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034" y="5617075"/>
              <a:ext cx="68688" cy="70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10038" y="5264759"/>
              <a:ext cx="80010" cy="389890"/>
            </a:xfrm>
            <a:custGeom>
              <a:avLst/>
              <a:gdLst/>
              <a:ahLst/>
              <a:cxnLst/>
              <a:rect l="l" t="t" r="r" b="b"/>
              <a:pathLst>
                <a:path w="80010" h="389889">
                  <a:moveTo>
                    <a:pt x="0" y="389505"/>
                  </a:moveTo>
                  <a:lnTo>
                    <a:pt x="7967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54323" y="5264759"/>
              <a:ext cx="42545" cy="74295"/>
            </a:xfrm>
            <a:custGeom>
              <a:avLst/>
              <a:gdLst/>
              <a:ahLst/>
              <a:cxnLst/>
              <a:rect l="l" t="t" r="r" b="b"/>
              <a:pathLst>
                <a:path w="42545" h="74295">
                  <a:moveTo>
                    <a:pt x="35385" y="0"/>
                  </a:moveTo>
                  <a:lnTo>
                    <a:pt x="0" y="65431"/>
                  </a:lnTo>
                  <a:lnTo>
                    <a:pt x="42236" y="74070"/>
                  </a:lnTo>
                  <a:lnTo>
                    <a:pt x="35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83030" y="5264759"/>
              <a:ext cx="113664" cy="1042035"/>
            </a:xfrm>
            <a:custGeom>
              <a:avLst/>
              <a:gdLst/>
              <a:ahLst/>
              <a:cxnLst/>
              <a:rect l="l" t="t" r="r" b="b"/>
              <a:pathLst>
                <a:path w="113664" h="1042035">
                  <a:moveTo>
                    <a:pt x="113529" y="74070"/>
                  </a:moveTo>
                  <a:lnTo>
                    <a:pt x="106677" y="0"/>
                  </a:lnTo>
                  <a:lnTo>
                    <a:pt x="71292" y="65431"/>
                  </a:lnTo>
                  <a:lnTo>
                    <a:pt x="113529" y="74070"/>
                  </a:lnTo>
                  <a:close/>
                </a:path>
                <a:path w="113664" h="1042035">
                  <a:moveTo>
                    <a:pt x="0" y="716638"/>
                  </a:moveTo>
                  <a:lnTo>
                    <a:pt x="12032" y="104151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0887" y="6234335"/>
              <a:ext cx="43180" cy="72390"/>
            </a:xfrm>
            <a:custGeom>
              <a:avLst/>
              <a:gdLst/>
              <a:ahLst/>
              <a:cxnLst/>
              <a:rect l="l" t="t" r="r" b="b"/>
              <a:pathLst>
                <a:path w="43179" h="72389">
                  <a:moveTo>
                    <a:pt x="43081" y="0"/>
                  </a:moveTo>
                  <a:lnTo>
                    <a:pt x="0" y="1595"/>
                  </a:lnTo>
                  <a:lnTo>
                    <a:pt x="24175" y="71942"/>
                  </a:lnTo>
                  <a:lnTo>
                    <a:pt x="4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55990" y="6188530"/>
              <a:ext cx="458470" cy="205740"/>
            </a:xfrm>
            <a:custGeom>
              <a:avLst/>
              <a:gdLst/>
              <a:ahLst/>
              <a:cxnLst/>
              <a:rect l="l" t="t" r="r" b="b"/>
              <a:pathLst>
                <a:path w="458470" h="205739">
                  <a:moveTo>
                    <a:pt x="414896" y="47400"/>
                  </a:moveTo>
                  <a:lnTo>
                    <a:pt x="439072" y="117747"/>
                  </a:lnTo>
                  <a:lnTo>
                    <a:pt x="457978" y="45804"/>
                  </a:lnTo>
                  <a:lnTo>
                    <a:pt x="414896" y="47400"/>
                  </a:lnTo>
                  <a:close/>
                </a:path>
                <a:path w="458470" h="205739">
                  <a:moveTo>
                    <a:pt x="308180" y="205451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55990" y="6188530"/>
              <a:ext cx="71755" cy="57785"/>
            </a:xfrm>
            <a:custGeom>
              <a:avLst/>
              <a:gdLst/>
              <a:ahLst/>
              <a:cxnLst/>
              <a:rect l="l" t="t" r="r" b="b"/>
              <a:pathLst>
                <a:path w="71754" h="57785">
                  <a:moveTo>
                    <a:pt x="0" y="0"/>
                  </a:moveTo>
                  <a:lnTo>
                    <a:pt x="47281" y="57427"/>
                  </a:lnTo>
                  <a:lnTo>
                    <a:pt x="71195" y="21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87714" y="5281570"/>
              <a:ext cx="739775" cy="964565"/>
            </a:xfrm>
            <a:custGeom>
              <a:avLst/>
              <a:gdLst/>
              <a:ahLst/>
              <a:cxnLst/>
              <a:rect l="l" t="t" r="r" b="b"/>
              <a:pathLst>
                <a:path w="739775" h="964564">
                  <a:moveTo>
                    <a:pt x="739471" y="928515"/>
                  </a:moveTo>
                  <a:lnTo>
                    <a:pt x="668276" y="906960"/>
                  </a:lnTo>
                  <a:lnTo>
                    <a:pt x="715557" y="964387"/>
                  </a:lnTo>
                  <a:lnTo>
                    <a:pt x="739471" y="928515"/>
                  </a:lnTo>
                  <a:close/>
                </a:path>
                <a:path w="739775" h="964564">
                  <a:moveTo>
                    <a:pt x="373326" y="0"/>
                  </a:moveTo>
                  <a:lnTo>
                    <a:pt x="0" y="146665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87714" y="5382140"/>
              <a:ext cx="74295" cy="46355"/>
            </a:xfrm>
            <a:custGeom>
              <a:avLst/>
              <a:gdLst/>
              <a:ahLst/>
              <a:cxnLst/>
              <a:rect l="l" t="t" r="r" b="b"/>
              <a:pathLst>
                <a:path w="74295" h="46354">
                  <a:moveTo>
                    <a:pt x="58382" y="0"/>
                  </a:moveTo>
                  <a:lnTo>
                    <a:pt x="0" y="46095"/>
                  </a:lnTo>
                  <a:lnTo>
                    <a:pt x="74146" y="40125"/>
                  </a:lnTo>
                  <a:lnTo>
                    <a:pt x="5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87714" y="5121724"/>
              <a:ext cx="1061720" cy="306705"/>
            </a:xfrm>
            <a:custGeom>
              <a:avLst/>
              <a:gdLst/>
              <a:ahLst/>
              <a:cxnLst/>
              <a:rect l="l" t="t" r="r" b="b"/>
              <a:pathLst>
                <a:path w="1061720" h="306704">
                  <a:moveTo>
                    <a:pt x="58382" y="260416"/>
                  </a:moveTo>
                  <a:lnTo>
                    <a:pt x="0" y="306512"/>
                  </a:lnTo>
                  <a:lnTo>
                    <a:pt x="74146" y="300542"/>
                  </a:lnTo>
                  <a:lnTo>
                    <a:pt x="58382" y="260416"/>
                  </a:lnTo>
                  <a:close/>
                </a:path>
                <a:path w="1061720" h="306704">
                  <a:moveTo>
                    <a:pt x="689690" y="69171"/>
                  </a:moveTo>
                  <a:lnTo>
                    <a:pt x="106148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5259" y="5113554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0" y="0"/>
                  </a:moveTo>
                  <a:lnTo>
                    <a:pt x="7885" y="42383"/>
                  </a:lnTo>
                  <a:lnTo>
                    <a:pt x="73936" y="8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75259" y="5113554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7885" y="42383"/>
                  </a:moveTo>
                  <a:lnTo>
                    <a:pt x="73936" y="8169"/>
                  </a:lnTo>
                  <a:lnTo>
                    <a:pt x="0" y="0"/>
                  </a:lnTo>
                  <a:lnTo>
                    <a:pt x="7885" y="4238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78503" y="5779388"/>
              <a:ext cx="72390" cy="43180"/>
            </a:xfrm>
            <a:custGeom>
              <a:avLst/>
              <a:gdLst/>
              <a:ahLst/>
              <a:cxnLst/>
              <a:rect l="l" t="t" r="r" b="b"/>
              <a:pathLst>
                <a:path w="72389" h="43179">
                  <a:moveTo>
                    <a:pt x="0" y="0"/>
                  </a:moveTo>
                  <a:lnTo>
                    <a:pt x="1635" y="43079"/>
                  </a:lnTo>
                  <a:lnTo>
                    <a:pt x="71959" y="18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22145" y="5779388"/>
              <a:ext cx="396875" cy="573405"/>
            </a:xfrm>
            <a:custGeom>
              <a:avLst/>
              <a:gdLst/>
              <a:ahLst/>
              <a:cxnLst/>
              <a:rect l="l" t="t" r="r" b="b"/>
              <a:pathLst>
                <a:path w="396875" h="573404">
                  <a:moveTo>
                    <a:pt x="257994" y="43079"/>
                  </a:moveTo>
                  <a:lnTo>
                    <a:pt x="328317" y="18837"/>
                  </a:lnTo>
                  <a:lnTo>
                    <a:pt x="256358" y="0"/>
                  </a:lnTo>
                  <a:lnTo>
                    <a:pt x="257994" y="43079"/>
                  </a:lnTo>
                  <a:close/>
                </a:path>
                <a:path w="396875" h="573404">
                  <a:moveTo>
                    <a:pt x="396799" y="134601"/>
                  </a:moveTo>
                  <a:lnTo>
                    <a:pt x="0" y="57317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20079" y="6283234"/>
              <a:ext cx="67884" cy="713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66994" y="6471603"/>
              <a:ext cx="862330" cy="12065"/>
            </a:xfrm>
            <a:custGeom>
              <a:avLst/>
              <a:gdLst/>
              <a:ahLst/>
              <a:cxnLst/>
              <a:rect l="l" t="t" r="r" b="b"/>
              <a:pathLst>
                <a:path w="862329" h="12064">
                  <a:moveTo>
                    <a:pt x="0" y="11806"/>
                  </a:moveTo>
                  <a:lnTo>
                    <a:pt x="861904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57422" y="6451026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79">
                  <a:moveTo>
                    <a:pt x="0" y="0"/>
                  </a:moveTo>
                  <a:lnTo>
                    <a:pt x="590" y="43103"/>
                  </a:lnTo>
                  <a:lnTo>
                    <a:pt x="71476" y="20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46396" y="5927944"/>
              <a:ext cx="354965" cy="566420"/>
            </a:xfrm>
            <a:custGeom>
              <a:avLst/>
              <a:gdLst/>
              <a:ahLst/>
              <a:cxnLst/>
              <a:rect l="l" t="t" r="r" b="b"/>
              <a:pathLst>
                <a:path w="354964" h="566420">
                  <a:moveTo>
                    <a:pt x="211615" y="566185"/>
                  </a:moveTo>
                  <a:lnTo>
                    <a:pt x="282502" y="543658"/>
                  </a:lnTo>
                  <a:lnTo>
                    <a:pt x="211025" y="523082"/>
                  </a:lnTo>
                  <a:lnTo>
                    <a:pt x="211615" y="566185"/>
                  </a:lnTo>
                  <a:close/>
                </a:path>
                <a:path w="354964" h="566420">
                  <a:moveTo>
                    <a:pt x="354679" y="415480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44330" y="5925878"/>
              <a:ext cx="66751" cy="722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06403" y="5794772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2830" y="0"/>
                  </a:moveTo>
                  <a:lnTo>
                    <a:pt x="0" y="43017"/>
                  </a:lnTo>
                  <a:lnTo>
                    <a:pt x="72454" y="2618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06403" y="5794772"/>
              <a:ext cx="735965" cy="457834"/>
            </a:xfrm>
            <a:custGeom>
              <a:avLst/>
              <a:gdLst/>
              <a:ahLst/>
              <a:cxnLst/>
              <a:rect l="l" t="t" r="r" b="b"/>
              <a:pathLst>
                <a:path w="735965" h="457835">
                  <a:moveTo>
                    <a:pt x="0" y="43017"/>
                  </a:moveTo>
                  <a:lnTo>
                    <a:pt x="72454" y="26182"/>
                  </a:lnTo>
                  <a:lnTo>
                    <a:pt x="2830" y="0"/>
                  </a:lnTo>
                  <a:lnTo>
                    <a:pt x="0" y="43017"/>
                  </a:lnTo>
                  <a:close/>
                </a:path>
                <a:path w="735965" h="457835">
                  <a:moveTo>
                    <a:pt x="376494" y="146224"/>
                  </a:moveTo>
                  <a:lnTo>
                    <a:pt x="735801" y="45762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72220" y="6187411"/>
              <a:ext cx="72051" cy="670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71912" y="6396271"/>
              <a:ext cx="328930" cy="48895"/>
            </a:xfrm>
            <a:custGeom>
              <a:avLst/>
              <a:gdLst/>
              <a:ahLst/>
              <a:cxnLst/>
              <a:rect l="l" t="t" r="r" b="b"/>
              <a:pathLst>
                <a:path w="328929" h="48895">
                  <a:moveTo>
                    <a:pt x="0" y="48648"/>
                  </a:moveTo>
                  <a:lnTo>
                    <a:pt x="328373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26703" y="6385382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59" h="43179">
                  <a:moveTo>
                    <a:pt x="0" y="0"/>
                  </a:moveTo>
                  <a:lnTo>
                    <a:pt x="6317" y="42644"/>
                  </a:lnTo>
                  <a:lnTo>
                    <a:pt x="73582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21238" y="6011711"/>
              <a:ext cx="479425" cy="416559"/>
            </a:xfrm>
            <a:custGeom>
              <a:avLst/>
              <a:gdLst/>
              <a:ahLst/>
              <a:cxnLst/>
              <a:rect l="l" t="t" r="r" b="b"/>
              <a:pathLst>
                <a:path w="479425" h="416560">
                  <a:moveTo>
                    <a:pt x="411782" y="416315"/>
                  </a:moveTo>
                  <a:lnTo>
                    <a:pt x="479046" y="384560"/>
                  </a:lnTo>
                  <a:lnTo>
                    <a:pt x="405464" y="373671"/>
                  </a:lnTo>
                  <a:lnTo>
                    <a:pt x="411782" y="416315"/>
                  </a:lnTo>
                  <a:close/>
                </a:path>
                <a:path w="479425" h="416560">
                  <a:moveTo>
                    <a:pt x="0" y="292631"/>
                  </a:moveTo>
                  <a:lnTo>
                    <a:pt x="2280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7020" y="6011711"/>
              <a:ext cx="43180" cy="73025"/>
            </a:xfrm>
            <a:custGeom>
              <a:avLst/>
              <a:gdLst/>
              <a:ahLst/>
              <a:cxnLst/>
              <a:rect l="l" t="t" r="r" b="b"/>
              <a:pathLst>
                <a:path w="43179" h="73025">
                  <a:moveTo>
                    <a:pt x="27020" y="0"/>
                  </a:moveTo>
                  <a:lnTo>
                    <a:pt x="0" y="69301"/>
                  </a:lnTo>
                  <a:lnTo>
                    <a:pt x="42979" y="72650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7020" y="5949038"/>
              <a:ext cx="766445" cy="260985"/>
            </a:xfrm>
            <a:custGeom>
              <a:avLst/>
              <a:gdLst/>
              <a:ahLst/>
              <a:cxnLst/>
              <a:rect l="l" t="t" r="r" b="b"/>
              <a:pathLst>
                <a:path w="766445" h="260985">
                  <a:moveTo>
                    <a:pt x="42979" y="135323"/>
                  </a:moveTo>
                  <a:lnTo>
                    <a:pt x="27020" y="62672"/>
                  </a:lnTo>
                  <a:lnTo>
                    <a:pt x="0" y="131974"/>
                  </a:lnTo>
                  <a:lnTo>
                    <a:pt x="42979" y="135323"/>
                  </a:lnTo>
                  <a:close/>
                </a:path>
                <a:path w="766445" h="260985">
                  <a:moveTo>
                    <a:pt x="700932" y="260560"/>
                  </a:moveTo>
                  <a:lnTo>
                    <a:pt x="76607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44913" y="5949038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38179" y="0"/>
                  </a:moveTo>
                  <a:lnTo>
                    <a:pt x="0" y="63840"/>
                  </a:lnTo>
                  <a:lnTo>
                    <a:pt x="41824" y="74296"/>
                  </a:lnTo>
                  <a:lnTo>
                    <a:pt x="3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44913" y="5949038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41824" y="74296"/>
                  </a:moveTo>
                  <a:lnTo>
                    <a:pt x="38179" y="0"/>
                  </a:lnTo>
                  <a:lnTo>
                    <a:pt x="0" y="63840"/>
                  </a:lnTo>
                  <a:lnTo>
                    <a:pt x="41824" y="74296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915771" y="5434333"/>
              <a:ext cx="201521" cy="220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20935" y="5186346"/>
              <a:ext cx="301625" cy="74930"/>
            </a:xfrm>
            <a:custGeom>
              <a:avLst/>
              <a:gdLst/>
              <a:ahLst/>
              <a:cxnLst/>
              <a:rect l="l" t="t" r="r" b="b"/>
              <a:pathLst>
                <a:path w="301625" h="74929">
                  <a:moveTo>
                    <a:pt x="0" y="0"/>
                  </a:moveTo>
                  <a:lnTo>
                    <a:pt x="301624" y="7442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8278" y="5222790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10327" y="0"/>
                  </a:moveTo>
                  <a:lnTo>
                    <a:pt x="0" y="41853"/>
                  </a:lnTo>
                  <a:lnTo>
                    <a:pt x="74281" y="37981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48278" y="5222790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0" y="41853"/>
                  </a:moveTo>
                  <a:lnTo>
                    <a:pt x="74281" y="37981"/>
                  </a:lnTo>
                  <a:lnTo>
                    <a:pt x="10327" y="0"/>
                  </a:lnTo>
                  <a:lnTo>
                    <a:pt x="0" y="4185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2757" y="5440900"/>
              <a:ext cx="156992" cy="2427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31878" y="5311434"/>
              <a:ext cx="160655" cy="370205"/>
            </a:xfrm>
            <a:custGeom>
              <a:avLst/>
              <a:gdLst/>
              <a:ahLst/>
              <a:cxnLst/>
              <a:rect l="l" t="t" r="r" b="b"/>
              <a:pathLst>
                <a:path w="160654" h="370204">
                  <a:moveTo>
                    <a:pt x="160332" y="36965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31878" y="5311434"/>
              <a:ext cx="48260" cy="74295"/>
            </a:xfrm>
            <a:custGeom>
              <a:avLst/>
              <a:gdLst/>
              <a:ahLst/>
              <a:cxnLst/>
              <a:rect l="l" t="t" r="r" b="b"/>
              <a:pathLst>
                <a:path w="48260" h="74295">
                  <a:moveTo>
                    <a:pt x="0" y="0"/>
                  </a:moveTo>
                  <a:lnTo>
                    <a:pt x="8553" y="73893"/>
                  </a:lnTo>
                  <a:lnTo>
                    <a:pt x="48105" y="5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05274" y="5306476"/>
              <a:ext cx="375285" cy="338455"/>
            </a:xfrm>
            <a:custGeom>
              <a:avLst/>
              <a:gdLst/>
              <a:ahLst/>
              <a:cxnLst/>
              <a:rect l="l" t="t" r="r" b="b"/>
              <a:pathLst>
                <a:path w="375285" h="338454">
                  <a:moveTo>
                    <a:pt x="374709" y="61696"/>
                  </a:moveTo>
                  <a:lnTo>
                    <a:pt x="326604" y="4958"/>
                  </a:lnTo>
                  <a:lnTo>
                    <a:pt x="335158" y="78851"/>
                  </a:lnTo>
                  <a:lnTo>
                    <a:pt x="374709" y="61696"/>
                  </a:lnTo>
                  <a:close/>
                </a:path>
                <a:path w="375285" h="338454">
                  <a:moveTo>
                    <a:pt x="0" y="337854"/>
                  </a:moveTo>
                  <a:lnTo>
                    <a:pt x="173258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26866" y="5306476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51666" y="0"/>
                  </a:moveTo>
                  <a:lnTo>
                    <a:pt x="0" y="53512"/>
                  </a:lnTo>
                  <a:lnTo>
                    <a:pt x="38360" y="73184"/>
                  </a:lnTo>
                  <a:lnTo>
                    <a:pt x="5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504769" y="5101301"/>
              <a:ext cx="574040" cy="278765"/>
            </a:xfrm>
            <a:custGeom>
              <a:avLst/>
              <a:gdLst/>
              <a:ahLst/>
              <a:cxnLst/>
              <a:rect l="l" t="t" r="r" b="b"/>
              <a:pathLst>
                <a:path w="574039" h="278764">
                  <a:moveTo>
                    <a:pt x="560457" y="278359"/>
                  </a:moveTo>
                  <a:lnTo>
                    <a:pt x="573763" y="205174"/>
                  </a:lnTo>
                  <a:lnTo>
                    <a:pt x="522096" y="258687"/>
                  </a:lnTo>
                  <a:lnTo>
                    <a:pt x="560457" y="278359"/>
                  </a:lnTo>
                  <a:close/>
                </a:path>
                <a:path w="574039" h="278764">
                  <a:moveTo>
                    <a:pt x="490774" y="3401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504769" y="508472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72511" y="0"/>
                  </a:moveTo>
                  <a:lnTo>
                    <a:pt x="0" y="16580"/>
                  </a:lnTo>
                  <a:lnTo>
                    <a:pt x="69530" y="43006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30344" y="5084720"/>
              <a:ext cx="303530" cy="572770"/>
            </a:xfrm>
            <a:custGeom>
              <a:avLst/>
              <a:gdLst/>
              <a:ahLst/>
              <a:cxnLst/>
              <a:rect l="l" t="t" r="r" b="b"/>
              <a:pathLst>
                <a:path w="303529" h="572770">
                  <a:moveTo>
                    <a:pt x="146936" y="0"/>
                  </a:moveTo>
                  <a:lnTo>
                    <a:pt x="74424" y="16580"/>
                  </a:lnTo>
                  <a:lnTo>
                    <a:pt x="143955" y="43006"/>
                  </a:lnTo>
                  <a:lnTo>
                    <a:pt x="146936" y="0"/>
                  </a:lnTo>
                  <a:close/>
                </a:path>
                <a:path w="303529" h="572770">
                  <a:moveTo>
                    <a:pt x="303127" y="572397"/>
                  </a:moveTo>
                  <a:lnTo>
                    <a:pt x="0" y="15001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30344" y="5234733"/>
              <a:ext cx="59055" cy="70485"/>
            </a:xfrm>
            <a:custGeom>
              <a:avLst/>
              <a:gdLst/>
              <a:ahLst/>
              <a:cxnLst/>
              <a:rect l="l" t="t" r="r" b="b"/>
              <a:pathLst>
                <a:path w="59054" h="70485">
                  <a:moveTo>
                    <a:pt x="0" y="0"/>
                  </a:moveTo>
                  <a:lnTo>
                    <a:pt x="23997" y="70410"/>
                  </a:lnTo>
                  <a:lnTo>
                    <a:pt x="59023" y="4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30344" y="5234733"/>
              <a:ext cx="1617345" cy="586105"/>
            </a:xfrm>
            <a:custGeom>
              <a:avLst/>
              <a:gdLst/>
              <a:ahLst/>
              <a:cxnLst/>
              <a:rect l="l" t="t" r="r" b="b"/>
              <a:pathLst>
                <a:path w="1617345" h="586104">
                  <a:moveTo>
                    <a:pt x="59023" y="45274"/>
                  </a:moveTo>
                  <a:lnTo>
                    <a:pt x="0" y="0"/>
                  </a:lnTo>
                  <a:lnTo>
                    <a:pt x="23997" y="70410"/>
                  </a:lnTo>
                  <a:lnTo>
                    <a:pt x="59023" y="45274"/>
                  </a:lnTo>
                  <a:close/>
                </a:path>
                <a:path w="1617345" h="586104">
                  <a:moveTo>
                    <a:pt x="1192475" y="585599"/>
                  </a:moveTo>
                  <a:lnTo>
                    <a:pt x="1617279" y="553624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75015" y="5772207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0" y="0"/>
                  </a:moveTo>
                  <a:lnTo>
                    <a:pt x="3235" y="42987"/>
                  </a:lnTo>
                  <a:lnTo>
                    <a:pt x="72608" y="16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975015" y="5772207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3235" y="42987"/>
                  </a:moveTo>
                  <a:lnTo>
                    <a:pt x="72608" y="16150"/>
                  </a:lnTo>
                  <a:lnTo>
                    <a:pt x="0" y="0"/>
                  </a:lnTo>
                  <a:lnTo>
                    <a:pt x="3235" y="42987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245562" y="581917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68292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61</a:t>
            </a:r>
            <a:endParaRPr sz="12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599805" y="569457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878323" y="554592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240599" y="549193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79728" y="617625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97381" y="632367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61677" y="5387324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950600" y="518464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27325" y="5681549"/>
            <a:ext cx="361315" cy="303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  <a:tabLst>
                <a:tab pos="335280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209" algn="ctr">
              <a:lnSpc>
                <a:spcPct val="100000"/>
              </a:lnSpc>
              <a:spcBef>
                <a:spcPts val="13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507844" y="616569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85246" y="650500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111036" y="616810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749851" y="612911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23398" y="644757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425809" y="619044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39645" y="611174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03832" y="557700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59046" y="525791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18554" y="559469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299344" y="552868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979203" y="5446838"/>
            <a:ext cx="337820" cy="5530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09"/>
              </a:spcBef>
              <a:tabLst>
                <a:tab pos="324485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845" algn="ctr">
              <a:lnSpc>
                <a:spcPct val="100000"/>
              </a:lnSpc>
              <a:spcBef>
                <a:spcPts val="254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37456" y="514244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569207" y="547834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822522" y="582869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738" y="260258"/>
            <a:ext cx="4069079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66315" algn="l"/>
              </a:tabLst>
            </a:pPr>
            <a:r>
              <a:rPr spc="-210" dirty="0"/>
              <a:t>P</a:t>
            </a:r>
            <a:r>
              <a:rPr spc="-395" dirty="0"/>
              <a:t>a</a:t>
            </a:r>
            <a:r>
              <a:rPr spc="-100" dirty="0"/>
              <a:t>radigm:</a:t>
            </a:r>
            <a:r>
              <a:rPr dirty="0"/>
              <a:t>	</a:t>
            </a:r>
            <a:r>
              <a:rPr spc="-175" dirty="0"/>
              <a:t>inference</a:t>
            </a:r>
          </a:p>
        </p:txBody>
      </p:sp>
      <p:sp>
        <p:nvSpPr>
          <p:cNvPr id="3" name="object 3"/>
          <p:cNvSpPr/>
          <p:nvPr/>
        </p:nvSpPr>
        <p:spPr>
          <a:xfrm>
            <a:off x="2638846" y="1329393"/>
            <a:ext cx="4888865" cy="2009139"/>
          </a:xfrm>
          <a:custGeom>
            <a:avLst/>
            <a:gdLst/>
            <a:ahLst/>
            <a:cxnLst/>
            <a:rect l="l" t="t" r="r" b="b"/>
            <a:pathLst>
              <a:path w="4888865" h="2009139">
                <a:moveTo>
                  <a:pt x="0" y="127154"/>
                </a:moveTo>
                <a:lnTo>
                  <a:pt x="0" y="1881600"/>
                </a:lnTo>
                <a:lnTo>
                  <a:pt x="9992" y="1931094"/>
                </a:lnTo>
                <a:lnTo>
                  <a:pt x="37242" y="1971512"/>
                </a:lnTo>
                <a:lnTo>
                  <a:pt x="77660" y="1998762"/>
                </a:lnTo>
                <a:lnTo>
                  <a:pt x="127154" y="2008755"/>
                </a:lnTo>
                <a:lnTo>
                  <a:pt x="4761509" y="2008755"/>
                </a:lnTo>
                <a:lnTo>
                  <a:pt x="4811003" y="1998762"/>
                </a:lnTo>
                <a:lnTo>
                  <a:pt x="4851421" y="1971512"/>
                </a:lnTo>
                <a:lnTo>
                  <a:pt x="4878671" y="1931094"/>
                </a:lnTo>
                <a:lnTo>
                  <a:pt x="4888664" y="1881600"/>
                </a:lnTo>
                <a:lnTo>
                  <a:pt x="4888664" y="127154"/>
                </a:lnTo>
                <a:lnTo>
                  <a:pt x="4878671" y="77660"/>
                </a:lnTo>
                <a:lnTo>
                  <a:pt x="4851421" y="37242"/>
                </a:lnTo>
                <a:lnTo>
                  <a:pt x="4811003" y="9992"/>
                </a:lnTo>
                <a:lnTo>
                  <a:pt x="4761509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9659" y="2103858"/>
            <a:ext cx="864869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0" dirty="0">
                <a:latin typeface="Arial"/>
                <a:cs typeface="Arial"/>
              </a:rPr>
              <a:t>M</a:t>
            </a:r>
            <a:r>
              <a:rPr sz="2500" spc="75" dirty="0">
                <a:latin typeface="Arial"/>
                <a:cs typeface="Arial"/>
              </a:rPr>
              <a:t>o</a:t>
            </a:r>
            <a:r>
              <a:rPr sz="2500" spc="-100" dirty="0">
                <a:latin typeface="Arial"/>
                <a:cs typeface="Arial"/>
              </a:rPr>
              <a:t>del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38803" y="1462906"/>
            <a:ext cx="3655695" cy="1731645"/>
            <a:chOff x="3738803" y="1462906"/>
            <a:chExt cx="3655695" cy="1731645"/>
          </a:xfrm>
        </p:grpSpPr>
        <p:sp>
          <p:nvSpPr>
            <p:cNvPr id="6" name="object 6"/>
            <p:cNvSpPr/>
            <p:nvPr/>
          </p:nvSpPr>
          <p:spPr>
            <a:xfrm>
              <a:off x="3755333" y="1869957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0633" y="1464972"/>
              <a:ext cx="3471545" cy="1727835"/>
            </a:xfrm>
            <a:custGeom>
              <a:avLst/>
              <a:gdLst/>
              <a:ahLst/>
              <a:cxnLst/>
              <a:rect l="l" t="t" r="r" b="b"/>
              <a:pathLst>
                <a:path w="3471545" h="1727835">
                  <a:moveTo>
                    <a:pt x="0" y="570284"/>
                  </a:moveTo>
                  <a:lnTo>
                    <a:pt x="0" y="570284"/>
                  </a:lnTo>
                  <a:lnTo>
                    <a:pt x="0" y="570284"/>
                  </a:lnTo>
                  <a:close/>
                </a:path>
                <a:path w="3471545" h="1727835">
                  <a:moveTo>
                    <a:pt x="851294" y="1165364"/>
                  </a:moveTo>
                  <a:lnTo>
                    <a:pt x="838710" y="1102107"/>
                  </a:lnTo>
                  <a:lnTo>
                    <a:pt x="802876" y="1048482"/>
                  </a:lnTo>
                  <a:lnTo>
                    <a:pt x="749252" y="1012648"/>
                  </a:lnTo>
                  <a:lnTo>
                    <a:pt x="685994" y="1000064"/>
                  </a:lnTo>
                  <a:lnTo>
                    <a:pt x="653595" y="1003270"/>
                  </a:lnTo>
                  <a:lnTo>
                    <a:pt x="594287" y="1027839"/>
                  </a:lnTo>
                  <a:lnTo>
                    <a:pt x="548469" y="1073657"/>
                  </a:lnTo>
                  <a:lnTo>
                    <a:pt x="523900" y="1132964"/>
                  </a:lnTo>
                  <a:lnTo>
                    <a:pt x="520694" y="1165364"/>
                  </a:lnTo>
                  <a:lnTo>
                    <a:pt x="523900" y="1197764"/>
                  </a:lnTo>
                  <a:lnTo>
                    <a:pt x="548469" y="1257071"/>
                  </a:lnTo>
                  <a:lnTo>
                    <a:pt x="594287" y="1302889"/>
                  </a:lnTo>
                  <a:lnTo>
                    <a:pt x="653595" y="1327458"/>
                  </a:lnTo>
                  <a:lnTo>
                    <a:pt x="685994" y="1330664"/>
                  </a:lnTo>
                  <a:lnTo>
                    <a:pt x="718394" y="1327458"/>
                  </a:lnTo>
                  <a:lnTo>
                    <a:pt x="777701" y="1302889"/>
                  </a:lnTo>
                  <a:lnTo>
                    <a:pt x="823519" y="1257071"/>
                  </a:lnTo>
                  <a:lnTo>
                    <a:pt x="848088" y="1197764"/>
                  </a:lnTo>
                  <a:lnTo>
                    <a:pt x="851294" y="1165364"/>
                  </a:lnTo>
                  <a:close/>
                </a:path>
                <a:path w="3471545" h="1727835">
                  <a:moveTo>
                    <a:pt x="685994" y="1165364"/>
                  </a:moveTo>
                  <a:lnTo>
                    <a:pt x="685994" y="1165364"/>
                  </a:lnTo>
                  <a:lnTo>
                    <a:pt x="685994" y="1165364"/>
                  </a:lnTo>
                  <a:close/>
                </a:path>
                <a:path w="3471545" h="1727835">
                  <a:moveTo>
                    <a:pt x="859559" y="297539"/>
                  </a:moveTo>
                  <a:lnTo>
                    <a:pt x="846975" y="234282"/>
                  </a:lnTo>
                  <a:lnTo>
                    <a:pt x="811141" y="180657"/>
                  </a:lnTo>
                  <a:lnTo>
                    <a:pt x="757517" y="144824"/>
                  </a:lnTo>
                  <a:lnTo>
                    <a:pt x="694259" y="132239"/>
                  </a:lnTo>
                  <a:lnTo>
                    <a:pt x="661859" y="135445"/>
                  </a:lnTo>
                  <a:lnTo>
                    <a:pt x="602552" y="160014"/>
                  </a:lnTo>
                  <a:lnTo>
                    <a:pt x="556734" y="205832"/>
                  </a:lnTo>
                  <a:lnTo>
                    <a:pt x="532165" y="265140"/>
                  </a:lnTo>
                  <a:lnTo>
                    <a:pt x="528959" y="297539"/>
                  </a:lnTo>
                  <a:lnTo>
                    <a:pt x="532165" y="329939"/>
                  </a:lnTo>
                  <a:lnTo>
                    <a:pt x="556734" y="389247"/>
                  </a:lnTo>
                  <a:lnTo>
                    <a:pt x="602552" y="435065"/>
                  </a:lnTo>
                  <a:lnTo>
                    <a:pt x="661859" y="459633"/>
                  </a:lnTo>
                  <a:lnTo>
                    <a:pt x="694259" y="462839"/>
                  </a:lnTo>
                  <a:lnTo>
                    <a:pt x="726659" y="459633"/>
                  </a:lnTo>
                  <a:lnTo>
                    <a:pt x="785966" y="435065"/>
                  </a:lnTo>
                  <a:lnTo>
                    <a:pt x="831784" y="389247"/>
                  </a:lnTo>
                  <a:lnTo>
                    <a:pt x="856353" y="329939"/>
                  </a:lnTo>
                  <a:lnTo>
                    <a:pt x="859559" y="297539"/>
                  </a:lnTo>
                  <a:close/>
                </a:path>
                <a:path w="3471545" h="1727835">
                  <a:moveTo>
                    <a:pt x="694259" y="297539"/>
                  </a:moveTo>
                  <a:lnTo>
                    <a:pt x="694259" y="297539"/>
                  </a:lnTo>
                  <a:lnTo>
                    <a:pt x="694259" y="297539"/>
                  </a:lnTo>
                  <a:close/>
                </a:path>
                <a:path w="3471545" h="1727835">
                  <a:moveTo>
                    <a:pt x="1421579" y="892619"/>
                  </a:moveTo>
                  <a:lnTo>
                    <a:pt x="1408995" y="829362"/>
                  </a:lnTo>
                  <a:lnTo>
                    <a:pt x="1373161" y="775737"/>
                  </a:lnTo>
                  <a:lnTo>
                    <a:pt x="1319536" y="739903"/>
                  </a:lnTo>
                  <a:lnTo>
                    <a:pt x="1256279" y="727319"/>
                  </a:lnTo>
                  <a:lnTo>
                    <a:pt x="1223879" y="730525"/>
                  </a:lnTo>
                  <a:lnTo>
                    <a:pt x="1164572" y="755094"/>
                  </a:lnTo>
                  <a:lnTo>
                    <a:pt x="1118754" y="800912"/>
                  </a:lnTo>
                  <a:lnTo>
                    <a:pt x="1094185" y="860219"/>
                  </a:lnTo>
                  <a:lnTo>
                    <a:pt x="1090979" y="892619"/>
                  </a:lnTo>
                  <a:lnTo>
                    <a:pt x="1094185" y="925019"/>
                  </a:lnTo>
                  <a:lnTo>
                    <a:pt x="1118754" y="984326"/>
                  </a:lnTo>
                  <a:lnTo>
                    <a:pt x="1164572" y="1030144"/>
                  </a:lnTo>
                  <a:lnTo>
                    <a:pt x="1223879" y="1054713"/>
                  </a:lnTo>
                  <a:lnTo>
                    <a:pt x="1256279" y="1057919"/>
                  </a:lnTo>
                  <a:lnTo>
                    <a:pt x="1288678" y="1054713"/>
                  </a:lnTo>
                  <a:lnTo>
                    <a:pt x="1347986" y="1030144"/>
                  </a:lnTo>
                  <a:lnTo>
                    <a:pt x="1393804" y="984326"/>
                  </a:lnTo>
                  <a:lnTo>
                    <a:pt x="1418373" y="925019"/>
                  </a:lnTo>
                  <a:lnTo>
                    <a:pt x="1421579" y="892619"/>
                  </a:lnTo>
                  <a:close/>
                </a:path>
                <a:path w="3471545" h="1727835">
                  <a:moveTo>
                    <a:pt x="1256279" y="892619"/>
                  </a:moveTo>
                  <a:lnTo>
                    <a:pt x="1256279" y="892619"/>
                  </a:lnTo>
                  <a:lnTo>
                    <a:pt x="1256279" y="892619"/>
                  </a:lnTo>
                  <a:close/>
                </a:path>
                <a:path w="3471545" h="1727835">
                  <a:moveTo>
                    <a:pt x="1570349" y="165299"/>
                  </a:moveTo>
                  <a:lnTo>
                    <a:pt x="1557764" y="102042"/>
                  </a:lnTo>
                  <a:lnTo>
                    <a:pt x="1521931" y="48417"/>
                  </a:lnTo>
                  <a:lnTo>
                    <a:pt x="1468306" y="12584"/>
                  </a:lnTo>
                  <a:lnTo>
                    <a:pt x="1405049" y="0"/>
                  </a:lnTo>
                  <a:lnTo>
                    <a:pt x="1372649" y="3206"/>
                  </a:lnTo>
                  <a:lnTo>
                    <a:pt x="1313342" y="27774"/>
                  </a:lnTo>
                  <a:lnTo>
                    <a:pt x="1267524" y="73592"/>
                  </a:lnTo>
                  <a:lnTo>
                    <a:pt x="1242955" y="132900"/>
                  </a:lnTo>
                  <a:lnTo>
                    <a:pt x="1239749" y="165299"/>
                  </a:lnTo>
                  <a:lnTo>
                    <a:pt x="1242955" y="197699"/>
                  </a:lnTo>
                  <a:lnTo>
                    <a:pt x="1267524" y="257007"/>
                  </a:lnTo>
                  <a:lnTo>
                    <a:pt x="1313342" y="302825"/>
                  </a:lnTo>
                  <a:lnTo>
                    <a:pt x="1372649" y="327393"/>
                  </a:lnTo>
                  <a:lnTo>
                    <a:pt x="1405049" y="330599"/>
                  </a:lnTo>
                  <a:lnTo>
                    <a:pt x="1437448" y="327393"/>
                  </a:lnTo>
                  <a:lnTo>
                    <a:pt x="1496756" y="302825"/>
                  </a:lnTo>
                  <a:lnTo>
                    <a:pt x="1542574" y="257007"/>
                  </a:lnTo>
                  <a:lnTo>
                    <a:pt x="1567143" y="197699"/>
                  </a:lnTo>
                  <a:lnTo>
                    <a:pt x="1570349" y="165299"/>
                  </a:lnTo>
                  <a:close/>
                </a:path>
                <a:path w="3471545" h="1727835">
                  <a:moveTo>
                    <a:pt x="1405049" y="165299"/>
                  </a:moveTo>
                  <a:lnTo>
                    <a:pt x="1405049" y="165299"/>
                  </a:lnTo>
                  <a:lnTo>
                    <a:pt x="1405049" y="165299"/>
                  </a:lnTo>
                  <a:close/>
                </a:path>
                <a:path w="3471545" h="1727835">
                  <a:moveTo>
                    <a:pt x="2074513" y="867824"/>
                  </a:moveTo>
                  <a:lnTo>
                    <a:pt x="2061929" y="804567"/>
                  </a:lnTo>
                  <a:lnTo>
                    <a:pt x="2026096" y="750942"/>
                  </a:lnTo>
                  <a:lnTo>
                    <a:pt x="1972471" y="715108"/>
                  </a:lnTo>
                  <a:lnTo>
                    <a:pt x="1909214" y="702524"/>
                  </a:lnTo>
                  <a:lnTo>
                    <a:pt x="1876814" y="705730"/>
                  </a:lnTo>
                  <a:lnTo>
                    <a:pt x="1817506" y="730299"/>
                  </a:lnTo>
                  <a:lnTo>
                    <a:pt x="1771688" y="776117"/>
                  </a:lnTo>
                  <a:lnTo>
                    <a:pt x="1747120" y="835425"/>
                  </a:lnTo>
                  <a:lnTo>
                    <a:pt x="1743914" y="867824"/>
                  </a:lnTo>
                  <a:lnTo>
                    <a:pt x="1747120" y="900224"/>
                  </a:lnTo>
                  <a:lnTo>
                    <a:pt x="1771688" y="959531"/>
                  </a:lnTo>
                  <a:lnTo>
                    <a:pt x="1817506" y="1005349"/>
                  </a:lnTo>
                  <a:lnTo>
                    <a:pt x="1876814" y="1029918"/>
                  </a:lnTo>
                  <a:lnTo>
                    <a:pt x="1909214" y="1033124"/>
                  </a:lnTo>
                  <a:lnTo>
                    <a:pt x="1941613" y="1029918"/>
                  </a:lnTo>
                  <a:lnTo>
                    <a:pt x="2000921" y="1005349"/>
                  </a:lnTo>
                  <a:lnTo>
                    <a:pt x="2046739" y="959531"/>
                  </a:lnTo>
                  <a:lnTo>
                    <a:pt x="2071307" y="900224"/>
                  </a:lnTo>
                  <a:lnTo>
                    <a:pt x="2074513" y="867824"/>
                  </a:lnTo>
                  <a:close/>
                </a:path>
                <a:path w="3471545" h="1727835">
                  <a:moveTo>
                    <a:pt x="1909214" y="867824"/>
                  </a:moveTo>
                  <a:lnTo>
                    <a:pt x="1909214" y="867824"/>
                  </a:lnTo>
                  <a:lnTo>
                    <a:pt x="1909214" y="867824"/>
                  </a:lnTo>
                  <a:close/>
                </a:path>
                <a:path w="3471545" h="1727835">
                  <a:moveTo>
                    <a:pt x="2405113" y="223154"/>
                  </a:moveTo>
                  <a:lnTo>
                    <a:pt x="2392529" y="159897"/>
                  </a:lnTo>
                  <a:lnTo>
                    <a:pt x="2356696" y="106272"/>
                  </a:lnTo>
                  <a:lnTo>
                    <a:pt x="2303071" y="70439"/>
                  </a:lnTo>
                  <a:lnTo>
                    <a:pt x="2239813" y="57854"/>
                  </a:lnTo>
                  <a:lnTo>
                    <a:pt x="2207414" y="61060"/>
                  </a:lnTo>
                  <a:lnTo>
                    <a:pt x="2148106" y="85629"/>
                  </a:lnTo>
                  <a:lnTo>
                    <a:pt x="2102288" y="131447"/>
                  </a:lnTo>
                  <a:lnTo>
                    <a:pt x="2077720" y="190755"/>
                  </a:lnTo>
                  <a:lnTo>
                    <a:pt x="2074513" y="223154"/>
                  </a:lnTo>
                  <a:lnTo>
                    <a:pt x="2077720" y="255554"/>
                  </a:lnTo>
                  <a:lnTo>
                    <a:pt x="2102288" y="314862"/>
                  </a:lnTo>
                  <a:lnTo>
                    <a:pt x="2148106" y="360680"/>
                  </a:lnTo>
                  <a:lnTo>
                    <a:pt x="2207414" y="385248"/>
                  </a:lnTo>
                  <a:lnTo>
                    <a:pt x="2239813" y="388454"/>
                  </a:lnTo>
                  <a:lnTo>
                    <a:pt x="2272213" y="385248"/>
                  </a:lnTo>
                  <a:lnTo>
                    <a:pt x="2331521" y="360680"/>
                  </a:lnTo>
                  <a:lnTo>
                    <a:pt x="2377339" y="314862"/>
                  </a:lnTo>
                  <a:lnTo>
                    <a:pt x="2401907" y="255554"/>
                  </a:lnTo>
                  <a:lnTo>
                    <a:pt x="2405113" y="223154"/>
                  </a:lnTo>
                  <a:close/>
                </a:path>
                <a:path w="3471545" h="1727835">
                  <a:moveTo>
                    <a:pt x="2239813" y="223154"/>
                  </a:moveTo>
                  <a:lnTo>
                    <a:pt x="2239813" y="223154"/>
                  </a:lnTo>
                  <a:lnTo>
                    <a:pt x="2239813" y="223154"/>
                  </a:lnTo>
                  <a:close/>
                </a:path>
                <a:path w="3471545" h="1727835">
                  <a:moveTo>
                    <a:pt x="2702653" y="909149"/>
                  </a:moveTo>
                  <a:lnTo>
                    <a:pt x="2690069" y="845892"/>
                  </a:lnTo>
                  <a:lnTo>
                    <a:pt x="2654236" y="792267"/>
                  </a:lnTo>
                  <a:lnTo>
                    <a:pt x="2600611" y="756433"/>
                  </a:lnTo>
                  <a:lnTo>
                    <a:pt x="2537353" y="743849"/>
                  </a:lnTo>
                  <a:lnTo>
                    <a:pt x="2504954" y="747055"/>
                  </a:lnTo>
                  <a:lnTo>
                    <a:pt x="2445646" y="771624"/>
                  </a:lnTo>
                  <a:lnTo>
                    <a:pt x="2399828" y="817442"/>
                  </a:lnTo>
                  <a:lnTo>
                    <a:pt x="2375259" y="876749"/>
                  </a:lnTo>
                  <a:lnTo>
                    <a:pt x="2372053" y="909149"/>
                  </a:lnTo>
                  <a:lnTo>
                    <a:pt x="2375259" y="941549"/>
                  </a:lnTo>
                  <a:lnTo>
                    <a:pt x="2399828" y="1000856"/>
                  </a:lnTo>
                  <a:lnTo>
                    <a:pt x="2445646" y="1046674"/>
                  </a:lnTo>
                  <a:lnTo>
                    <a:pt x="2504954" y="1071243"/>
                  </a:lnTo>
                  <a:lnTo>
                    <a:pt x="2537353" y="1074449"/>
                  </a:lnTo>
                  <a:lnTo>
                    <a:pt x="2569753" y="1071243"/>
                  </a:lnTo>
                  <a:lnTo>
                    <a:pt x="2629060" y="1046674"/>
                  </a:lnTo>
                  <a:lnTo>
                    <a:pt x="2674878" y="1000856"/>
                  </a:lnTo>
                  <a:lnTo>
                    <a:pt x="2699447" y="941549"/>
                  </a:lnTo>
                  <a:lnTo>
                    <a:pt x="2702653" y="909149"/>
                  </a:lnTo>
                  <a:close/>
                </a:path>
                <a:path w="3471545" h="1727835">
                  <a:moveTo>
                    <a:pt x="2537353" y="909149"/>
                  </a:moveTo>
                  <a:lnTo>
                    <a:pt x="2537353" y="909149"/>
                  </a:lnTo>
                  <a:lnTo>
                    <a:pt x="2537353" y="909149"/>
                  </a:lnTo>
                  <a:close/>
                </a:path>
                <a:path w="3471545" h="1727835">
                  <a:moveTo>
                    <a:pt x="3471298" y="851294"/>
                  </a:moveTo>
                  <a:lnTo>
                    <a:pt x="3458714" y="788037"/>
                  </a:lnTo>
                  <a:lnTo>
                    <a:pt x="3422880" y="734412"/>
                  </a:lnTo>
                  <a:lnTo>
                    <a:pt x="3369255" y="698578"/>
                  </a:lnTo>
                  <a:lnTo>
                    <a:pt x="3305998" y="685994"/>
                  </a:lnTo>
                  <a:lnTo>
                    <a:pt x="3273598" y="689200"/>
                  </a:lnTo>
                  <a:lnTo>
                    <a:pt x="3214291" y="713769"/>
                  </a:lnTo>
                  <a:lnTo>
                    <a:pt x="3168473" y="759587"/>
                  </a:lnTo>
                  <a:lnTo>
                    <a:pt x="3143904" y="818894"/>
                  </a:lnTo>
                  <a:lnTo>
                    <a:pt x="3140698" y="851294"/>
                  </a:lnTo>
                  <a:lnTo>
                    <a:pt x="3143904" y="883694"/>
                  </a:lnTo>
                  <a:lnTo>
                    <a:pt x="3168473" y="943001"/>
                  </a:lnTo>
                  <a:lnTo>
                    <a:pt x="3214291" y="988819"/>
                  </a:lnTo>
                  <a:lnTo>
                    <a:pt x="3273598" y="1013388"/>
                  </a:lnTo>
                  <a:lnTo>
                    <a:pt x="3305998" y="1016594"/>
                  </a:lnTo>
                  <a:lnTo>
                    <a:pt x="3338398" y="1013388"/>
                  </a:lnTo>
                  <a:lnTo>
                    <a:pt x="3397705" y="988819"/>
                  </a:lnTo>
                  <a:lnTo>
                    <a:pt x="3443523" y="943001"/>
                  </a:lnTo>
                  <a:lnTo>
                    <a:pt x="3468092" y="883694"/>
                  </a:lnTo>
                  <a:lnTo>
                    <a:pt x="3471298" y="851294"/>
                  </a:lnTo>
                  <a:close/>
                </a:path>
                <a:path w="3471545" h="1727835">
                  <a:moveTo>
                    <a:pt x="3305998" y="851294"/>
                  </a:moveTo>
                  <a:lnTo>
                    <a:pt x="3305998" y="851294"/>
                  </a:lnTo>
                  <a:lnTo>
                    <a:pt x="3305998" y="851294"/>
                  </a:lnTo>
                  <a:close/>
                </a:path>
                <a:path w="3471545" h="1727835">
                  <a:moveTo>
                    <a:pt x="1446374" y="1562084"/>
                  </a:moveTo>
                  <a:lnTo>
                    <a:pt x="1433790" y="1498826"/>
                  </a:lnTo>
                  <a:lnTo>
                    <a:pt x="1397956" y="1445202"/>
                  </a:lnTo>
                  <a:lnTo>
                    <a:pt x="1344331" y="1409368"/>
                  </a:lnTo>
                  <a:lnTo>
                    <a:pt x="1281074" y="1396784"/>
                  </a:lnTo>
                  <a:lnTo>
                    <a:pt x="1248674" y="1399990"/>
                  </a:lnTo>
                  <a:lnTo>
                    <a:pt x="1189367" y="1424559"/>
                  </a:lnTo>
                  <a:lnTo>
                    <a:pt x="1143549" y="1470377"/>
                  </a:lnTo>
                  <a:lnTo>
                    <a:pt x="1118980" y="1529684"/>
                  </a:lnTo>
                  <a:lnTo>
                    <a:pt x="1115774" y="1562084"/>
                  </a:lnTo>
                  <a:lnTo>
                    <a:pt x="1118980" y="1594483"/>
                  </a:lnTo>
                  <a:lnTo>
                    <a:pt x="1143549" y="1653791"/>
                  </a:lnTo>
                  <a:lnTo>
                    <a:pt x="1189367" y="1699609"/>
                  </a:lnTo>
                  <a:lnTo>
                    <a:pt x="1248674" y="1724178"/>
                  </a:lnTo>
                  <a:lnTo>
                    <a:pt x="1281074" y="1727384"/>
                  </a:lnTo>
                  <a:lnTo>
                    <a:pt x="1313473" y="1724178"/>
                  </a:lnTo>
                  <a:lnTo>
                    <a:pt x="1372781" y="1699609"/>
                  </a:lnTo>
                  <a:lnTo>
                    <a:pt x="1418599" y="1653791"/>
                  </a:lnTo>
                  <a:lnTo>
                    <a:pt x="1443168" y="1594483"/>
                  </a:lnTo>
                  <a:lnTo>
                    <a:pt x="1446374" y="1562084"/>
                  </a:lnTo>
                  <a:close/>
                </a:path>
                <a:path w="3471545" h="1727835">
                  <a:moveTo>
                    <a:pt x="1281074" y="1562084"/>
                  </a:moveTo>
                  <a:lnTo>
                    <a:pt x="1281074" y="1562084"/>
                  </a:lnTo>
                  <a:lnTo>
                    <a:pt x="1281074" y="1562084"/>
                  </a:lnTo>
                  <a:close/>
                </a:path>
                <a:path w="3471545" h="1727835">
                  <a:moveTo>
                    <a:pt x="3041518" y="380189"/>
                  </a:moveTo>
                  <a:lnTo>
                    <a:pt x="3028934" y="316932"/>
                  </a:lnTo>
                  <a:lnTo>
                    <a:pt x="2993100" y="263307"/>
                  </a:lnTo>
                  <a:lnTo>
                    <a:pt x="2939476" y="227474"/>
                  </a:lnTo>
                  <a:lnTo>
                    <a:pt x="2876218" y="214889"/>
                  </a:lnTo>
                  <a:lnTo>
                    <a:pt x="2843819" y="218095"/>
                  </a:lnTo>
                  <a:lnTo>
                    <a:pt x="2784511" y="242664"/>
                  </a:lnTo>
                  <a:lnTo>
                    <a:pt x="2738693" y="288482"/>
                  </a:lnTo>
                  <a:lnTo>
                    <a:pt x="2714124" y="347790"/>
                  </a:lnTo>
                  <a:lnTo>
                    <a:pt x="2710918" y="380189"/>
                  </a:lnTo>
                  <a:lnTo>
                    <a:pt x="2714124" y="412589"/>
                  </a:lnTo>
                  <a:lnTo>
                    <a:pt x="2738693" y="471896"/>
                  </a:lnTo>
                  <a:lnTo>
                    <a:pt x="2784511" y="517715"/>
                  </a:lnTo>
                  <a:lnTo>
                    <a:pt x="2843819" y="542283"/>
                  </a:lnTo>
                  <a:lnTo>
                    <a:pt x="2876218" y="545489"/>
                  </a:lnTo>
                  <a:lnTo>
                    <a:pt x="2908618" y="542283"/>
                  </a:lnTo>
                  <a:lnTo>
                    <a:pt x="2967925" y="517715"/>
                  </a:lnTo>
                  <a:lnTo>
                    <a:pt x="3013743" y="471896"/>
                  </a:lnTo>
                  <a:lnTo>
                    <a:pt x="3038312" y="412589"/>
                  </a:lnTo>
                  <a:lnTo>
                    <a:pt x="3041518" y="380189"/>
                  </a:lnTo>
                  <a:close/>
                </a:path>
                <a:path w="3471545" h="1727835">
                  <a:moveTo>
                    <a:pt x="2876218" y="380189"/>
                  </a:moveTo>
                  <a:lnTo>
                    <a:pt x="2876218" y="380189"/>
                  </a:lnTo>
                  <a:lnTo>
                    <a:pt x="2876218" y="380189"/>
                  </a:lnTo>
                  <a:close/>
                </a:path>
                <a:path w="3471545" h="1727835">
                  <a:moveTo>
                    <a:pt x="2653063" y="1545554"/>
                  </a:moveTo>
                  <a:lnTo>
                    <a:pt x="2640479" y="1482296"/>
                  </a:lnTo>
                  <a:lnTo>
                    <a:pt x="2604646" y="1428672"/>
                  </a:lnTo>
                  <a:lnTo>
                    <a:pt x="2551021" y="1392838"/>
                  </a:lnTo>
                  <a:lnTo>
                    <a:pt x="2487763" y="1380254"/>
                  </a:lnTo>
                  <a:lnTo>
                    <a:pt x="2455364" y="1383460"/>
                  </a:lnTo>
                  <a:lnTo>
                    <a:pt x="2396056" y="1408029"/>
                  </a:lnTo>
                  <a:lnTo>
                    <a:pt x="2350238" y="1453847"/>
                  </a:lnTo>
                  <a:lnTo>
                    <a:pt x="2325669" y="1513154"/>
                  </a:lnTo>
                  <a:lnTo>
                    <a:pt x="2322463" y="1545554"/>
                  </a:lnTo>
                  <a:lnTo>
                    <a:pt x="2325669" y="1577953"/>
                  </a:lnTo>
                  <a:lnTo>
                    <a:pt x="2350238" y="1637261"/>
                  </a:lnTo>
                  <a:lnTo>
                    <a:pt x="2396056" y="1683079"/>
                  </a:lnTo>
                  <a:lnTo>
                    <a:pt x="2455364" y="1707648"/>
                  </a:lnTo>
                  <a:lnTo>
                    <a:pt x="2487763" y="1710854"/>
                  </a:lnTo>
                  <a:lnTo>
                    <a:pt x="2520163" y="1707648"/>
                  </a:lnTo>
                  <a:lnTo>
                    <a:pt x="2579470" y="1683079"/>
                  </a:lnTo>
                  <a:lnTo>
                    <a:pt x="2625289" y="1637261"/>
                  </a:lnTo>
                  <a:lnTo>
                    <a:pt x="2649857" y="1577953"/>
                  </a:lnTo>
                  <a:lnTo>
                    <a:pt x="2653063" y="1545554"/>
                  </a:lnTo>
                  <a:close/>
                </a:path>
                <a:path w="3471545" h="1727835">
                  <a:moveTo>
                    <a:pt x="2487763" y="1545554"/>
                  </a:moveTo>
                  <a:lnTo>
                    <a:pt x="2487763" y="1545554"/>
                  </a:lnTo>
                  <a:lnTo>
                    <a:pt x="2487763" y="1545554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12561" y="2746046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4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45496" y="2143574"/>
              <a:ext cx="3032760" cy="768350"/>
            </a:xfrm>
            <a:custGeom>
              <a:avLst/>
              <a:gdLst/>
              <a:ahLst/>
              <a:cxnLst/>
              <a:rect l="l" t="t" r="r" b="b"/>
              <a:pathLst>
                <a:path w="3032759" h="768350">
                  <a:moveTo>
                    <a:pt x="3032364" y="767771"/>
                  </a:moveTo>
                  <a:lnTo>
                    <a:pt x="3032364" y="767771"/>
                  </a:lnTo>
                  <a:lnTo>
                    <a:pt x="3032364" y="767771"/>
                  </a:lnTo>
                  <a:close/>
                </a:path>
                <a:path w="3032759" h="768350">
                  <a:moveTo>
                    <a:pt x="0" y="0"/>
                  </a:moveTo>
                  <a:lnTo>
                    <a:pt x="425529" y="369129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1055" y="2447703"/>
              <a:ext cx="72037" cy="67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8202" y="1942016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3031"/>
                  </a:moveTo>
                  <a:lnTo>
                    <a:pt x="498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90950" y="194201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22232" y="0"/>
                  </a:moveTo>
                  <a:lnTo>
                    <a:pt x="0" y="70984"/>
                  </a:lnTo>
                  <a:lnTo>
                    <a:pt x="43108" y="71394"/>
                  </a:lnTo>
                  <a:lnTo>
                    <a:pt x="22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90950" y="1882687"/>
              <a:ext cx="462915" cy="344805"/>
            </a:xfrm>
            <a:custGeom>
              <a:avLst/>
              <a:gdLst/>
              <a:ahLst/>
              <a:cxnLst/>
              <a:rect l="l" t="t" r="r" b="b"/>
              <a:pathLst>
                <a:path w="462914" h="344805">
                  <a:moveTo>
                    <a:pt x="43108" y="130723"/>
                  </a:moveTo>
                  <a:lnTo>
                    <a:pt x="22232" y="59328"/>
                  </a:lnTo>
                  <a:lnTo>
                    <a:pt x="0" y="130313"/>
                  </a:lnTo>
                  <a:lnTo>
                    <a:pt x="43108" y="130723"/>
                  </a:lnTo>
                  <a:close/>
                </a:path>
                <a:path w="462914" h="344805">
                  <a:moveTo>
                    <a:pt x="137439" y="0"/>
                  </a:moveTo>
                  <a:lnTo>
                    <a:pt x="462705" y="34439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7034" y="2158457"/>
              <a:ext cx="68688" cy="70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0038" y="1806141"/>
              <a:ext cx="80010" cy="389890"/>
            </a:xfrm>
            <a:custGeom>
              <a:avLst/>
              <a:gdLst/>
              <a:ahLst/>
              <a:cxnLst/>
              <a:rect l="l" t="t" r="r" b="b"/>
              <a:pathLst>
                <a:path w="80010" h="389889">
                  <a:moveTo>
                    <a:pt x="0" y="389505"/>
                  </a:moveTo>
                  <a:lnTo>
                    <a:pt x="7967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4323" y="1806141"/>
              <a:ext cx="42545" cy="74295"/>
            </a:xfrm>
            <a:custGeom>
              <a:avLst/>
              <a:gdLst/>
              <a:ahLst/>
              <a:cxnLst/>
              <a:rect l="l" t="t" r="r" b="b"/>
              <a:pathLst>
                <a:path w="42545" h="74294">
                  <a:moveTo>
                    <a:pt x="35385" y="0"/>
                  </a:moveTo>
                  <a:lnTo>
                    <a:pt x="0" y="65431"/>
                  </a:lnTo>
                  <a:lnTo>
                    <a:pt x="42236" y="74070"/>
                  </a:lnTo>
                  <a:lnTo>
                    <a:pt x="35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3030" y="1806141"/>
              <a:ext cx="113664" cy="1042035"/>
            </a:xfrm>
            <a:custGeom>
              <a:avLst/>
              <a:gdLst/>
              <a:ahLst/>
              <a:cxnLst/>
              <a:rect l="l" t="t" r="r" b="b"/>
              <a:pathLst>
                <a:path w="113664" h="1042035">
                  <a:moveTo>
                    <a:pt x="113529" y="74070"/>
                  </a:moveTo>
                  <a:lnTo>
                    <a:pt x="106677" y="0"/>
                  </a:lnTo>
                  <a:lnTo>
                    <a:pt x="71292" y="65431"/>
                  </a:lnTo>
                  <a:lnTo>
                    <a:pt x="113529" y="74070"/>
                  </a:lnTo>
                  <a:close/>
                </a:path>
                <a:path w="113664" h="1042035">
                  <a:moveTo>
                    <a:pt x="0" y="716638"/>
                  </a:moveTo>
                  <a:lnTo>
                    <a:pt x="12032" y="104151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0887" y="2775717"/>
              <a:ext cx="43180" cy="72390"/>
            </a:xfrm>
            <a:custGeom>
              <a:avLst/>
              <a:gdLst/>
              <a:ahLst/>
              <a:cxnLst/>
              <a:rect l="l" t="t" r="r" b="b"/>
              <a:pathLst>
                <a:path w="43179" h="72389">
                  <a:moveTo>
                    <a:pt x="43081" y="0"/>
                  </a:moveTo>
                  <a:lnTo>
                    <a:pt x="0" y="1595"/>
                  </a:lnTo>
                  <a:lnTo>
                    <a:pt x="24175" y="71942"/>
                  </a:lnTo>
                  <a:lnTo>
                    <a:pt x="4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55990" y="2729913"/>
              <a:ext cx="458470" cy="205740"/>
            </a:xfrm>
            <a:custGeom>
              <a:avLst/>
              <a:gdLst/>
              <a:ahLst/>
              <a:cxnLst/>
              <a:rect l="l" t="t" r="r" b="b"/>
              <a:pathLst>
                <a:path w="458470" h="205739">
                  <a:moveTo>
                    <a:pt x="414896" y="47400"/>
                  </a:moveTo>
                  <a:lnTo>
                    <a:pt x="439072" y="117746"/>
                  </a:lnTo>
                  <a:lnTo>
                    <a:pt x="457978" y="45804"/>
                  </a:lnTo>
                  <a:lnTo>
                    <a:pt x="414896" y="47400"/>
                  </a:lnTo>
                  <a:close/>
                </a:path>
                <a:path w="458470" h="205739">
                  <a:moveTo>
                    <a:pt x="308180" y="205451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55990" y="2729913"/>
              <a:ext cx="71755" cy="57785"/>
            </a:xfrm>
            <a:custGeom>
              <a:avLst/>
              <a:gdLst/>
              <a:ahLst/>
              <a:cxnLst/>
              <a:rect l="l" t="t" r="r" b="b"/>
              <a:pathLst>
                <a:path w="71754" h="57785">
                  <a:moveTo>
                    <a:pt x="0" y="0"/>
                  </a:moveTo>
                  <a:lnTo>
                    <a:pt x="47281" y="57427"/>
                  </a:lnTo>
                  <a:lnTo>
                    <a:pt x="71195" y="21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87714" y="1822952"/>
              <a:ext cx="739775" cy="964565"/>
            </a:xfrm>
            <a:custGeom>
              <a:avLst/>
              <a:gdLst/>
              <a:ahLst/>
              <a:cxnLst/>
              <a:rect l="l" t="t" r="r" b="b"/>
              <a:pathLst>
                <a:path w="739775" h="964564">
                  <a:moveTo>
                    <a:pt x="739471" y="928516"/>
                  </a:moveTo>
                  <a:lnTo>
                    <a:pt x="668276" y="906960"/>
                  </a:lnTo>
                  <a:lnTo>
                    <a:pt x="715557" y="964387"/>
                  </a:lnTo>
                  <a:lnTo>
                    <a:pt x="739471" y="928516"/>
                  </a:lnTo>
                  <a:close/>
                </a:path>
                <a:path w="739775" h="964564">
                  <a:moveTo>
                    <a:pt x="373326" y="0"/>
                  </a:moveTo>
                  <a:lnTo>
                    <a:pt x="0" y="146665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87714" y="1923523"/>
              <a:ext cx="74295" cy="46355"/>
            </a:xfrm>
            <a:custGeom>
              <a:avLst/>
              <a:gdLst/>
              <a:ahLst/>
              <a:cxnLst/>
              <a:rect l="l" t="t" r="r" b="b"/>
              <a:pathLst>
                <a:path w="74295" h="46355">
                  <a:moveTo>
                    <a:pt x="58382" y="0"/>
                  </a:moveTo>
                  <a:lnTo>
                    <a:pt x="0" y="46095"/>
                  </a:lnTo>
                  <a:lnTo>
                    <a:pt x="74146" y="40125"/>
                  </a:lnTo>
                  <a:lnTo>
                    <a:pt x="5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87714" y="1663106"/>
              <a:ext cx="1061720" cy="306705"/>
            </a:xfrm>
            <a:custGeom>
              <a:avLst/>
              <a:gdLst/>
              <a:ahLst/>
              <a:cxnLst/>
              <a:rect l="l" t="t" r="r" b="b"/>
              <a:pathLst>
                <a:path w="1061720" h="306705">
                  <a:moveTo>
                    <a:pt x="58382" y="260416"/>
                  </a:moveTo>
                  <a:lnTo>
                    <a:pt x="0" y="306512"/>
                  </a:lnTo>
                  <a:lnTo>
                    <a:pt x="74146" y="300542"/>
                  </a:lnTo>
                  <a:lnTo>
                    <a:pt x="58382" y="260416"/>
                  </a:lnTo>
                  <a:close/>
                </a:path>
                <a:path w="1061720" h="306705">
                  <a:moveTo>
                    <a:pt x="689690" y="69171"/>
                  </a:moveTo>
                  <a:lnTo>
                    <a:pt x="106148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75259" y="1654936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4">
                  <a:moveTo>
                    <a:pt x="0" y="0"/>
                  </a:moveTo>
                  <a:lnTo>
                    <a:pt x="7885" y="42383"/>
                  </a:lnTo>
                  <a:lnTo>
                    <a:pt x="73936" y="8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75259" y="1654936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4">
                  <a:moveTo>
                    <a:pt x="7885" y="42383"/>
                  </a:moveTo>
                  <a:lnTo>
                    <a:pt x="73936" y="8169"/>
                  </a:lnTo>
                  <a:lnTo>
                    <a:pt x="0" y="0"/>
                  </a:lnTo>
                  <a:lnTo>
                    <a:pt x="7885" y="4238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8503" y="2320771"/>
              <a:ext cx="72390" cy="43180"/>
            </a:xfrm>
            <a:custGeom>
              <a:avLst/>
              <a:gdLst/>
              <a:ahLst/>
              <a:cxnLst/>
              <a:rect l="l" t="t" r="r" b="b"/>
              <a:pathLst>
                <a:path w="72389" h="43180">
                  <a:moveTo>
                    <a:pt x="0" y="0"/>
                  </a:moveTo>
                  <a:lnTo>
                    <a:pt x="1635" y="43079"/>
                  </a:lnTo>
                  <a:lnTo>
                    <a:pt x="71959" y="18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22145" y="2320771"/>
              <a:ext cx="396875" cy="573405"/>
            </a:xfrm>
            <a:custGeom>
              <a:avLst/>
              <a:gdLst/>
              <a:ahLst/>
              <a:cxnLst/>
              <a:rect l="l" t="t" r="r" b="b"/>
              <a:pathLst>
                <a:path w="396875" h="573405">
                  <a:moveTo>
                    <a:pt x="257994" y="43079"/>
                  </a:moveTo>
                  <a:lnTo>
                    <a:pt x="328317" y="18837"/>
                  </a:lnTo>
                  <a:lnTo>
                    <a:pt x="256358" y="0"/>
                  </a:lnTo>
                  <a:lnTo>
                    <a:pt x="257994" y="43079"/>
                  </a:lnTo>
                  <a:close/>
                </a:path>
                <a:path w="396875" h="573405">
                  <a:moveTo>
                    <a:pt x="396799" y="134601"/>
                  </a:moveTo>
                  <a:lnTo>
                    <a:pt x="0" y="57317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0079" y="2824617"/>
              <a:ext cx="67884" cy="71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66994" y="3012985"/>
              <a:ext cx="862330" cy="12065"/>
            </a:xfrm>
            <a:custGeom>
              <a:avLst/>
              <a:gdLst/>
              <a:ahLst/>
              <a:cxnLst/>
              <a:rect l="l" t="t" r="r" b="b"/>
              <a:pathLst>
                <a:path w="862329" h="12064">
                  <a:moveTo>
                    <a:pt x="0" y="11806"/>
                  </a:moveTo>
                  <a:lnTo>
                    <a:pt x="861904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57422" y="2992409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80">
                  <a:moveTo>
                    <a:pt x="0" y="0"/>
                  </a:moveTo>
                  <a:lnTo>
                    <a:pt x="590" y="43103"/>
                  </a:lnTo>
                  <a:lnTo>
                    <a:pt x="71476" y="20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46396" y="2469327"/>
              <a:ext cx="354965" cy="566420"/>
            </a:xfrm>
            <a:custGeom>
              <a:avLst/>
              <a:gdLst/>
              <a:ahLst/>
              <a:cxnLst/>
              <a:rect l="l" t="t" r="r" b="b"/>
              <a:pathLst>
                <a:path w="354964" h="566419">
                  <a:moveTo>
                    <a:pt x="211615" y="566185"/>
                  </a:moveTo>
                  <a:lnTo>
                    <a:pt x="282502" y="543658"/>
                  </a:lnTo>
                  <a:lnTo>
                    <a:pt x="211025" y="523082"/>
                  </a:lnTo>
                  <a:lnTo>
                    <a:pt x="211615" y="566185"/>
                  </a:lnTo>
                  <a:close/>
                </a:path>
                <a:path w="354964" h="566419">
                  <a:moveTo>
                    <a:pt x="354679" y="415480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4330" y="2467260"/>
              <a:ext cx="66751" cy="7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06403" y="2336154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2830" y="0"/>
                  </a:moveTo>
                  <a:lnTo>
                    <a:pt x="0" y="43017"/>
                  </a:lnTo>
                  <a:lnTo>
                    <a:pt x="72454" y="2618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06403" y="2336154"/>
              <a:ext cx="735965" cy="457834"/>
            </a:xfrm>
            <a:custGeom>
              <a:avLst/>
              <a:gdLst/>
              <a:ahLst/>
              <a:cxnLst/>
              <a:rect l="l" t="t" r="r" b="b"/>
              <a:pathLst>
                <a:path w="735965" h="457835">
                  <a:moveTo>
                    <a:pt x="0" y="43017"/>
                  </a:moveTo>
                  <a:lnTo>
                    <a:pt x="72454" y="26182"/>
                  </a:lnTo>
                  <a:lnTo>
                    <a:pt x="2830" y="0"/>
                  </a:lnTo>
                  <a:lnTo>
                    <a:pt x="0" y="43017"/>
                  </a:lnTo>
                  <a:close/>
                </a:path>
                <a:path w="735965" h="457835">
                  <a:moveTo>
                    <a:pt x="376494" y="146224"/>
                  </a:moveTo>
                  <a:lnTo>
                    <a:pt x="735801" y="45762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72220" y="2728793"/>
              <a:ext cx="72051" cy="670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1912" y="2937654"/>
              <a:ext cx="328930" cy="48895"/>
            </a:xfrm>
            <a:custGeom>
              <a:avLst/>
              <a:gdLst/>
              <a:ahLst/>
              <a:cxnLst/>
              <a:rect l="l" t="t" r="r" b="b"/>
              <a:pathLst>
                <a:path w="328929" h="48894">
                  <a:moveTo>
                    <a:pt x="0" y="48648"/>
                  </a:moveTo>
                  <a:lnTo>
                    <a:pt x="328373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26703" y="2926765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59" h="43180">
                  <a:moveTo>
                    <a:pt x="0" y="0"/>
                  </a:moveTo>
                  <a:lnTo>
                    <a:pt x="6317" y="42644"/>
                  </a:lnTo>
                  <a:lnTo>
                    <a:pt x="73582" y="10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21238" y="2553093"/>
              <a:ext cx="479425" cy="416559"/>
            </a:xfrm>
            <a:custGeom>
              <a:avLst/>
              <a:gdLst/>
              <a:ahLst/>
              <a:cxnLst/>
              <a:rect l="l" t="t" r="r" b="b"/>
              <a:pathLst>
                <a:path w="479425" h="416560">
                  <a:moveTo>
                    <a:pt x="411782" y="416315"/>
                  </a:moveTo>
                  <a:lnTo>
                    <a:pt x="479046" y="384560"/>
                  </a:lnTo>
                  <a:lnTo>
                    <a:pt x="405464" y="373671"/>
                  </a:lnTo>
                  <a:lnTo>
                    <a:pt x="411782" y="416315"/>
                  </a:lnTo>
                  <a:close/>
                </a:path>
                <a:path w="479425" h="416560">
                  <a:moveTo>
                    <a:pt x="0" y="292631"/>
                  </a:moveTo>
                  <a:lnTo>
                    <a:pt x="2280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7020" y="2553093"/>
              <a:ext cx="43180" cy="73025"/>
            </a:xfrm>
            <a:custGeom>
              <a:avLst/>
              <a:gdLst/>
              <a:ahLst/>
              <a:cxnLst/>
              <a:rect l="l" t="t" r="r" b="b"/>
              <a:pathLst>
                <a:path w="43179" h="73025">
                  <a:moveTo>
                    <a:pt x="27020" y="0"/>
                  </a:moveTo>
                  <a:lnTo>
                    <a:pt x="0" y="69301"/>
                  </a:lnTo>
                  <a:lnTo>
                    <a:pt x="42979" y="72650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17020" y="2490421"/>
              <a:ext cx="766445" cy="260985"/>
            </a:xfrm>
            <a:custGeom>
              <a:avLst/>
              <a:gdLst/>
              <a:ahLst/>
              <a:cxnLst/>
              <a:rect l="l" t="t" r="r" b="b"/>
              <a:pathLst>
                <a:path w="766445" h="260985">
                  <a:moveTo>
                    <a:pt x="42979" y="135322"/>
                  </a:moveTo>
                  <a:lnTo>
                    <a:pt x="27020" y="62672"/>
                  </a:lnTo>
                  <a:lnTo>
                    <a:pt x="0" y="131974"/>
                  </a:lnTo>
                  <a:lnTo>
                    <a:pt x="42979" y="135322"/>
                  </a:lnTo>
                  <a:close/>
                </a:path>
                <a:path w="766445" h="260985">
                  <a:moveTo>
                    <a:pt x="700932" y="260560"/>
                  </a:moveTo>
                  <a:lnTo>
                    <a:pt x="76607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44913" y="2490421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4">
                  <a:moveTo>
                    <a:pt x="38179" y="0"/>
                  </a:moveTo>
                  <a:lnTo>
                    <a:pt x="0" y="63840"/>
                  </a:lnTo>
                  <a:lnTo>
                    <a:pt x="41824" y="74296"/>
                  </a:lnTo>
                  <a:lnTo>
                    <a:pt x="3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44913" y="2490421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4">
                  <a:moveTo>
                    <a:pt x="41824" y="74296"/>
                  </a:moveTo>
                  <a:lnTo>
                    <a:pt x="38179" y="0"/>
                  </a:lnTo>
                  <a:lnTo>
                    <a:pt x="0" y="63840"/>
                  </a:lnTo>
                  <a:lnTo>
                    <a:pt x="41824" y="74296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15771" y="1975716"/>
              <a:ext cx="201521" cy="220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20935" y="1727728"/>
              <a:ext cx="301625" cy="74930"/>
            </a:xfrm>
            <a:custGeom>
              <a:avLst/>
              <a:gdLst/>
              <a:ahLst/>
              <a:cxnLst/>
              <a:rect l="l" t="t" r="r" b="b"/>
              <a:pathLst>
                <a:path w="301625" h="74930">
                  <a:moveTo>
                    <a:pt x="0" y="0"/>
                  </a:moveTo>
                  <a:lnTo>
                    <a:pt x="301624" y="7442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48278" y="1764173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10327" y="0"/>
                  </a:moveTo>
                  <a:lnTo>
                    <a:pt x="0" y="41853"/>
                  </a:lnTo>
                  <a:lnTo>
                    <a:pt x="74281" y="37981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48278" y="1764173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0" y="41853"/>
                  </a:moveTo>
                  <a:lnTo>
                    <a:pt x="74281" y="37981"/>
                  </a:lnTo>
                  <a:lnTo>
                    <a:pt x="10327" y="0"/>
                  </a:lnTo>
                  <a:lnTo>
                    <a:pt x="0" y="4185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52757" y="1982283"/>
              <a:ext cx="156992" cy="2427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31878" y="1852817"/>
              <a:ext cx="160655" cy="370205"/>
            </a:xfrm>
            <a:custGeom>
              <a:avLst/>
              <a:gdLst/>
              <a:ahLst/>
              <a:cxnLst/>
              <a:rect l="l" t="t" r="r" b="b"/>
              <a:pathLst>
                <a:path w="160654" h="370205">
                  <a:moveTo>
                    <a:pt x="160332" y="36965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31878" y="1852817"/>
              <a:ext cx="48260" cy="74295"/>
            </a:xfrm>
            <a:custGeom>
              <a:avLst/>
              <a:gdLst/>
              <a:ahLst/>
              <a:cxnLst/>
              <a:rect l="l" t="t" r="r" b="b"/>
              <a:pathLst>
                <a:path w="48260" h="74294">
                  <a:moveTo>
                    <a:pt x="0" y="0"/>
                  </a:moveTo>
                  <a:lnTo>
                    <a:pt x="8553" y="73893"/>
                  </a:lnTo>
                  <a:lnTo>
                    <a:pt x="48105" y="5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05274" y="1847858"/>
              <a:ext cx="375285" cy="338455"/>
            </a:xfrm>
            <a:custGeom>
              <a:avLst/>
              <a:gdLst/>
              <a:ahLst/>
              <a:cxnLst/>
              <a:rect l="l" t="t" r="r" b="b"/>
              <a:pathLst>
                <a:path w="375285" h="338455">
                  <a:moveTo>
                    <a:pt x="374709" y="61696"/>
                  </a:moveTo>
                  <a:lnTo>
                    <a:pt x="326604" y="4958"/>
                  </a:lnTo>
                  <a:lnTo>
                    <a:pt x="335158" y="78851"/>
                  </a:lnTo>
                  <a:lnTo>
                    <a:pt x="374709" y="61696"/>
                  </a:lnTo>
                  <a:close/>
                </a:path>
                <a:path w="375285" h="338455">
                  <a:moveTo>
                    <a:pt x="0" y="337854"/>
                  </a:moveTo>
                  <a:lnTo>
                    <a:pt x="173258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26866" y="1847858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51666" y="0"/>
                  </a:moveTo>
                  <a:lnTo>
                    <a:pt x="0" y="53512"/>
                  </a:lnTo>
                  <a:lnTo>
                    <a:pt x="38360" y="73184"/>
                  </a:lnTo>
                  <a:lnTo>
                    <a:pt x="5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04769" y="1642683"/>
              <a:ext cx="574040" cy="278765"/>
            </a:xfrm>
            <a:custGeom>
              <a:avLst/>
              <a:gdLst/>
              <a:ahLst/>
              <a:cxnLst/>
              <a:rect l="l" t="t" r="r" b="b"/>
              <a:pathLst>
                <a:path w="574039" h="278764">
                  <a:moveTo>
                    <a:pt x="560457" y="278359"/>
                  </a:moveTo>
                  <a:lnTo>
                    <a:pt x="573763" y="205174"/>
                  </a:lnTo>
                  <a:lnTo>
                    <a:pt x="522096" y="258687"/>
                  </a:lnTo>
                  <a:lnTo>
                    <a:pt x="560457" y="278359"/>
                  </a:lnTo>
                  <a:close/>
                </a:path>
                <a:path w="574039" h="278764">
                  <a:moveTo>
                    <a:pt x="490774" y="3401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4769" y="1626103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72511" y="0"/>
                  </a:moveTo>
                  <a:lnTo>
                    <a:pt x="0" y="16580"/>
                  </a:lnTo>
                  <a:lnTo>
                    <a:pt x="69530" y="43006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30344" y="1626103"/>
              <a:ext cx="303530" cy="572770"/>
            </a:xfrm>
            <a:custGeom>
              <a:avLst/>
              <a:gdLst/>
              <a:ahLst/>
              <a:cxnLst/>
              <a:rect l="l" t="t" r="r" b="b"/>
              <a:pathLst>
                <a:path w="303529" h="572769">
                  <a:moveTo>
                    <a:pt x="146936" y="0"/>
                  </a:moveTo>
                  <a:lnTo>
                    <a:pt x="74424" y="16580"/>
                  </a:lnTo>
                  <a:lnTo>
                    <a:pt x="143955" y="43006"/>
                  </a:lnTo>
                  <a:lnTo>
                    <a:pt x="146936" y="0"/>
                  </a:lnTo>
                  <a:close/>
                </a:path>
                <a:path w="303529" h="572769">
                  <a:moveTo>
                    <a:pt x="303127" y="572397"/>
                  </a:moveTo>
                  <a:lnTo>
                    <a:pt x="0" y="15001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30344" y="1776115"/>
              <a:ext cx="59055" cy="70485"/>
            </a:xfrm>
            <a:custGeom>
              <a:avLst/>
              <a:gdLst/>
              <a:ahLst/>
              <a:cxnLst/>
              <a:rect l="l" t="t" r="r" b="b"/>
              <a:pathLst>
                <a:path w="59054" h="70485">
                  <a:moveTo>
                    <a:pt x="0" y="0"/>
                  </a:moveTo>
                  <a:lnTo>
                    <a:pt x="23997" y="70410"/>
                  </a:lnTo>
                  <a:lnTo>
                    <a:pt x="59023" y="4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30344" y="1776115"/>
              <a:ext cx="1617345" cy="586105"/>
            </a:xfrm>
            <a:custGeom>
              <a:avLst/>
              <a:gdLst/>
              <a:ahLst/>
              <a:cxnLst/>
              <a:rect l="l" t="t" r="r" b="b"/>
              <a:pathLst>
                <a:path w="1617345" h="586105">
                  <a:moveTo>
                    <a:pt x="59023" y="45274"/>
                  </a:moveTo>
                  <a:lnTo>
                    <a:pt x="0" y="0"/>
                  </a:lnTo>
                  <a:lnTo>
                    <a:pt x="23997" y="70410"/>
                  </a:lnTo>
                  <a:lnTo>
                    <a:pt x="59023" y="45274"/>
                  </a:lnTo>
                  <a:close/>
                </a:path>
                <a:path w="1617345" h="586105">
                  <a:moveTo>
                    <a:pt x="1192475" y="585599"/>
                  </a:moveTo>
                  <a:lnTo>
                    <a:pt x="1617279" y="553624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75015" y="231359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0" y="0"/>
                  </a:moveTo>
                  <a:lnTo>
                    <a:pt x="3235" y="42987"/>
                  </a:lnTo>
                  <a:lnTo>
                    <a:pt x="72608" y="16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5015" y="231359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3235" y="42987"/>
                  </a:moveTo>
                  <a:lnTo>
                    <a:pt x="72608" y="16150"/>
                  </a:lnTo>
                  <a:lnTo>
                    <a:pt x="0" y="0"/>
                  </a:lnTo>
                  <a:lnTo>
                    <a:pt x="3235" y="42987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245562" y="236056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99805" y="223595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78323" y="208730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40599" y="203331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179728" y="271764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97381" y="286506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261677" y="192870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50600" y="172602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07844" y="270707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785246" y="304638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11036" y="270948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49851" y="267049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23398" y="298895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25809" y="273183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139645" y="265312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03832" y="211838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459046" y="179929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618554" y="213607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299344" y="207006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979203" y="1988219"/>
            <a:ext cx="337820" cy="5530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09"/>
              </a:spcBef>
              <a:tabLst>
                <a:tab pos="324485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845" algn="ctr">
              <a:lnSpc>
                <a:spcPct val="100000"/>
              </a:lnSpc>
              <a:spcBef>
                <a:spcPts val="254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737456" y="168382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27325" y="2019729"/>
            <a:ext cx="361315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5720" algn="r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335280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209" algn="ctr">
              <a:lnSpc>
                <a:spcPct val="100000"/>
              </a:lnSpc>
              <a:spcBef>
                <a:spcPts val="13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822522" y="237007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018227" y="4109205"/>
            <a:ext cx="130175" cy="299085"/>
            <a:chOff x="5018227" y="4109205"/>
            <a:chExt cx="130175" cy="299085"/>
          </a:xfrm>
        </p:grpSpPr>
        <p:sp>
          <p:nvSpPr>
            <p:cNvPr id="83" name="object 83"/>
            <p:cNvSpPr/>
            <p:nvPr/>
          </p:nvSpPr>
          <p:spPr>
            <a:xfrm>
              <a:off x="5083178" y="4109205"/>
              <a:ext cx="0" cy="267335"/>
            </a:xfrm>
            <a:custGeom>
              <a:avLst/>
              <a:gdLst/>
              <a:ahLst/>
              <a:cxnLst/>
              <a:rect l="l" t="t" r="r" b="b"/>
              <a:pathLst>
                <a:path h="267335">
                  <a:moveTo>
                    <a:pt x="0" y="0"/>
                  </a:moveTo>
                  <a:lnTo>
                    <a:pt x="0" y="267164"/>
                  </a:lnTo>
                </a:path>
              </a:pathLst>
            </a:custGeom>
            <a:ln w="63577">
              <a:solidFill>
                <a:srgbClr val="A5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018227" y="4235050"/>
              <a:ext cx="129903" cy="1731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5083178" y="3468482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0"/>
                </a:moveTo>
                <a:lnTo>
                  <a:pt x="0" y="179427"/>
                </a:lnTo>
              </a:path>
            </a:pathLst>
          </a:custGeom>
          <a:ln w="63577">
            <a:solidFill>
              <a:srgbClr val="A5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396000" y="3648645"/>
            <a:ext cx="137541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60" dirty="0">
                <a:solidFill>
                  <a:srgbClr val="008000"/>
                </a:solidFill>
                <a:latin typeface="Arial"/>
                <a:cs typeface="Arial"/>
              </a:rPr>
              <a:t>Inference</a:t>
            </a:r>
            <a:endParaRPr sz="25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312804" y="4616057"/>
            <a:ext cx="5541010" cy="2009139"/>
          </a:xfrm>
          <a:custGeom>
            <a:avLst/>
            <a:gdLst/>
            <a:ahLst/>
            <a:cxnLst/>
            <a:rect l="l" t="t" r="r" b="b"/>
            <a:pathLst>
              <a:path w="5541009" h="2009140">
                <a:moveTo>
                  <a:pt x="0" y="127154"/>
                </a:moveTo>
                <a:lnTo>
                  <a:pt x="0" y="1881599"/>
                </a:lnTo>
                <a:lnTo>
                  <a:pt x="9992" y="1931094"/>
                </a:lnTo>
                <a:lnTo>
                  <a:pt x="37242" y="1971512"/>
                </a:lnTo>
                <a:lnTo>
                  <a:pt x="77660" y="1998762"/>
                </a:lnTo>
                <a:lnTo>
                  <a:pt x="127154" y="2008754"/>
                </a:lnTo>
                <a:lnTo>
                  <a:pt x="5413592" y="2008754"/>
                </a:lnTo>
                <a:lnTo>
                  <a:pt x="5463086" y="1998762"/>
                </a:lnTo>
                <a:lnTo>
                  <a:pt x="5503504" y="1971512"/>
                </a:lnTo>
                <a:lnTo>
                  <a:pt x="5530754" y="1931094"/>
                </a:lnTo>
                <a:lnTo>
                  <a:pt x="5540747" y="1881599"/>
                </a:lnTo>
                <a:lnTo>
                  <a:pt x="5540747" y="127154"/>
                </a:lnTo>
                <a:lnTo>
                  <a:pt x="5530754" y="77660"/>
                </a:lnTo>
                <a:lnTo>
                  <a:pt x="5503504" y="37242"/>
                </a:lnTo>
                <a:lnTo>
                  <a:pt x="5463086" y="9992"/>
                </a:lnTo>
                <a:lnTo>
                  <a:pt x="5413592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433617" y="5390522"/>
            <a:ext cx="151828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60" dirty="0">
                <a:latin typeface="Arial"/>
                <a:cs typeface="Arial"/>
              </a:rPr>
              <a:t>Predictions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064844" y="4749570"/>
            <a:ext cx="3655695" cy="1731645"/>
            <a:chOff x="4064844" y="4749570"/>
            <a:chExt cx="3655695" cy="1731645"/>
          </a:xfrm>
        </p:grpSpPr>
        <p:sp>
          <p:nvSpPr>
            <p:cNvPr id="90" name="object 90"/>
            <p:cNvSpPr/>
            <p:nvPr/>
          </p:nvSpPr>
          <p:spPr>
            <a:xfrm>
              <a:off x="4081374" y="5156621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246674" y="4751636"/>
              <a:ext cx="3471545" cy="1727835"/>
            </a:xfrm>
            <a:custGeom>
              <a:avLst/>
              <a:gdLst/>
              <a:ahLst/>
              <a:cxnLst/>
              <a:rect l="l" t="t" r="r" b="b"/>
              <a:pathLst>
                <a:path w="3471545" h="1727835">
                  <a:moveTo>
                    <a:pt x="0" y="570284"/>
                  </a:moveTo>
                  <a:lnTo>
                    <a:pt x="0" y="570284"/>
                  </a:lnTo>
                  <a:lnTo>
                    <a:pt x="0" y="570284"/>
                  </a:lnTo>
                  <a:close/>
                </a:path>
                <a:path w="3471545" h="1727835">
                  <a:moveTo>
                    <a:pt x="851294" y="1165364"/>
                  </a:moveTo>
                  <a:lnTo>
                    <a:pt x="838710" y="1102107"/>
                  </a:lnTo>
                  <a:lnTo>
                    <a:pt x="802876" y="1048482"/>
                  </a:lnTo>
                  <a:lnTo>
                    <a:pt x="749252" y="1012648"/>
                  </a:lnTo>
                  <a:lnTo>
                    <a:pt x="685994" y="1000064"/>
                  </a:lnTo>
                  <a:lnTo>
                    <a:pt x="653595" y="1003270"/>
                  </a:lnTo>
                  <a:lnTo>
                    <a:pt x="594287" y="1027839"/>
                  </a:lnTo>
                  <a:lnTo>
                    <a:pt x="548469" y="1073657"/>
                  </a:lnTo>
                  <a:lnTo>
                    <a:pt x="523900" y="1132964"/>
                  </a:lnTo>
                  <a:lnTo>
                    <a:pt x="520694" y="1165364"/>
                  </a:lnTo>
                  <a:lnTo>
                    <a:pt x="523900" y="1197764"/>
                  </a:lnTo>
                  <a:lnTo>
                    <a:pt x="548469" y="1257071"/>
                  </a:lnTo>
                  <a:lnTo>
                    <a:pt x="594287" y="1302889"/>
                  </a:lnTo>
                  <a:lnTo>
                    <a:pt x="653595" y="1327458"/>
                  </a:lnTo>
                  <a:lnTo>
                    <a:pt x="685994" y="1330664"/>
                  </a:lnTo>
                  <a:lnTo>
                    <a:pt x="718394" y="1327458"/>
                  </a:lnTo>
                  <a:lnTo>
                    <a:pt x="777701" y="1302889"/>
                  </a:lnTo>
                  <a:lnTo>
                    <a:pt x="823519" y="1257071"/>
                  </a:lnTo>
                  <a:lnTo>
                    <a:pt x="848088" y="1197764"/>
                  </a:lnTo>
                  <a:lnTo>
                    <a:pt x="851294" y="1165364"/>
                  </a:lnTo>
                  <a:close/>
                </a:path>
                <a:path w="3471545" h="1727835">
                  <a:moveTo>
                    <a:pt x="685994" y="1165364"/>
                  </a:moveTo>
                  <a:lnTo>
                    <a:pt x="685994" y="1165364"/>
                  </a:lnTo>
                  <a:lnTo>
                    <a:pt x="685994" y="1165364"/>
                  </a:lnTo>
                  <a:close/>
                </a:path>
                <a:path w="3471545" h="1727835">
                  <a:moveTo>
                    <a:pt x="859559" y="297539"/>
                  </a:moveTo>
                  <a:lnTo>
                    <a:pt x="846975" y="234282"/>
                  </a:lnTo>
                  <a:lnTo>
                    <a:pt x="811141" y="180657"/>
                  </a:lnTo>
                  <a:lnTo>
                    <a:pt x="757517" y="144824"/>
                  </a:lnTo>
                  <a:lnTo>
                    <a:pt x="694259" y="132239"/>
                  </a:lnTo>
                  <a:lnTo>
                    <a:pt x="661860" y="135445"/>
                  </a:lnTo>
                  <a:lnTo>
                    <a:pt x="602552" y="160014"/>
                  </a:lnTo>
                  <a:lnTo>
                    <a:pt x="556734" y="205832"/>
                  </a:lnTo>
                  <a:lnTo>
                    <a:pt x="532165" y="265140"/>
                  </a:lnTo>
                  <a:lnTo>
                    <a:pt x="528959" y="297539"/>
                  </a:lnTo>
                  <a:lnTo>
                    <a:pt x="532165" y="329939"/>
                  </a:lnTo>
                  <a:lnTo>
                    <a:pt x="556734" y="389247"/>
                  </a:lnTo>
                  <a:lnTo>
                    <a:pt x="602552" y="435065"/>
                  </a:lnTo>
                  <a:lnTo>
                    <a:pt x="661860" y="459633"/>
                  </a:lnTo>
                  <a:lnTo>
                    <a:pt x="694259" y="462839"/>
                  </a:lnTo>
                  <a:lnTo>
                    <a:pt x="726659" y="459633"/>
                  </a:lnTo>
                  <a:lnTo>
                    <a:pt x="785966" y="435065"/>
                  </a:lnTo>
                  <a:lnTo>
                    <a:pt x="831784" y="389247"/>
                  </a:lnTo>
                  <a:lnTo>
                    <a:pt x="856353" y="329939"/>
                  </a:lnTo>
                  <a:lnTo>
                    <a:pt x="859559" y="297539"/>
                  </a:lnTo>
                  <a:close/>
                </a:path>
                <a:path w="3471545" h="1727835">
                  <a:moveTo>
                    <a:pt x="694259" y="297539"/>
                  </a:moveTo>
                  <a:lnTo>
                    <a:pt x="694259" y="297539"/>
                  </a:lnTo>
                  <a:lnTo>
                    <a:pt x="694259" y="297539"/>
                  </a:lnTo>
                  <a:close/>
                </a:path>
                <a:path w="3471545" h="1727835">
                  <a:moveTo>
                    <a:pt x="1421579" y="892619"/>
                  </a:moveTo>
                  <a:lnTo>
                    <a:pt x="1408995" y="829362"/>
                  </a:lnTo>
                  <a:lnTo>
                    <a:pt x="1373161" y="775737"/>
                  </a:lnTo>
                  <a:lnTo>
                    <a:pt x="1319536" y="739903"/>
                  </a:lnTo>
                  <a:lnTo>
                    <a:pt x="1256279" y="727319"/>
                  </a:lnTo>
                  <a:lnTo>
                    <a:pt x="1223879" y="730525"/>
                  </a:lnTo>
                  <a:lnTo>
                    <a:pt x="1164572" y="755094"/>
                  </a:lnTo>
                  <a:lnTo>
                    <a:pt x="1118754" y="800912"/>
                  </a:lnTo>
                  <a:lnTo>
                    <a:pt x="1094185" y="860219"/>
                  </a:lnTo>
                  <a:lnTo>
                    <a:pt x="1090979" y="892619"/>
                  </a:lnTo>
                  <a:lnTo>
                    <a:pt x="1094185" y="925019"/>
                  </a:lnTo>
                  <a:lnTo>
                    <a:pt x="1118754" y="984326"/>
                  </a:lnTo>
                  <a:lnTo>
                    <a:pt x="1164572" y="1030144"/>
                  </a:lnTo>
                  <a:lnTo>
                    <a:pt x="1223879" y="1054713"/>
                  </a:lnTo>
                  <a:lnTo>
                    <a:pt x="1256279" y="1057919"/>
                  </a:lnTo>
                  <a:lnTo>
                    <a:pt x="1288679" y="1054713"/>
                  </a:lnTo>
                  <a:lnTo>
                    <a:pt x="1347986" y="1030144"/>
                  </a:lnTo>
                  <a:lnTo>
                    <a:pt x="1393804" y="984326"/>
                  </a:lnTo>
                  <a:lnTo>
                    <a:pt x="1418373" y="925019"/>
                  </a:lnTo>
                  <a:lnTo>
                    <a:pt x="1421579" y="892619"/>
                  </a:lnTo>
                  <a:close/>
                </a:path>
                <a:path w="3471545" h="1727835">
                  <a:moveTo>
                    <a:pt x="1256279" y="892619"/>
                  </a:moveTo>
                  <a:lnTo>
                    <a:pt x="1256279" y="892619"/>
                  </a:lnTo>
                  <a:lnTo>
                    <a:pt x="1256279" y="892619"/>
                  </a:lnTo>
                  <a:close/>
                </a:path>
                <a:path w="3471545" h="1727835">
                  <a:moveTo>
                    <a:pt x="1570349" y="165299"/>
                  </a:moveTo>
                  <a:lnTo>
                    <a:pt x="1557765" y="102042"/>
                  </a:lnTo>
                  <a:lnTo>
                    <a:pt x="1521931" y="48417"/>
                  </a:lnTo>
                  <a:lnTo>
                    <a:pt x="1468306" y="12584"/>
                  </a:lnTo>
                  <a:lnTo>
                    <a:pt x="1405049" y="0"/>
                  </a:lnTo>
                  <a:lnTo>
                    <a:pt x="1372649" y="3206"/>
                  </a:lnTo>
                  <a:lnTo>
                    <a:pt x="1313342" y="27774"/>
                  </a:lnTo>
                  <a:lnTo>
                    <a:pt x="1267524" y="73592"/>
                  </a:lnTo>
                  <a:lnTo>
                    <a:pt x="1242955" y="132900"/>
                  </a:lnTo>
                  <a:lnTo>
                    <a:pt x="1239749" y="165299"/>
                  </a:lnTo>
                  <a:lnTo>
                    <a:pt x="1242955" y="197699"/>
                  </a:lnTo>
                  <a:lnTo>
                    <a:pt x="1267524" y="257007"/>
                  </a:lnTo>
                  <a:lnTo>
                    <a:pt x="1313342" y="302825"/>
                  </a:lnTo>
                  <a:lnTo>
                    <a:pt x="1372649" y="327393"/>
                  </a:lnTo>
                  <a:lnTo>
                    <a:pt x="1405049" y="330599"/>
                  </a:lnTo>
                  <a:lnTo>
                    <a:pt x="1437448" y="327393"/>
                  </a:lnTo>
                  <a:lnTo>
                    <a:pt x="1496756" y="302825"/>
                  </a:lnTo>
                  <a:lnTo>
                    <a:pt x="1542574" y="257007"/>
                  </a:lnTo>
                  <a:lnTo>
                    <a:pt x="1567143" y="197699"/>
                  </a:lnTo>
                  <a:lnTo>
                    <a:pt x="1570349" y="165299"/>
                  </a:lnTo>
                  <a:close/>
                </a:path>
                <a:path w="3471545" h="1727835">
                  <a:moveTo>
                    <a:pt x="1405049" y="165299"/>
                  </a:moveTo>
                  <a:lnTo>
                    <a:pt x="1405049" y="165299"/>
                  </a:lnTo>
                  <a:lnTo>
                    <a:pt x="1405049" y="165299"/>
                  </a:lnTo>
                  <a:close/>
                </a:path>
                <a:path w="3471545" h="1727835">
                  <a:moveTo>
                    <a:pt x="2074514" y="867824"/>
                  </a:moveTo>
                  <a:lnTo>
                    <a:pt x="2061929" y="804567"/>
                  </a:lnTo>
                  <a:lnTo>
                    <a:pt x="2026096" y="750942"/>
                  </a:lnTo>
                  <a:lnTo>
                    <a:pt x="1972471" y="715108"/>
                  </a:lnTo>
                  <a:lnTo>
                    <a:pt x="1909214" y="702524"/>
                  </a:lnTo>
                  <a:lnTo>
                    <a:pt x="1876814" y="705730"/>
                  </a:lnTo>
                  <a:lnTo>
                    <a:pt x="1817507" y="730299"/>
                  </a:lnTo>
                  <a:lnTo>
                    <a:pt x="1771688" y="776117"/>
                  </a:lnTo>
                  <a:lnTo>
                    <a:pt x="1747120" y="835425"/>
                  </a:lnTo>
                  <a:lnTo>
                    <a:pt x="1743914" y="867824"/>
                  </a:lnTo>
                  <a:lnTo>
                    <a:pt x="1747120" y="900224"/>
                  </a:lnTo>
                  <a:lnTo>
                    <a:pt x="1771688" y="959531"/>
                  </a:lnTo>
                  <a:lnTo>
                    <a:pt x="1817507" y="1005349"/>
                  </a:lnTo>
                  <a:lnTo>
                    <a:pt x="1876814" y="1029918"/>
                  </a:lnTo>
                  <a:lnTo>
                    <a:pt x="1909214" y="1033124"/>
                  </a:lnTo>
                  <a:lnTo>
                    <a:pt x="1941613" y="1029918"/>
                  </a:lnTo>
                  <a:lnTo>
                    <a:pt x="2000921" y="1005349"/>
                  </a:lnTo>
                  <a:lnTo>
                    <a:pt x="2046739" y="959531"/>
                  </a:lnTo>
                  <a:lnTo>
                    <a:pt x="2071308" y="900224"/>
                  </a:lnTo>
                  <a:lnTo>
                    <a:pt x="2074514" y="867824"/>
                  </a:lnTo>
                  <a:close/>
                </a:path>
                <a:path w="3471545" h="1727835">
                  <a:moveTo>
                    <a:pt x="1909214" y="867824"/>
                  </a:moveTo>
                  <a:lnTo>
                    <a:pt x="1909214" y="867824"/>
                  </a:lnTo>
                  <a:lnTo>
                    <a:pt x="1909214" y="867824"/>
                  </a:lnTo>
                  <a:close/>
                </a:path>
                <a:path w="3471545" h="1727835">
                  <a:moveTo>
                    <a:pt x="2405114" y="223154"/>
                  </a:moveTo>
                  <a:lnTo>
                    <a:pt x="2392529" y="159897"/>
                  </a:lnTo>
                  <a:lnTo>
                    <a:pt x="2356696" y="106272"/>
                  </a:lnTo>
                  <a:lnTo>
                    <a:pt x="2303071" y="70439"/>
                  </a:lnTo>
                  <a:lnTo>
                    <a:pt x="2239814" y="57855"/>
                  </a:lnTo>
                  <a:lnTo>
                    <a:pt x="2207414" y="61061"/>
                  </a:lnTo>
                  <a:lnTo>
                    <a:pt x="2148106" y="85629"/>
                  </a:lnTo>
                  <a:lnTo>
                    <a:pt x="2102288" y="131447"/>
                  </a:lnTo>
                  <a:lnTo>
                    <a:pt x="2077720" y="190755"/>
                  </a:lnTo>
                  <a:lnTo>
                    <a:pt x="2074514" y="223154"/>
                  </a:lnTo>
                  <a:lnTo>
                    <a:pt x="2077720" y="255554"/>
                  </a:lnTo>
                  <a:lnTo>
                    <a:pt x="2102288" y="314862"/>
                  </a:lnTo>
                  <a:lnTo>
                    <a:pt x="2148106" y="360680"/>
                  </a:lnTo>
                  <a:lnTo>
                    <a:pt x="2207414" y="385248"/>
                  </a:lnTo>
                  <a:lnTo>
                    <a:pt x="2239814" y="388454"/>
                  </a:lnTo>
                  <a:lnTo>
                    <a:pt x="2272213" y="385248"/>
                  </a:lnTo>
                  <a:lnTo>
                    <a:pt x="2331521" y="360680"/>
                  </a:lnTo>
                  <a:lnTo>
                    <a:pt x="2377339" y="314862"/>
                  </a:lnTo>
                  <a:lnTo>
                    <a:pt x="2401907" y="255554"/>
                  </a:lnTo>
                  <a:lnTo>
                    <a:pt x="2405114" y="223154"/>
                  </a:lnTo>
                  <a:close/>
                </a:path>
                <a:path w="3471545" h="1727835">
                  <a:moveTo>
                    <a:pt x="2239814" y="223154"/>
                  </a:moveTo>
                  <a:lnTo>
                    <a:pt x="2239814" y="223154"/>
                  </a:lnTo>
                  <a:lnTo>
                    <a:pt x="2239814" y="223154"/>
                  </a:lnTo>
                  <a:close/>
                </a:path>
                <a:path w="3471545" h="1727835">
                  <a:moveTo>
                    <a:pt x="2702653" y="909149"/>
                  </a:moveTo>
                  <a:lnTo>
                    <a:pt x="2690069" y="845892"/>
                  </a:lnTo>
                  <a:lnTo>
                    <a:pt x="2654236" y="792267"/>
                  </a:lnTo>
                  <a:lnTo>
                    <a:pt x="2600611" y="756433"/>
                  </a:lnTo>
                  <a:lnTo>
                    <a:pt x="2537353" y="743849"/>
                  </a:lnTo>
                  <a:lnTo>
                    <a:pt x="2504954" y="747055"/>
                  </a:lnTo>
                  <a:lnTo>
                    <a:pt x="2445646" y="771624"/>
                  </a:lnTo>
                  <a:lnTo>
                    <a:pt x="2399828" y="817442"/>
                  </a:lnTo>
                  <a:lnTo>
                    <a:pt x="2375260" y="876749"/>
                  </a:lnTo>
                  <a:lnTo>
                    <a:pt x="2372053" y="909149"/>
                  </a:lnTo>
                  <a:lnTo>
                    <a:pt x="2375260" y="941549"/>
                  </a:lnTo>
                  <a:lnTo>
                    <a:pt x="2399828" y="1000856"/>
                  </a:lnTo>
                  <a:lnTo>
                    <a:pt x="2445646" y="1046674"/>
                  </a:lnTo>
                  <a:lnTo>
                    <a:pt x="2504954" y="1071243"/>
                  </a:lnTo>
                  <a:lnTo>
                    <a:pt x="2537353" y="1074449"/>
                  </a:lnTo>
                  <a:lnTo>
                    <a:pt x="2569753" y="1071243"/>
                  </a:lnTo>
                  <a:lnTo>
                    <a:pt x="2629061" y="1046674"/>
                  </a:lnTo>
                  <a:lnTo>
                    <a:pt x="2674879" y="1000856"/>
                  </a:lnTo>
                  <a:lnTo>
                    <a:pt x="2699447" y="941549"/>
                  </a:lnTo>
                  <a:lnTo>
                    <a:pt x="2702653" y="909149"/>
                  </a:lnTo>
                  <a:close/>
                </a:path>
                <a:path w="3471545" h="1727835">
                  <a:moveTo>
                    <a:pt x="2537353" y="909149"/>
                  </a:moveTo>
                  <a:lnTo>
                    <a:pt x="2537353" y="909149"/>
                  </a:lnTo>
                  <a:lnTo>
                    <a:pt x="2537353" y="909149"/>
                  </a:lnTo>
                  <a:close/>
                </a:path>
                <a:path w="3471545" h="1727835">
                  <a:moveTo>
                    <a:pt x="3471298" y="851294"/>
                  </a:moveTo>
                  <a:lnTo>
                    <a:pt x="3458714" y="788037"/>
                  </a:lnTo>
                  <a:lnTo>
                    <a:pt x="3422880" y="734412"/>
                  </a:lnTo>
                  <a:lnTo>
                    <a:pt x="3369256" y="698578"/>
                  </a:lnTo>
                  <a:lnTo>
                    <a:pt x="3305998" y="685994"/>
                  </a:lnTo>
                  <a:lnTo>
                    <a:pt x="3273598" y="689200"/>
                  </a:lnTo>
                  <a:lnTo>
                    <a:pt x="3214291" y="713769"/>
                  </a:lnTo>
                  <a:lnTo>
                    <a:pt x="3168473" y="759587"/>
                  </a:lnTo>
                  <a:lnTo>
                    <a:pt x="3143904" y="818894"/>
                  </a:lnTo>
                  <a:lnTo>
                    <a:pt x="3140698" y="851294"/>
                  </a:lnTo>
                  <a:lnTo>
                    <a:pt x="3143904" y="883694"/>
                  </a:lnTo>
                  <a:lnTo>
                    <a:pt x="3168473" y="943001"/>
                  </a:lnTo>
                  <a:lnTo>
                    <a:pt x="3214291" y="988819"/>
                  </a:lnTo>
                  <a:lnTo>
                    <a:pt x="3273598" y="1013388"/>
                  </a:lnTo>
                  <a:lnTo>
                    <a:pt x="3305998" y="1016594"/>
                  </a:lnTo>
                  <a:lnTo>
                    <a:pt x="3338398" y="1013388"/>
                  </a:lnTo>
                  <a:lnTo>
                    <a:pt x="3397705" y="988819"/>
                  </a:lnTo>
                  <a:lnTo>
                    <a:pt x="3443523" y="943001"/>
                  </a:lnTo>
                  <a:lnTo>
                    <a:pt x="3468092" y="883694"/>
                  </a:lnTo>
                  <a:lnTo>
                    <a:pt x="3471298" y="851294"/>
                  </a:lnTo>
                  <a:close/>
                </a:path>
                <a:path w="3471545" h="1727835">
                  <a:moveTo>
                    <a:pt x="3305998" y="851294"/>
                  </a:moveTo>
                  <a:lnTo>
                    <a:pt x="3305998" y="851294"/>
                  </a:lnTo>
                  <a:lnTo>
                    <a:pt x="3305998" y="851294"/>
                  </a:lnTo>
                  <a:close/>
                </a:path>
                <a:path w="3471545" h="1727835">
                  <a:moveTo>
                    <a:pt x="1446374" y="1562084"/>
                  </a:moveTo>
                  <a:lnTo>
                    <a:pt x="1433790" y="1498826"/>
                  </a:lnTo>
                  <a:lnTo>
                    <a:pt x="1397956" y="1445202"/>
                  </a:lnTo>
                  <a:lnTo>
                    <a:pt x="1344331" y="1409368"/>
                  </a:lnTo>
                  <a:lnTo>
                    <a:pt x="1281074" y="1396784"/>
                  </a:lnTo>
                  <a:lnTo>
                    <a:pt x="1248674" y="1399990"/>
                  </a:lnTo>
                  <a:lnTo>
                    <a:pt x="1189367" y="1424559"/>
                  </a:lnTo>
                  <a:lnTo>
                    <a:pt x="1143549" y="1470377"/>
                  </a:lnTo>
                  <a:lnTo>
                    <a:pt x="1118980" y="1529684"/>
                  </a:lnTo>
                  <a:lnTo>
                    <a:pt x="1115774" y="1562084"/>
                  </a:lnTo>
                  <a:lnTo>
                    <a:pt x="1118980" y="1594483"/>
                  </a:lnTo>
                  <a:lnTo>
                    <a:pt x="1143549" y="1653791"/>
                  </a:lnTo>
                  <a:lnTo>
                    <a:pt x="1189367" y="1699609"/>
                  </a:lnTo>
                  <a:lnTo>
                    <a:pt x="1248674" y="1724178"/>
                  </a:lnTo>
                  <a:lnTo>
                    <a:pt x="1281074" y="1727384"/>
                  </a:lnTo>
                  <a:lnTo>
                    <a:pt x="1313474" y="1724178"/>
                  </a:lnTo>
                  <a:lnTo>
                    <a:pt x="1372781" y="1699609"/>
                  </a:lnTo>
                  <a:lnTo>
                    <a:pt x="1418599" y="1653791"/>
                  </a:lnTo>
                  <a:lnTo>
                    <a:pt x="1443168" y="1594483"/>
                  </a:lnTo>
                  <a:lnTo>
                    <a:pt x="1446374" y="1562084"/>
                  </a:lnTo>
                  <a:close/>
                </a:path>
                <a:path w="3471545" h="1727835">
                  <a:moveTo>
                    <a:pt x="1281074" y="1562084"/>
                  </a:moveTo>
                  <a:lnTo>
                    <a:pt x="1281074" y="1562084"/>
                  </a:lnTo>
                  <a:lnTo>
                    <a:pt x="1281074" y="1562084"/>
                  </a:lnTo>
                  <a:close/>
                </a:path>
                <a:path w="3471545" h="1727835">
                  <a:moveTo>
                    <a:pt x="3041518" y="380189"/>
                  </a:moveTo>
                  <a:lnTo>
                    <a:pt x="3028934" y="316932"/>
                  </a:lnTo>
                  <a:lnTo>
                    <a:pt x="2993100" y="263307"/>
                  </a:lnTo>
                  <a:lnTo>
                    <a:pt x="2939476" y="227474"/>
                  </a:lnTo>
                  <a:lnTo>
                    <a:pt x="2876218" y="214889"/>
                  </a:lnTo>
                  <a:lnTo>
                    <a:pt x="2843819" y="218095"/>
                  </a:lnTo>
                  <a:lnTo>
                    <a:pt x="2784511" y="242664"/>
                  </a:lnTo>
                  <a:lnTo>
                    <a:pt x="2738693" y="288482"/>
                  </a:lnTo>
                  <a:lnTo>
                    <a:pt x="2714124" y="347790"/>
                  </a:lnTo>
                  <a:lnTo>
                    <a:pt x="2710918" y="380189"/>
                  </a:lnTo>
                  <a:lnTo>
                    <a:pt x="2714124" y="412589"/>
                  </a:lnTo>
                  <a:lnTo>
                    <a:pt x="2738693" y="471896"/>
                  </a:lnTo>
                  <a:lnTo>
                    <a:pt x="2784511" y="517715"/>
                  </a:lnTo>
                  <a:lnTo>
                    <a:pt x="2843819" y="542283"/>
                  </a:lnTo>
                  <a:lnTo>
                    <a:pt x="2876218" y="545489"/>
                  </a:lnTo>
                  <a:lnTo>
                    <a:pt x="2908618" y="542283"/>
                  </a:lnTo>
                  <a:lnTo>
                    <a:pt x="2967925" y="517715"/>
                  </a:lnTo>
                  <a:lnTo>
                    <a:pt x="3013743" y="471896"/>
                  </a:lnTo>
                  <a:lnTo>
                    <a:pt x="3038312" y="412589"/>
                  </a:lnTo>
                  <a:lnTo>
                    <a:pt x="3041518" y="380189"/>
                  </a:lnTo>
                  <a:close/>
                </a:path>
                <a:path w="3471545" h="1727835">
                  <a:moveTo>
                    <a:pt x="2876218" y="380189"/>
                  </a:moveTo>
                  <a:lnTo>
                    <a:pt x="2876218" y="380189"/>
                  </a:lnTo>
                  <a:lnTo>
                    <a:pt x="2876218" y="380189"/>
                  </a:lnTo>
                  <a:close/>
                </a:path>
                <a:path w="3471545" h="1727835">
                  <a:moveTo>
                    <a:pt x="2653063" y="1545554"/>
                  </a:moveTo>
                  <a:lnTo>
                    <a:pt x="2640479" y="1482296"/>
                  </a:lnTo>
                  <a:lnTo>
                    <a:pt x="2604646" y="1428672"/>
                  </a:lnTo>
                  <a:lnTo>
                    <a:pt x="2551021" y="1392838"/>
                  </a:lnTo>
                  <a:lnTo>
                    <a:pt x="2487763" y="1380254"/>
                  </a:lnTo>
                  <a:lnTo>
                    <a:pt x="2455364" y="1383460"/>
                  </a:lnTo>
                  <a:lnTo>
                    <a:pt x="2396056" y="1408029"/>
                  </a:lnTo>
                  <a:lnTo>
                    <a:pt x="2350238" y="1453847"/>
                  </a:lnTo>
                  <a:lnTo>
                    <a:pt x="2325669" y="1513154"/>
                  </a:lnTo>
                  <a:lnTo>
                    <a:pt x="2322463" y="1545554"/>
                  </a:lnTo>
                  <a:lnTo>
                    <a:pt x="2325669" y="1577953"/>
                  </a:lnTo>
                  <a:lnTo>
                    <a:pt x="2350238" y="1637261"/>
                  </a:lnTo>
                  <a:lnTo>
                    <a:pt x="2396056" y="1683079"/>
                  </a:lnTo>
                  <a:lnTo>
                    <a:pt x="2455364" y="1707648"/>
                  </a:lnTo>
                  <a:lnTo>
                    <a:pt x="2487763" y="1710854"/>
                  </a:lnTo>
                  <a:lnTo>
                    <a:pt x="2520163" y="1707648"/>
                  </a:lnTo>
                  <a:lnTo>
                    <a:pt x="2579471" y="1683079"/>
                  </a:lnTo>
                  <a:lnTo>
                    <a:pt x="2625289" y="1637261"/>
                  </a:lnTo>
                  <a:lnTo>
                    <a:pt x="2649857" y="1577953"/>
                  </a:lnTo>
                  <a:lnTo>
                    <a:pt x="2653063" y="1545554"/>
                  </a:lnTo>
                  <a:close/>
                </a:path>
                <a:path w="3471545" h="1727835">
                  <a:moveTo>
                    <a:pt x="2487763" y="1545554"/>
                  </a:moveTo>
                  <a:lnTo>
                    <a:pt x="2487763" y="1545554"/>
                  </a:lnTo>
                  <a:lnTo>
                    <a:pt x="2487763" y="1545554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38603" y="6032711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03903" y="619801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371538" y="5430239"/>
              <a:ext cx="404495" cy="350520"/>
            </a:xfrm>
            <a:custGeom>
              <a:avLst/>
              <a:gdLst/>
              <a:ahLst/>
              <a:cxnLst/>
              <a:rect l="l" t="t" r="r" b="b"/>
              <a:pathLst>
                <a:path w="404495" h="350520">
                  <a:moveTo>
                    <a:pt x="0" y="0"/>
                  </a:moveTo>
                  <a:lnTo>
                    <a:pt x="404054" y="350501"/>
                  </a:lnTo>
                </a:path>
              </a:pathLst>
            </a:custGeom>
            <a:ln w="247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95290" y="5705407"/>
              <a:ext cx="92700" cy="877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934243" y="5257110"/>
              <a:ext cx="5080" cy="494665"/>
            </a:xfrm>
            <a:custGeom>
              <a:avLst/>
              <a:gdLst/>
              <a:ahLst/>
              <a:cxnLst/>
              <a:rect l="l" t="t" r="r" b="b"/>
              <a:pathLst>
                <a:path w="5079" h="494664">
                  <a:moveTo>
                    <a:pt x="0" y="494601"/>
                  </a:moveTo>
                  <a:lnTo>
                    <a:pt x="4709" y="0"/>
                  </a:lnTo>
                </a:path>
              </a:pathLst>
            </a:custGeom>
            <a:ln w="247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904323" y="5244712"/>
              <a:ext cx="67904" cy="961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054431" y="5169351"/>
              <a:ext cx="306070" cy="323850"/>
            </a:xfrm>
            <a:custGeom>
              <a:avLst/>
              <a:gdLst/>
              <a:ahLst/>
              <a:cxnLst/>
              <a:rect l="l" t="t" r="r" b="b"/>
              <a:pathLst>
                <a:path w="306070" h="323850">
                  <a:moveTo>
                    <a:pt x="0" y="0"/>
                  </a:moveTo>
                  <a:lnTo>
                    <a:pt x="305742" y="323725"/>
                  </a:lnTo>
                </a:path>
              </a:pathLst>
            </a:custGeom>
            <a:ln w="247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83221" y="5414120"/>
              <a:ext cx="89350" cy="913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36079" y="5092806"/>
              <a:ext cx="80010" cy="389890"/>
            </a:xfrm>
            <a:custGeom>
              <a:avLst/>
              <a:gdLst/>
              <a:ahLst/>
              <a:cxnLst/>
              <a:rect l="l" t="t" r="r" b="b"/>
              <a:pathLst>
                <a:path w="80010" h="389889">
                  <a:moveTo>
                    <a:pt x="0" y="389505"/>
                  </a:moveTo>
                  <a:lnTo>
                    <a:pt x="7967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80364" y="5092806"/>
              <a:ext cx="42545" cy="74295"/>
            </a:xfrm>
            <a:custGeom>
              <a:avLst/>
              <a:gdLst/>
              <a:ahLst/>
              <a:cxnLst/>
              <a:rect l="l" t="t" r="r" b="b"/>
              <a:pathLst>
                <a:path w="42545" h="74295">
                  <a:moveTo>
                    <a:pt x="35385" y="0"/>
                  </a:moveTo>
                  <a:lnTo>
                    <a:pt x="0" y="65431"/>
                  </a:lnTo>
                  <a:lnTo>
                    <a:pt x="42236" y="74070"/>
                  </a:lnTo>
                  <a:lnTo>
                    <a:pt x="35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09072" y="5092806"/>
              <a:ext cx="113664" cy="1042035"/>
            </a:xfrm>
            <a:custGeom>
              <a:avLst/>
              <a:gdLst/>
              <a:ahLst/>
              <a:cxnLst/>
              <a:rect l="l" t="t" r="r" b="b"/>
              <a:pathLst>
                <a:path w="113664" h="1042035">
                  <a:moveTo>
                    <a:pt x="113529" y="74070"/>
                  </a:moveTo>
                  <a:lnTo>
                    <a:pt x="106678" y="0"/>
                  </a:lnTo>
                  <a:lnTo>
                    <a:pt x="71292" y="65431"/>
                  </a:lnTo>
                  <a:lnTo>
                    <a:pt x="113529" y="74070"/>
                  </a:lnTo>
                  <a:close/>
                </a:path>
                <a:path w="113664" h="1042035">
                  <a:moveTo>
                    <a:pt x="0" y="716638"/>
                  </a:moveTo>
                  <a:lnTo>
                    <a:pt x="12032" y="104151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96928" y="6062382"/>
              <a:ext cx="43180" cy="72390"/>
            </a:xfrm>
            <a:custGeom>
              <a:avLst/>
              <a:gdLst/>
              <a:ahLst/>
              <a:cxnLst/>
              <a:rect l="l" t="t" r="r" b="b"/>
              <a:pathLst>
                <a:path w="43179" h="72389">
                  <a:moveTo>
                    <a:pt x="43081" y="0"/>
                  </a:moveTo>
                  <a:lnTo>
                    <a:pt x="0" y="1595"/>
                  </a:lnTo>
                  <a:lnTo>
                    <a:pt x="24175" y="71942"/>
                  </a:lnTo>
                  <a:lnTo>
                    <a:pt x="4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82032" y="6016577"/>
              <a:ext cx="458470" cy="205740"/>
            </a:xfrm>
            <a:custGeom>
              <a:avLst/>
              <a:gdLst/>
              <a:ahLst/>
              <a:cxnLst/>
              <a:rect l="l" t="t" r="r" b="b"/>
              <a:pathLst>
                <a:path w="458470" h="205739">
                  <a:moveTo>
                    <a:pt x="414896" y="47400"/>
                  </a:moveTo>
                  <a:lnTo>
                    <a:pt x="439072" y="117747"/>
                  </a:lnTo>
                  <a:lnTo>
                    <a:pt x="457978" y="45804"/>
                  </a:lnTo>
                  <a:lnTo>
                    <a:pt x="414896" y="47400"/>
                  </a:lnTo>
                  <a:close/>
                </a:path>
                <a:path w="458470" h="205739">
                  <a:moveTo>
                    <a:pt x="308180" y="205451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82032" y="6016577"/>
              <a:ext cx="71755" cy="57785"/>
            </a:xfrm>
            <a:custGeom>
              <a:avLst/>
              <a:gdLst/>
              <a:ahLst/>
              <a:cxnLst/>
              <a:rect l="l" t="t" r="r" b="b"/>
              <a:pathLst>
                <a:path w="71754" h="57785">
                  <a:moveTo>
                    <a:pt x="0" y="0"/>
                  </a:moveTo>
                  <a:lnTo>
                    <a:pt x="47281" y="57427"/>
                  </a:lnTo>
                  <a:lnTo>
                    <a:pt x="71194" y="21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413755" y="5109617"/>
              <a:ext cx="739775" cy="964565"/>
            </a:xfrm>
            <a:custGeom>
              <a:avLst/>
              <a:gdLst/>
              <a:ahLst/>
              <a:cxnLst/>
              <a:rect l="l" t="t" r="r" b="b"/>
              <a:pathLst>
                <a:path w="739775" h="964564">
                  <a:moveTo>
                    <a:pt x="739471" y="928516"/>
                  </a:moveTo>
                  <a:lnTo>
                    <a:pt x="668276" y="906960"/>
                  </a:lnTo>
                  <a:lnTo>
                    <a:pt x="715557" y="964387"/>
                  </a:lnTo>
                  <a:lnTo>
                    <a:pt x="739471" y="928516"/>
                  </a:lnTo>
                  <a:close/>
                </a:path>
                <a:path w="739775" h="964564">
                  <a:moveTo>
                    <a:pt x="373326" y="0"/>
                  </a:moveTo>
                  <a:lnTo>
                    <a:pt x="0" y="146665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413755" y="5210187"/>
              <a:ext cx="74295" cy="46355"/>
            </a:xfrm>
            <a:custGeom>
              <a:avLst/>
              <a:gdLst/>
              <a:ahLst/>
              <a:cxnLst/>
              <a:rect l="l" t="t" r="r" b="b"/>
              <a:pathLst>
                <a:path w="74295" h="46354">
                  <a:moveTo>
                    <a:pt x="58382" y="0"/>
                  </a:moveTo>
                  <a:lnTo>
                    <a:pt x="0" y="46095"/>
                  </a:lnTo>
                  <a:lnTo>
                    <a:pt x="74146" y="40125"/>
                  </a:lnTo>
                  <a:lnTo>
                    <a:pt x="5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413755" y="4949770"/>
              <a:ext cx="1061720" cy="306705"/>
            </a:xfrm>
            <a:custGeom>
              <a:avLst/>
              <a:gdLst/>
              <a:ahLst/>
              <a:cxnLst/>
              <a:rect l="l" t="t" r="r" b="b"/>
              <a:pathLst>
                <a:path w="1061720" h="306704">
                  <a:moveTo>
                    <a:pt x="58382" y="260416"/>
                  </a:moveTo>
                  <a:lnTo>
                    <a:pt x="0" y="306512"/>
                  </a:lnTo>
                  <a:lnTo>
                    <a:pt x="74146" y="300542"/>
                  </a:lnTo>
                  <a:lnTo>
                    <a:pt x="58382" y="260416"/>
                  </a:lnTo>
                  <a:close/>
                </a:path>
                <a:path w="1061720" h="306704">
                  <a:moveTo>
                    <a:pt x="689690" y="69171"/>
                  </a:moveTo>
                  <a:lnTo>
                    <a:pt x="106148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401301" y="4941601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0" y="0"/>
                  </a:moveTo>
                  <a:lnTo>
                    <a:pt x="7885" y="42383"/>
                  </a:lnTo>
                  <a:lnTo>
                    <a:pt x="73936" y="8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401301" y="4941601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7885" y="42383"/>
                  </a:moveTo>
                  <a:lnTo>
                    <a:pt x="73936" y="8169"/>
                  </a:lnTo>
                  <a:lnTo>
                    <a:pt x="0" y="0"/>
                  </a:lnTo>
                  <a:lnTo>
                    <a:pt x="7885" y="4238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668132" y="5627352"/>
              <a:ext cx="280035" cy="10795"/>
            </a:xfrm>
            <a:custGeom>
              <a:avLst/>
              <a:gdLst/>
              <a:ahLst/>
              <a:cxnLst/>
              <a:rect l="l" t="t" r="r" b="b"/>
              <a:pathLst>
                <a:path w="280035" h="10795">
                  <a:moveTo>
                    <a:pt x="-12397" y="5315"/>
                  </a:moveTo>
                  <a:lnTo>
                    <a:pt x="292358" y="5315"/>
                  </a:lnTo>
                </a:path>
              </a:pathLst>
            </a:custGeom>
            <a:ln w="3542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63737" y="5596116"/>
              <a:ext cx="96754" cy="6787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48186" y="5742037"/>
              <a:ext cx="396875" cy="438784"/>
            </a:xfrm>
            <a:custGeom>
              <a:avLst/>
              <a:gdLst/>
              <a:ahLst/>
              <a:cxnLst/>
              <a:rect l="l" t="t" r="r" b="b"/>
              <a:pathLst>
                <a:path w="396875" h="438785">
                  <a:moveTo>
                    <a:pt x="396799" y="0"/>
                  </a:moveTo>
                  <a:lnTo>
                    <a:pt x="0" y="43856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646120" y="6111281"/>
              <a:ext cx="67884" cy="71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693036" y="6299650"/>
              <a:ext cx="862330" cy="12065"/>
            </a:xfrm>
            <a:custGeom>
              <a:avLst/>
              <a:gdLst/>
              <a:ahLst/>
              <a:cxnLst/>
              <a:rect l="l" t="t" r="r" b="b"/>
              <a:pathLst>
                <a:path w="862329" h="12064">
                  <a:moveTo>
                    <a:pt x="0" y="11806"/>
                  </a:moveTo>
                  <a:lnTo>
                    <a:pt x="861904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483463" y="6279073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79">
                  <a:moveTo>
                    <a:pt x="0" y="0"/>
                  </a:moveTo>
                  <a:lnTo>
                    <a:pt x="590" y="43103"/>
                  </a:lnTo>
                  <a:lnTo>
                    <a:pt x="71476" y="20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72438" y="5755991"/>
              <a:ext cx="354965" cy="566420"/>
            </a:xfrm>
            <a:custGeom>
              <a:avLst/>
              <a:gdLst/>
              <a:ahLst/>
              <a:cxnLst/>
              <a:rect l="l" t="t" r="r" b="b"/>
              <a:pathLst>
                <a:path w="354965" h="566420">
                  <a:moveTo>
                    <a:pt x="211615" y="566185"/>
                  </a:moveTo>
                  <a:lnTo>
                    <a:pt x="282502" y="543658"/>
                  </a:lnTo>
                  <a:lnTo>
                    <a:pt x="211025" y="523082"/>
                  </a:lnTo>
                  <a:lnTo>
                    <a:pt x="211615" y="566185"/>
                  </a:lnTo>
                  <a:close/>
                </a:path>
                <a:path w="354965" h="566420">
                  <a:moveTo>
                    <a:pt x="354678" y="415480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70372" y="5753925"/>
              <a:ext cx="66751" cy="7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20831" y="5630312"/>
              <a:ext cx="255904" cy="17145"/>
            </a:xfrm>
            <a:custGeom>
              <a:avLst/>
              <a:gdLst/>
              <a:ahLst/>
              <a:cxnLst/>
              <a:rect l="l" t="t" r="r" b="b"/>
              <a:pathLst>
                <a:path w="255904" h="17145">
                  <a:moveTo>
                    <a:pt x="-12397" y="8411"/>
                  </a:moveTo>
                  <a:lnTo>
                    <a:pt x="268095" y="8411"/>
                  </a:lnTo>
                </a:path>
              </a:pathLst>
            </a:custGeom>
            <a:ln w="4161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491676" y="5608555"/>
              <a:ext cx="97249" cy="678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08939" y="5769043"/>
              <a:ext cx="337820" cy="293370"/>
            </a:xfrm>
            <a:custGeom>
              <a:avLst/>
              <a:gdLst/>
              <a:ahLst/>
              <a:cxnLst/>
              <a:rect l="l" t="t" r="r" b="b"/>
              <a:pathLst>
                <a:path w="337820" h="293370">
                  <a:moveTo>
                    <a:pt x="0" y="0"/>
                  </a:moveTo>
                  <a:lnTo>
                    <a:pt x="337822" y="292778"/>
                  </a:lnTo>
                </a:path>
              </a:pathLst>
            </a:custGeom>
            <a:ln w="2479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166446" y="5986507"/>
              <a:ext cx="92713" cy="8771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897953" y="6224318"/>
              <a:ext cx="328930" cy="48895"/>
            </a:xfrm>
            <a:custGeom>
              <a:avLst/>
              <a:gdLst/>
              <a:ahLst/>
              <a:cxnLst/>
              <a:rect l="l" t="t" r="r" b="b"/>
              <a:pathLst>
                <a:path w="328929" h="48895">
                  <a:moveTo>
                    <a:pt x="0" y="48648"/>
                  </a:moveTo>
                  <a:lnTo>
                    <a:pt x="328373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152744" y="6213429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59" h="43179">
                  <a:moveTo>
                    <a:pt x="0" y="0"/>
                  </a:moveTo>
                  <a:lnTo>
                    <a:pt x="6317" y="42644"/>
                  </a:lnTo>
                  <a:lnTo>
                    <a:pt x="73582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47280" y="5839758"/>
              <a:ext cx="479425" cy="416559"/>
            </a:xfrm>
            <a:custGeom>
              <a:avLst/>
              <a:gdLst/>
              <a:ahLst/>
              <a:cxnLst/>
              <a:rect l="l" t="t" r="r" b="b"/>
              <a:pathLst>
                <a:path w="479425" h="416560">
                  <a:moveTo>
                    <a:pt x="411782" y="416315"/>
                  </a:moveTo>
                  <a:lnTo>
                    <a:pt x="479046" y="384560"/>
                  </a:lnTo>
                  <a:lnTo>
                    <a:pt x="405464" y="373671"/>
                  </a:lnTo>
                  <a:lnTo>
                    <a:pt x="411782" y="416315"/>
                  </a:lnTo>
                  <a:close/>
                </a:path>
                <a:path w="479425" h="416560">
                  <a:moveTo>
                    <a:pt x="0" y="292631"/>
                  </a:moveTo>
                  <a:lnTo>
                    <a:pt x="2280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743062" y="5839758"/>
              <a:ext cx="43180" cy="73025"/>
            </a:xfrm>
            <a:custGeom>
              <a:avLst/>
              <a:gdLst/>
              <a:ahLst/>
              <a:cxnLst/>
              <a:rect l="l" t="t" r="r" b="b"/>
              <a:pathLst>
                <a:path w="43179" h="73025">
                  <a:moveTo>
                    <a:pt x="27020" y="0"/>
                  </a:moveTo>
                  <a:lnTo>
                    <a:pt x="0" y="69301"/>
                  </a:lnTo>
                  <a:lnTo>
                    <a:pt x="42979" y="72650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743062" y="5777085"/>
              <a:ext cx="766445" cy="260985"/>
            </a:xfrm>
            <a:custGeom>
              <a:avLst/>
              <a:gdLst/>
              <a:ahLst/>
              <a:cxnLst/>
              <a:rect l="l" t="t" r="r" b="b"/>
              <a:pathLst>
                <a:path w="766445" h="260985">
                  <a:moveTo>
                    <a:pt x="42979" y="135322"/>
                  </a:moveTo>
                  <a:lnTo>
                    <a:pt x="27020" y="62672"/>
                  </a:lnTo>
                  <a:lnTo>
                    <a:pt x="0" y="131974"/>
                  </a:lnTo>
                  <a:lnTo>
                    <a:pt x="42979" y="135322"/>
                  </a:lnTo>
                  <a:close/>
                </a:path>
                <a:path w="766445" h="260985">
                  <a:moveTo>
                    <a:pt x="700932" y="260560"/>
                  </a:moveTo>
                  <a:lnTo>
                    <a:pt x="76607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70954" y="5777085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38179" y="0"/>
                  </a:moveTo>
                  <a:lnTo>
                    <a:pt x="0" y="63840"/>
                  </a:lnTo>
                  <a:lnTo>
                    <a:pt x="41824" y="74296"/>
                  </a:lnTo>
                  <a:lnTo>
                    <a:pt x="3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70954" y="5777085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41824" y="74296"/>
                  </a:moveTo>
                  <a:lnTo>
                    <a:pt x="38179" y="0"/>
                  </a:lnTo>
                  <a:lnTo>
                    <a:pt x="0" y="63840"/>
                  </a:lnTo>
                  <a:lnTo>
                    <a:pt x="41824" y="74296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241813" y="5262380"/>
              <a:ext cx="201521" cy="220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646976" y="5014393"/>
              <a:ext cx="301625" cy="74930"/>
            </a:xfrm>
            <a:custGeom>
              <a:avLst/>
              <a:gdLst/>
              <a:ahLst/>
              <a:cxnLst/>
              <a:rect l="l" t="t" r="r" b="b"/>
              <a:pathLst>
                <a:path w="301625" h="74929">
                  <a:moveTo>
                    <a:pt x="0" y="0"/>
                  </a:moveTo>
                  <a:lnTo>
                    <a:pt x="301624" y="7442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874319" y="5050837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10327" y="0"/>
                  </a:moveTo>
                  <a:lnTo>
                    <a:pt x="0" y="41853"/>
                  </a:lnTo>
                  <a:lnTo>
                    <a:pt x="74281" y="37981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74319" y="5050837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0" y="41853"/>
                  </a:moveTo>
                  <a:lnTo>
                    <a:pt x="74281" y="37981"/>
                  </a:lnTo>
                  <a:lnTo>
                    <a:pt x="10327" y="0"/>
                  </a:lnTo>
                  <a:lnTo>
                    <a:pt x="0" y="4185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878799" y="5268947"/>
              <a:ext cx="156992" cy="2427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57920" y="5139481"/>
              <a:ext cx="160655" cy="370205"/>
            </a:xfrm>
            <a:custGeom>
              <a:avLst/>
              <a:gdLst/>
              <a:ahLst/>
              <a:cxnLst/>
              <a:rect l="l" t="t" r="r" b="b"/>
              <a:pathLst>
                <a:path w="160654" h="370204">
                  <a:moveTo>
                    <a:pt x="160332" y="36965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557920" y="5139481"/>
              <a:ext cx="48260" cy="74295"/>
            </a:xfrm>
            <a:custGeom>
              <a:avLst/>
              <a:gdLst/>
              <a:ahLst/>
              <a:cxnLst/>
              <a:rect l="l" t="t" r="r" b="b"/>
              <a:pathLst>
                <a:path w="48259" h="74295">
                  <a:moveTo>
                    <a:pt x="0" y="0"/>
                  </a:moveTo>
                  <a:lnTo>
                    <a:pt x="8554" y="73893"/>
                  </a:lnTo>
                  <a:lnTo>
                    <a:pt x="48105" y="5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231315" y="5134523"/>
              <a:ext cx="375285" cy="338455"/>
            </a:xfrm>
            <a:custGeom>
              <a:avLst/>
              <a:gdLst/>
              <a:ahLst/>
              <a:cxnLst/>
              <a:rect l="l" t="t" r="r" b="b"/>
              <a:pathLst>
                <a:path w="375284" h="338454">
                  <a:moveTo>
                    <a:pt x="374709" y="61696"/>
                  </a:moveTo>
                  <a:lnTo>
                    <a:pt x="326604" y="4958"/>
                  </a:lnTo>
                  <a:lnTo>
                    <a:pt x="335158" y="78851"/>
                  </a:lnTo>
                  <a:lnTo>
                    <a:pt x="374709" y="61696"/>
                  </a:lnTo>
                  <a:close/>
                </a:path>
                <a:path w="375284" h="338454">
                  <a:moveTo>
                    <a:pt x="0" y="337854"/>
                  </a:moveTo>
                  <a:lnTo>
                    <a:pt x="173258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352908" y="5134523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51666" y="0"/>
                  </a:moveTo>
                  <a:lnTo>
                    <a:pt x="0" y="53512"/>
                  </a:lnTo>
                  <a:lnTo>
                    <a:pt x="38360" y="73184"/>
                  </a:lnTo>
                  <a:lnTo>
                    <a:pt x="5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830811" y="4929348"/>
              <a:ext cx="574040" cy="278765"/>
            </a:xfrm>
            <a:custGeom>
              <a:avLst/>
              <a:gdLst/>
              <a:ahLst/>
              <a:cxnLst/>
              <a:rect l="l" t="t" r="r" b="b"/>
              <a:pathLst>
                <a:path w="574039" h="278764">
                  <a:moveTo>
                    <a:pt x="560457" y="278359"/>
                  </a:moveTo>
                  <a:lnTo>
                    <a:pt x="573763" y="205174"/>
                  </a:lnTo>
                  <a:lnTo>
                    <a:pt x="522096" y="258687"/>
                  </a:lnTo>
                  <a:lnTo>
                    <a:pt x="560457" y="278359"/>
                  </a:lnTo>
                  <a:close/>
                </a:path>
                <a:path w="574039" h="278764">
                  <a:moveTo>
                    <a:pt x="490774" y="3401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830811" y="4912767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72511" y="0"/>
                  </a:moveTo>
                  <a:lnTo>
                    <a:pt x="0" y="16580"/>
                  </a:lnTo>
                  <a:lnTo>
                    <a:pt x="69530" y="43006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756386" y="4912767"/>
              <a:ext cx="303530" cy="572770"/>
            </a:xfrm>
            <a:custGeom>
              <a:avLst/>
              <a:gdLst/>
              <a:ahLst/>
              <a:cxnLst/>
              <a:rect l="l" t="t" r="r" b="b"/>
              <a:pathLst>
                <a:path w="303529" h="572770">
                  <a:moveTo>
                    <a:pt x="146936" y="0"/>
                  </a:moveTo>
                  <a:lnTo>
                    <a:pt x="74424" y="16580"/>
                  </a:lnTo>
                  <a:lnTo>
                    <a:pt x="143955" y="43006"/>
                  </a:lnTo>
                  <a:lnTo>
                    <a:pt x="146936" y="0"/>
                  </a:lnTo>
                  <a:close/>
                </a:path>
                <a:path w="303529" h="572770">
                  <a:moveTo>
                    <a:pt x="303127" y="572397"/>
                  </a:moveTo>
                  <a:lnTo>
                    <a:pt x="0" y="15001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756386" y="5062780"/>
              <a:ext cx="59055" cy="70485"/>
            </a:xfrm>
            <a:custGeom>
              <a:avLst/>
              <a:gdLst/>
              <a:ahLst/>
              <a:cxnLst/>
              <a:rect l="l" t="t" r="r" b="b"/>
              <a:pathLst>
                <a:path w="59054" h="70485">
                  <a:moveTo>
                    <a:pt x="0" y="0"/>
                  </a:moveTo>
                  <a:lnTo>
                    <a:pt x="23997" y="70410"/>
                  </a:lnTo>
                  <a:lnTo>
                    <a:pt x="59023" y="4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756386" y="5062780"/>
              <a:ext cx="1617345" cy="586105"/>
            </a:xfrm>
            <a:custGeom>
              <a:avLst/>
              <a:gdLst/>
              <a:ahLst/>
              <a:cxnLst/>
              <a:rect l="l" t="t" r="r" b="b"/>
              <a:pathLst>
                <a:path w="1617345" h="586104">
                  <a:moveTo>
                    <a:pt x="59023" y="45274"/>
                  </a:moveTo>
                  <a:lnTo>
                    <a:pt x="0" y="0"/>
                  </a:lnTo>
                  <a:lnTo>
                    <a:pt x="23997" y="70410"/>
                  </a:lnTo>
                  <a:lnTo>
                    <a:pt x="59023" y="45274"/>
                  </a:lnTo>
                  <a:close/>
                </a:path>
                <a:path w="1617345" h="586104">
                  <a:moveTo>
                    <a:pt x="1192475" y="585599"/>
                  </a:moveTo>
                  <a:lnTo>
                    <a:pt x="1617279" y="553624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301057" y="5600254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0" y="0"/>
                  </a:moveTo>
                  <a:lnTo>
                    <a:pt x="3235" y="42987"/>
                  </a:lnTo>
                  <a:lnTo>
                    <a:pt x="72608" y="16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301057" y="5600254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3235" y="42987"/>
                  </a:moveTo>
                  <a:lnTo>
                    <a:pt x="72608" y="16150"/>
                  </a:lnTo>
                  <a:lnTo>
                    <a:pt x="0" y="0"/>
                  </a:lnTo>
                  <a:lnTo>
                    <a:pt x="3235" y="42987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4560865" y="563791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63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4925575" y="553683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5194603" y="536363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566641" y="531997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505769" y="600430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223422" y="6151724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4587719" y="521537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5276641" y="501269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5795413" y="566247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833886" y="599374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111288" y="633304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37078" y="599615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435981" y="567488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65151" y="594785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049440" y="627561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751851" y="601849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465686" y="593978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329874" y="540505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785088" y="508596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944596" y="542274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625386" y="535673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6305245" y="533587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6063498" y="497048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5895249" y="5306394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148563" y="565673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896" y="260258"/>
            <a:ext cx="385191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66315" algn="l"/>
              </a:tabLst>
            </a:pPr>
            <a:r>
              <a:rPr spc="-210" dirty="0"/>
              <a:t>P</a:t>
            </a:r>
            <a:r>
              <a:rPr spc="-395" dirty="0"/>
              <a:t>a</a:t>
            </a:r>
            <a:r>
              <a:rPr spc="-100" dirty="0"/>
              <a:t>radigm:</a:t>
            </a:r>
            <a:r>
              <a:rPr dirty="0"/>
              <a:t>	</a:t>
            </a:r>
            <a:r>
              <a:rPr spc="-185" dirty="0"/>
              <a:t>le</a:t>
            </a:r>
            <a:r>
              <a:rPr spc="-395" dirty="0"/>
              <a:t>a</a:t>
            </a:r>
            <a:r>
              <a:rPr spc="-85" dirty="0"/>
              <a:t>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283623" y="1329393"/>
            <a:ext cx="7599680" cy="2009139"/>
          </a:xfrm>
          <a:custGeom>
            <a:avLst/>
            <a:gdLst/>
            <a:ahLst/>
            <a:cxnLst/>
            <a:rect l="l" t="t" r="r" b="b"/>
            <a:pathLst>
              <a:path w="7599680" h="2009139">
                <a:moveTo>
                  <a:pt x="0" y="127154"/>
                </a:moveTo>
                <a:lnTo>
                  <a:pt x="0" y="1881600"/>
                </a:lnTo>
                <a:lnTo>
                  <a:pt x="9992" y="1931094"/>
                </a:lnTo>
                <a:lnTo>
                  <a:pt x="37242" y="1971512"/>
                </a:lnTo>
                <a:lnTo>
                  <a:pt x="77660" y="1998762"/>
                </a:lnTo>
                <a:lnTo>
                  <a:pt x="127154" y="2008755"/>
                </a:lnTo>
                <a:lnTo>
                  <a:pt x="7471955" y="2008755"/>
                </a:lnTo>
                <a:lnTo>
                  <a:pt x="7521449" y="1998762"/>
                </a:lnTo>
                <a:lnTo>
                  <a:pt x="7561867" y="1971512"/>
                </a:lnTo>
                <a:lnTo>
                  <a:pt x="7589117" y="1931094"/>
                </a:lnTo>
                <a:lnTo>
                  <a:pt x="7599110" y="1881600"/>
                </a:lnTo>
                <a:lnTo>
                  <a:pt x="7599110" y="127154"/>
                </a:lnTo>
                <a:lnTo>
                  <a:pt x="7589117" y="77660"/>
                </a:lnTo>
                <a:lnTo>
                  <a:pt x="7561867" y="37242"/>
                </a:lnTo>
                <a:lnTo>
                  <a:pt x="7521449" y="9992"/>
                </a:lnTo>
                <a:lnTo>
                  <a:pt x="7471955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04436" y="2103858"/>
            <a:ext cx="357568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45" dirty="0">
                <a:latin typeface="Arial"/>
                <a:cs typeface="Arial"/>
              </a:rPr>
              <a:t>Model </a:t>
            </a:r>
            <a:r>
              <a:rPr sz="2500" spc="20" dirty="0">
                <a:latin typeface="Arial"/>
                <a:cs typeface="Arial"/>
              </a:rPr>
              <a:t>without</a:t>
            </a:r>
            <a:r>
              <a:rPr sz="2500" spc="285" dirty="0">
                <a:latin typeface="Arial"/>
                <a:cs typeface="Arial"/>
              </a:rPr>
              <a:t> </a:t>
            </a:r>
            <a:r>
              <a:rPr sz="2500" spc="-110" dirty="0">
                <a:latin typeface="Arial"/>
                <a:cs typeface="Arial"/>
              </a:rPr>
              <a:t>parameters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94026" y="1462906"/>
            <a:ext cx="3655695" cy="1731645"/>
            <a:chOff x="5094026" y="1462906"/>
            <a:chExt cx="3655695" cy="1731645"/>
          </a:xfrm>
        </p:grpSpPr>
        <p:sp>
          <p:nvSpPr>
            <p:cNvPr id="6" name="object 6"/>
            <p:cNvSpPr/>
            <p:nvPr/>
          </p:nvSpPr>
          <p:spPr>
            <a:xfrm>
              <a:off x="5110556" y="1869957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75856" y="1464972"/>
              <a:ext cx="3471545" cy="1727835"/>
            </a:xfrm>
            <a:custGeom>
              <a:avLst/>
              <a:gdLst/>
              <a:ahLst/>
              <a:cxnLst/>
              <a:rect l="l" t="t" r="r" b="b"/>
              <a:pathLst>
                <a:path w="3471545" h="1727835">
                  <a:moveTo>
                    <a:pt x="0" y="570284"/>
                  </a:moveTo>
                  <a:lnTo>
                    <a:pt x="0" y="570284"/>
                  </a:lnTo>
                  <a:lnTo>
                    <a:pt x="0" y="570284"/>
                  </a:lnTo>
                  <a:close/>
                </a:path>
                <a:path w="3471545" h="1727835">
                  <a:moveTo>
                    <a:pt x="851294" y="1165364"/>
                  </a:moveTo>
                  <a:lnTo>
                    <a:pt x="838710" y="1102107"/>
                  </a:lnTo>
                  <a:lnTo>
                    <a:pt x="802876" y="1048482"/>
                  </a:lnTo>
                  <a:lnTo>
                    <a:pt x="749252" y="1012648"/>
                  </a:lnTo>
                  <a:lnTo>
                    <a:pt x="685994" y="1000064"/>
                  </a:lnTo>
                  <a:lnTo>
                    <a:pt x="653595" y="1003270"/>
                  </a:lnTo>
                  <a:lnTo>
                    <a:pt x="594287" y="1027839"/>
                  </a:lnTo>
                  <a:lnTo>
                    <a:pt x="548469" y="1073657"/>
                  </a:lnTo>
                  <a:lnTo>
                    <a:pt x="523900" y="1132964"/>
                  </a:lnTo>
                  <a:lnTo>
                    <a:pt x="520694" y="1165364"/>
                  </a:lnTo>
                  <a:lnTo>
                    <a:pt x="523900" y="1197764"/>
                  </a:lnTo>
                  <a:lnTo>
                    <a:pt x="548469" y="1257071"/>
                  </a:lnTo>
                  <a:lnTo>
                    <a:pt x="594287" y="1302889"/>
                  </a:lnTo>
                  <a:lnTo>
                    <a:pt x="653595" y="1327458"/>
                  </a:lnTo>
                  <a:lnTo>
                    <a:pt x="685994" y="1330664"/>
                  </a:lnTo>
                  <a:lnTo>
                    <a:pt x="718394" y="1327458"/>
                  </a:lnTo>
                  <a:lnTo>
                    <a:pt x="777701" y="1302889"/>
                  </a:lnTo>
                  <a:lnTo>
                    <a:pt x="823519" y="1257071"/>
                  </a:lnTo>
                  <a:lnTo>
                    <a:pt x="848088" y="1197764"/>
                  </a:lnTo>
                  <a:lnTo>
                    <a:pt x="851294" y="1165364"/>
                  </a:lnTo>
                  <a:close/>
                </a:path>
                <a:path w="3471545" h="1727835">
                  <a:moveTo>
                    <a:pt x="685994" y="1165364"/>
                  </a:moveTo>
                  <a:lnTo>
                    <a:pt x="685994" y="1165364"/>
                  </a:lnTo>
                  <a:lnTo>
                    <a:pt x="685994" y="1165364"/>
                  </a:lnTo>
                  <a:close/>
                </a:path>
                <a:path w="3471545" h="1727835">
                  <a:moveTo>
                    <a:pt x="859559" y="297539"/>
                  </a:moveTo>
                  <a:lnTo>
                    <a:pt x="846975" y="234282"/>
                  </a:lnTo>
                  <a:lnTo>
                    <a:pt x="811141" y="180657"/>
                  </a:lnTo>
                  <a:lnTo>
                    <a:pt x="757517" y="144824"/>
                  </a:lnTo>
                  <a:lnTo>
                    <a:pt x="694259" y="132239"/>
                  </a:lnTo>
                  <a:lnTo>
                    <a:pt x="661860" y="135445"/>
                  </a:lnTo>
                  <a:lnTo>
                    <a:pt x="602552" y="160014"/>
                  </a:lnTo>
                  <a:lnTo>
                    <a:pt x="556734" y="205832"/>
                  </a:lnTo>
                  <a:lnTo>
                    <a:pt x="532165" y="265140"/>
                  </a:lnTo>
                  <a:lnTo>
                    <a:pt x="528959" y="297539"/>
                  </a:lnTo>
                  <a:lnTo>
                    <a:pt x="532165" y="329939"/>
                  </a:lnTo>
                  <a:lnTo>
                    <a:pt x="556734" y="389247"/>
                  </a:lnTo>
                  <a:lnTo>
                    <a:pt x="602552" y="435065"/>
                  </a:lnTo>
                  <a:lnTo>
                    <a:pt x="661860" y="459633"/>
                  </a:lnTo>
                  <a:lnTo>
                    <a:pt x="694259" y="462839"/>
                  </a:lnTo>
                  <a:lnTo>
                    <a:pt x="726659" y="459633"/>
                  </a:lnTo>
                  <a:lnTo>
                    <a:pt x="785966" y="435065"/>
                  </a:lnTo>
                  <a:lnTo>
                    <a:pt x="831784" y="389247"/>
                  </a:lnTo>
                  <a:lnTo>
                    <a:pt x="856353" y="329939"/>
                  </a:lnTo>
                  <a:lnTo>
                    <a:pt x="859559" y="297539"/>
                  </a:lnTo>
                  <a:close/>
                </a:path>
                <a:path w="3471545" h="1727835">
                  <a:moveTo>
                    <a:pt x="694259" y="297539"/>
                  </a:moveTo>
                  <a:lnTo>
                    <a:pt x="694259" y="297539"/>
                  </a:lnTo>
                  <a:lnTo>
                    <a:pt x="694259" y="297539"/>
                  </a:lnTo>
                  <a:close/>
                </a:path>
                <a:path w="3471545" h="1727835">
                  <a:moveTo>
                    <a:pt x="1421579" y="892619"/>
                  </a:moveTo>
                  <a:lnTo>
                    <a:pt x="1408995" y="829362"/>
                  </a:lnTo>
                  <a:lnTo>
                    <a:pt x="1373161" y="775737"/>
                  </a:lnTo>
                  <a:lnTo>
                    <a:pt x="1319536" y="739903"/>
                  </a:lnTo>
                  <a:lnTo>
                    <a:pt x="1256279" y="727319"/>
                  </a:lnTo>
                  <a:lnTo>
                    <a:pt x="1223879" y="730525"/>
                  </a:lnTo>
                  <a:lnTo>
                    <a:pt x="1164572" y="755094"/>
                  </a:lnTo>
                  <a:lnTo>
                    <a:pt x="1118754" y="800912"/>
                  </a:lnTo>
                  <a:lnTo>
                    <a:pt x="1094185" y="860219"/>
                  </a:lnTo>
                  <a:lnTo>
                    <a:pt x="1090979" y="892619"/>
                  </a:lnTo>
                  <a:lnTo>
                    <a:pt x="1094185" y="925019"/>
                  </a:lnTo>
                  <a:lnTo>
                    <a:pt x="1118754" y="984326"/>
                  </a:lnTo>
                  <a:lnTo>
                    <a:pt x="1164572" y="1030144"/>
                  </a:lnTo>
                  <a:lnTo>
                    <a:pt x="1223879" y="1054713"/>
                  </a:lnTo>
                  <a:lnTo>
                    <a:pt x="1256279" y="1057919"/>
                  </a:lnTo>
                  <a:lnTo>
                    <a:pt x="1288679" y="1054713"/>
                  </a:lnTo>
                  <a:lnTo>
                    <a:pt x="1347986" y="1030144"/>
                  </a:lnTo>
                  <a:lnTo>
                    <a:pt x="1393804" y="984326"/>
                  </a:lnTo>
                  <a:lnTo>
                    <a:pt x="1418373" y="925019"/>
                  </a:lnTo>
                  <a:lnTo>
                    <a:pt x="1421579" y="892619"/>
                  </a:lnTo>
                  <a:close/>
                </a:path>
                <a:path w="3471545" h="1727835">
                  <a:moveTo>
                    <a:pt x="1256279" y="892619"/>
                  </a:moveTo>
                  <a:lnTo>
                    <a:pt x="1256279" y="892619"/>
                  </a:lnTo>
                  <a:lnTo>
                    <a:pt x="1256279" y="892619"/>
                  </a:lnTo>
                  <a:close/>
                </a:path>
                <a:path w="3471545" h="1727835">
                  <a:moveTo>
                    <a:pt x="1570349" y="165299"/>
                  </a:moveTo>
                  <a:lnTo>
                    <a:pt x="1557765" y="102042"/>
                  </a:lnTo>
                  <a:lnTo>
                    <a:pt x="1521931" y="48417"/>
                  </a:lnTo>
                  <a:lnTo>
                    <a:pt x="1468306" y="12584"/>
                  </a:lnTo>
                  <a:lnTo>
                    <a:pt x="1405049" y="0"/>
                  </a:lnTo>
                  <a:lnTo>
                    <a:pt x="1372649" y="3206"/>
                  </a:lnTo>
                  <a:lnTo>
                    <a:pt x="1313342" y="27774"/>
                  </a:lnTo>
                  <a:lnTo>
                    <a:pt x="1267524" y="73592"/>
                  </a:lnTo>
                  <a:lnTo>
                    <a:pt x="1242955" y="132900"/>
                  </a:lnTo>
                  <a:lnTo>
                    <a:pt x="1239749" y="165299"/>
                  </a:lnTo>
                  <a:lnTo>
                    <a:pt x="1242955" y="197699"/>
                  </a:lnTo>
                  <a:lnTo>
                    <a:pt x="1267524" y="257007"/>
                  </a:lnTo>
                  <a:lnTo>
                    <a:pt x="1313342" y="302825"/>
                  </a:lnTo>
                  <a:lnTo>
                    <a:pt x="1372649" y="327393"/>
                  </a:lnTo>
                  <a:lnTo>
                    <a:pt x="1405049" y="330599"/>
                  </a:lnTo>
                  <a:lnTo>
                    <a:pt x="1437448" y="327393"/>
                  </a:lnTo>
                  <a:lnTo>
                    <a:pt x="1496756" y="302825"/>
                  </a:lnTo>
                  <a:lnTo>
                    <a:pt x="1542574" y="257007"/>
                  </a:lnTo>
                  <a:lnTo>
                    <a:pt x="1567143" y="197699"/>
                  </a:lnTo>
                  <a:lnTo>
                    <a:pt x="1570349" y="165299"/>
                  </a:lnTo>
                  <a:close/>
                </a:path>
                <a:path w="3471545" h="1727835">
                  <a:moveTo>
                    <a:pt x="1405049" y="165299"/>
                  </a:moveTo>
                  <a:lnTo>
                    <a:pt x="1405049" y="165299"/>
                  </a:lnTo>
                  <a:lnTo>
                    <a:pt x="1405049" y="165299"/>
                  </a:lnTo>
                  <a:close/>
                </a:path>
                <a:path w="3471545" h="1727835">
                  <a:moveTo>
                    <a:pt x="2074514" y="867824"/>
                  </a:moveTo>
                  <a:lnTo>
                    <a:pt x="2061929" y="804567"/>
                  </a:lnTo>
                  <a:lnTo>
                    <a:pt x="2026096" y="750942"/>
                  </a:lnTo>
                  <a:lnTo>
                    <a:pt x="1972471" y="715108"/>
                  </a:lnTo>
                  <a:lnTo>
                    <a:pt x="1909214" y="702524"/>
                  </a:lnTo>
                  <a:lnTo>
                    <a:pt x="1876814" y="705730"/>
                  </a:lnTo>
                  <a:lnTo>
                    <a:pt x="1817507" y="730299"/>
                  </a:lnTo>
                  <a:lnTo>
                    <a:pt x="1771688" y="776117"/>
                  </a:lnTo>
                  <a:lnTo>
                    <a:pt x="1747120" y="835425"/>
                  </a:lnTo>
                  <a:lnTo>
                    <a:pt x="1743914" y="867824"/>
                  </a:lnTo>
                  <a:lnTo>
                    <a:pt x="1747120" y="900224"/>
                  </a:lnTo>
                  <a:lnTo>
                    <a:pt x="1771688" y="959531"/>
                  </a:lnTo>
                  <a:lnTo>
                    <a:pt x="1817507" y="1005349"/>
                  </a:lnTo>
                  <a:lnTo>
                    <a:pt x="1876814" y="1029918"/>
                  </a:lnTo>
                  <a:lnTo>
                    <a:pt x="1909214" y="1033124"/>
                  </a:lnTo>
                  <a:lnTo>
                    <a:pt x="1941613" y="1029918"/>
                  </a:lnTo>
                  <a:lnTo>
                    <a:pt x="2000921" y="1005349"/>
                  </a:lnTo>
                  <a:lnTo>
                    <a:pt x="2046739" y="959531"/>
                  </a:lnTo>
                  <a:lnTo>
                    <a:pt x="2071308" y="900224"/>
                  </a:lnTo>
                  <a:lnTo>
                    <a:pt x="2074514" y="867824"/>
                  </a:lnTo>
                  <a:close/>
                </a:path>
                <a:path w="3471545" h="1727835">
                  <a:moveTo>
                    <a:pt x="1909214" y="867824"/>
                  </a:moveTo>
                  <a:lnTo>
                    <a:pt x="1909214" y="867824"/>
                  </a:lnTo>
                  <a:lnTo>
                    <a:pt x="1909214" y="867824"/>
                  </a:lnTo>
                  <a:close/>
                </a:path>
                <a:path w="3471545" h="1727835">
                  <a:moveTo>
                    <a:pt x="2405114" y="223154"/>
                  </a:moveTo>
                  <a:lnTo>
                    <a:pt x="2392529" y="159897"/>
                  </a:lnTo>
                  <a:lnTo>
                    <a:pt x="2356696" y="106272"/>
                  </a:lnTo>
                  <a:lnTo>
                    <a:pt x="2303071" y="70439"/>
                  </a:lnTo>
                  <a:lnTo>
                    <a:pt x="2239814" y="57854"/>
                  </a:lnTo>
                  <a:lnTo>
                    <a:pt x="2207414" y="61060"/>
                  </a:lnTo>
                  <a:lnTo>
                    <a:pt x="2148106" y="85629"/>
                  </a:lnTo>
                  <a:lnTo>
                    <a:pt x="2102288" y="131447"/>
                  </a:lnTo>
                  <a:lnTo>
                    <a:pt x="2077720" y="190755"/>
                  </a:lnTo>
                  <a:lnTo>
                    <a:pt x="2074514" y="223154"/>
                  </a:lnTo>
                  <a:lnTo>
                    <a:pt x="2077720" y="255554"/>
                  </a:lnTo>
                  <a:lnTo>
                    <a:pt x="2102288" y="314862"/>
                  </a:lnTo>
                  <a:lnTo>
                    <a:pt x="2148106" y="360680"/>
                  </a:lnTo>
                  <a:lnTo>
                    <a:pt x="2207414" y="385248"/>
                  </a:lnTo>
                  <a:lnTo>
                    <a:pt x="2239814" y="388454"/>
                  </a:lnTo>
                  <a:lnTo>
                    <a:pt x="2272213" y="385248"/>
                  </a:lnTo>
                  <a:lnTo>
                    <a:pt x="2331521" y="360680"/>
                  </a:lnTo>
                  <a:lnTo>
                    <a:pt x="2377339" y="314862"/>
                  </a:lnTo>
                  <a:lnTo>
                    <a:pt x="2401907" y="255554"/>
                  </a:lnTo>
                  <a:lnTo>
                    <a:pt x="2405114" y="223154"/>
                  </a:lnTo>
                  <a:close/>
                </a:path>
                <a:path w="3471545" h="1727835">
                  <a:moveTo>
                    <a:pt x="2239814" y="223154"/>
                  </a:moveTo>
                  <a:lnTo>
                    <a:pt x="2239814" y="223154"/>
                  </a:lnTo>
                  <a:lnTo>
                    <a:pt x="2239814" y="223154"/>
                  </a:lnTo>
                  <a:close/>
                </a:path>
                <a:path w="3471545" h="1727835">
                  <a:moveTo>
                    <a:pt x="2702653" y="909149"/>
                  </a:moveTo>
                  <a:lnTo>
                    <a:pt x="2690069" y="845892"/>
                  </a:lnTo>
                  <a:lnTo>
                    <a:pt x="2654236" y="792267"/>
                  </a:lnTo>
                  <a:lnTo>
                    <a:pt x="2600611" y="756433"/>
                  </a:lnTo>
                  <a:lnTo>
                    <a:pt x="2537353" y="743849"/>
                  </a:lnTo>
                  <a:lnTo>
                    <a:pt x="2504954" y="747055"/>
                  </a:lnTo>
                  <a:lnTo>
                    <a:pt x="2445646" y="771624"/>
                  </a:lnTo>
                  <a:lnTo>
                    <a:pt x="2399828" y="817442"/>
                  </a:lnTo>
                  <a:lnTo>
                    <a:pt x="2375260" y="876749"/>
                  </a:lnTo>
                  <a:lnTo>
                    <a:pt x="2372053" y="909149"/>
                  </a:lnTo>
                  <a:lnTo>
                    <a:pt x="2375260" y="941549"/>
                  </a:lnTo>
                  <a:lnTo>
                    <a:pt x="2399828" y="1000856"/>
                  </a:lnTo>
                  <a:lnTo>
                    <a:pt x="2445646" y="1046674"/>
                  </a:lnTo>
                  <a:lnTo>
                    <a:pt x="2504954" y="1071243"/>
                  </a:lnTo>
                  <a:lnTo>
                    <a:pt x="2537353" y="1074449"/>
                  </a:lnTo>
                  <a:lnTo>
                    <a:pt x="2569753" y="1071243"/>
                  </a:lnTo>
                  <a:lnTo>
                    <a:pt x="2629060" y="1046674"/>
                  </a:lnTo>
                  <a:lnTo>
                    <a:pt x="2674879" y="1000856"/>
                  </a:lnTo>
                  <a:lnTo>
                    <a:pt x="2699447" y="941549"/>
                  </a:lnTo>
                  <a:lnTo>
                    <a:pt x="2702653" y="909149"/>
                  </a:lnTo>
                  <a:close/>
                </a:path>
                <a:path w="3471545" h="1727835">
                  <a:moveTo>
                    <a:pt x="2537353" y="909149"/>
                  </a:moveTo>
                  <a:lnTo>
                    <a:pt x="2537353" y="909149"/>
                  </a:lnTo>
                  <a:lnTo>
                    <a:pt x="2537353" y="909149"/>
                  </a:lnTo>
                  <a:close/>
                </a:path>
                <a:path w="3471545" h="1727835">
                  <a:moveTo>
                    <a:pt x="3471298" y="851294"/>
                  </a:moveTo>
                  <a:lnTo>
                    <a:pt x="3458714" y="788037"/>
                  </a:lnTo>
                  <a:lnTo>
                    <a:pt x="3422880" y="734412"/>
                  </a:lnTo>
                  <a:lnTo>
                    <a:pt x="3369255" y="698578"/>
                  </a:lnTo>
                  <a:lnTo>
                    <a:pt x="3305998" y="685994"/>
                  </a:lnTo>
                  <a:lnTo>
                    <a:pt x="3273598" y="689200"/>
                  </a:lnTo>
                  <a:lnTo>
                    <a:pt x="3214291" y="713769"/>
                  </a:lnTo>
                  <a:lnTo>
                    <a:pt x="3168473" y="759587"/>
                  </a:lnTo>
                  <a:lnTo>
                    <a:pt x="3143904" y="818894"/>
                  </a:lnTo>
                  <a:lnTo>
                    <a:pt x="3140698" y="851294"/>
                  </a:lnTo>
                  <a:lnTo>
                    <a:pt x="3143904" y="883694"/>
                  </a:lnTo>
                  <a:lnTo>
                    <a:pt x="3168473" y="943001"/>
                  </a:lnTo>
                  <a:lnTo>
                    <a:pt x="3214291" y="988819"/>
                  </a:lnTo>
                  <a:lnTo>
                    <a:pt x="3273598" y="1013388"/>
                  </a:lnTo>
                  <a:lnTo>
                    <a:pt x="3305998" y="1016594"/>
                  </a:lnTo>
                  <a:lnTo>
                    <a:pt x="3338398" y="1013388"/>
                  </a:lnTo>
                  <a:lnTo>
                    <a:pt x="3397705" y="988819"/>
                  </a:lnTo>
                  <a:lnTo>
                    <a:pt x="3443523" y="943001"/>
                  </a:lnTo>
                  <a:lnTo>
                    <a:pt x="3468092" y="883694"/>
                  </a:lnTo>
                  <a:lnTo>
                    <a:pt x="3471298" y="851294"/>
                  </a:lnTo>
                  <a:close/>
                </a:path>
                <a:path w="3471545" h="1727835">
                  <a:moveTo>
                    <a:pt x="3305998" y="851294"/>
                  </a:moveTo>
                  <a:lnTo>
                    <a:pt x="3305998" y="851294"/>
                  </a:lnTo>
                  <a:lnTo>
                    <a:pt x="3305998" y="851294"/>
                  </a:lnTo>
                  <a:close/>
                </a:path>
                <a:path w="3471545" h="1727835">
                  <a:moveTo>
                    <a:pt x="1446374" y="1562084"/>
                  </a:moveTo>
                  <a:lnTo>
                    <a:pt x="1433790" y="1498826"/>
                  </a:lnTo>
                  <a:lnTo>
                    <a:pt x="1397956" y="1445202"/>
                  </a:lnTo>
                  <a:lnTo>
                    <a:pt x="1344331" y="1409368"/>
                  </a:lnTo>
                  <a:lnTo>
                    <a:pt x="1281074" y="1396784"/>
                  </a:lnTo>
                  <a:lnTo>
                    <a:pt x="1248674" y="1399990"/>
                  </a:lnTo>
                  <a:lnTo>
                    <a:pt x="1189367" y="1424559"/>
                  </a:lnTo>
                  <a:lnTo>
                    <a:pt x="1143549" y="1470377"/>
                  </a:lnTo>
                  <a:lnTo>
                    <a:pt x="1118980" y="1529684"/>
                  </a:lnTo>
                  <a:lnTo>
                    <a:pt x="1115774" y="1562084"/>
                  </a:lnTo>
                  <a:lnTo>
                    <a:pt x="1118980" y="1594483"/>
                  </a:lnTo>
                  <a:lnTo>
                    <a:pt x="1143549" y="1653791"/>
                  </a:lnTo>
                  <a:lnTo>
                    <a:pt x="1189367" y="1699609"/>
                  </a:lnTo>
                  <a:lnTo>
                    <a:pt x="1248674" y="1724178"/>
                  </a:lnTo>
                  <a:lnTo>
                    <a:pt x="1281074" y="1727384"/>
                  </a:lnTo>
                  <a:lnTo>
                    <a:pt x="1313474" y="1724178"/>
                  </a:lnTo>
                  <a:lnTo>
                    <a:pt x="1372781" y="1699609"/>
                  </a:lnTo>
                  <a:lnTo>
                    <a:pt x="1418599" y="1653791"/>
                  </a:lnTo>
                  <a:lnTo>
                    <a:pt x="1443168" y="1594483"/>
                  </a:lnTo>
                  <a:lnTo>
                    <a:pt x="1446374" y="1562084"/>
                  </a:lnTo>
                  <a:close/>
                </a:path>
                <a:path w="3471545" h="1727835">
                  <a:moveTo>
                    <a:pt x="1281074" y="1562084"/>
                  </a:moveTo>
                  <a:lnTo>
                    <a:pt x="1281074" y="1562084"/>
                  </a:lnTo>
                  <a:lnTo>
                    <a:pt x="1281074" y="1562084"/>
                  </a:lnTo>
                  <a:close/>
                </a:path>
                <a:path w="3471545" h="1727835">
                  <a:moveTo>
                    <a:pt x="3041518" y="380189"/>
                  </a:moveTo>
                  <a:lnTo>
                    <a:pt x="3028934" y="316932"/>
                  </a:lnTo>
                  <a:lnTo>
                    <a:pt x="2993100" y="263307"/>
                  </a:lnTo>
                  <a:lnTo>
                    <a:pt x="2939476" y="227474"/>
                  </a:lnTo>
                  <a:lnTo>
                    <a:pt x="2876218" y="214889"/>
                  </a:lnTo>
                  <a:lnTo>
                    <a:pt x="2843819" y="218095"/>
                  </a:lnTo>
                  <a:lnTo>
                    <a:pt x="2784511" y="242664"/>
                  </a:lnTo>
                  <a:lnTo>
                    <a:pt x="2738693" y="288482"/>
                  </a:lnTo>
                  <a:lnTo>
                    <a:pt x="2714124" y="347790"/>
                  </a:lnTo>
                  <a:lnTo>
                    <a:pt x="2710918" y="380189"/>
                  </a:lnTo>
                  <a:lnTo>
                    <a:pt x="2714124" y="412589"/>
                  </a:lnTo>
                  <a:lnTo>
                    <a:pt x="2738693" y="471896"/>
                  </a:lnTo>
                  <a:lnTo>
                    <a:pt x="2784511" y="517715"/>
                  </a:lnTo>
                  <a:lnTo>
                    <a:pt x="2843819" y="542283"/>
                  </a:lnTo>
                  <a:lnTo>
                    <a:pt x="2876218" y="545489"/>
                  </a:lnTo>
                  <a:lnTo>
                    <a:pt x="2908618" y="542283"/>
                  </a:lnTo>
                  <a:lnTo>
                    <a:pt x="2967925" y="517715"/>
                  </a:lnTo>
                  <a:lnTo>
                    <a:pt x="3013743" y="471896"/>
                  </a:lnTo>
                  <a:lnTo>
                    <a:pt x="3038312" y="412589"/>
                  </a:lnTo>
                  <a:lnTo>
                    <a:pt x="3041518" y="380189"/>
                  </a:lnTo>
                  <a:close/>
                </a:path>
                <a:path w="3471545" h="1727835">
                  <a:moveTo>
                    <a:pt x="2876218" y="380189"/>
                  </a:moveTo>
                  <a:lnTo>
                    <a:pt x="2876218" y="380189"/>
                  </a:lnTo>
                  <a:lnTo>
                    <a:pt x="2876218" y="380189"/>
                  </a:lnTo>
                  <a:close/>
                </a:path>
                <a:path w="3471545" h="1727835">
                  <a:moveTo>
                    <a:pt x="2653063" y="1545554"/>
                  </a:moveTo>
                  <a:lnTo>
                    <a:pt x="2640479" y="1482296"/>
                  </a:lnTo>
                  <a:lnTo>
                    <a:pt x="2604646" y="1428672"/>
                  </a:lnTo>
                  <a:lnTo>
                    <a:pt x="2551021" y="1392838"/>
                  </a:lnTo>
                  <a:lnTo>
                    <a:pt x="2487763" y="1380254"/>
                  </a:lnTo>
                  <a:lnTo>
                    <a:pt x="2455364" y="1383460"/>
                  </a:lnTo>
                  <a:lnTo>
                    <a:pt x="2396056" y="1408029"/>
                  </a:lnTo>
                  <a:lnTo>
                    <a:pt x="2350238" y="1453847"/>
                  </a:lnTo>
                  <a:lnTo>
                    <a:pt x="2325669" y="1513154"/>
                  </a:lnTo>
                  <a:lnTo>
                    <a:pt x="2322463" y="1545554"/>
                  </a:lnTo>
                  <a:lnTo>
                    <a:pt x="2325669" y="1577953"/>
                  </a:lnTo>
                  <a:lnTo>
                    <a:pt x="2350238" y="1637261"/>
                  </a:lnTo>
                  <a:lnTo>
                    <a:pt x="2396056" y="1683079"/>
                  </a:lnTo>
                  <a:lnTo>
                    <a:pt x="2455364" y="1707648"/>
                  </a:lnTo>
                  <a:lnTo>
                    <a:pt x="2487763" y="1710854"/>
                  </a:lnTo>
                  <a:lnTo>
                    <a:pt x="2520163" y="1707648"/>
                  </a:lnTo>
                  <a:lnTo>
                    <a:pt x="2579470" y="1683079"/>
                  </a:lnTo>
                  <a:lnTo>
                    <a:pt x="2625289" y="1637261"/>
                  </a:lnTo>
                  <a:lnTo>
                    <a:pt x="2649857" y="1577953"/>
                  </a:lnTo>
                  <a:lnTo>
                    <a:pt x="2653063" y="1545554"/>
                  </a:lnTo>
                  <a:close/>
                </a:path>
                <a:path w="3471545" h="1727835">
                  <a:moveTo>
                    <a:pt x="2487763" y="1545554"/>
                  </a:moveTo>
                  <a:lnTo>
                    <a:pt x="2487763" y="1545554"/>
                  </a:lnTo>
                  <a:lnTo>
                    <a:pt x="2487763" y="1545554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67784" y="2746046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0720" y="2143574"/>
              <a:ext cx="3032760" cy="768350"/>
            </a:xfrm>
            <a:custGeom>
              <a:avLst/>
              <a:gdLst/>
              <a:ahLst/>
              <a:cxnLst/>
              <a:rect l="l" t="t" r="r" b="b"/>
              <a:pathLst>
                <a:path w="3032759" h="768350">
                  <a:moveTo>
                    <a:pt x="3032364" y="767771"/>
                  </a:moveTo>
                  <a:lnTo>
                    <a:pt x="3032364" y="767771"/>
                  </a:lnTo>
                  <a:lnTo>
                    <a:pt x="3032364" y="767771"/>
                  </a:lnTo>
                  <a:close/>
                </a:path>
                <a:path w="3032759" h="768350">
                  <a:moveTo>
                    <a:pt x="0" y="0"/>
                  </a:moveTo>
                  <a:lnTo>
                    <a:pt x="425529" y="369129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6278" y="2447703"/>
              <a:ext cx="72037" cy="67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3425" y="1942016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3031"/>
                  </a:moveTo>
                  <a:lnTo>
                    <a:pt x="498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6174" y="1942016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5">
                  <a:moveTo>
                    <a:pt x="22231" y="0"/>
                  </a:moveTo>
                  <a:lnTo>
                    <a:pt x="0" y="70984"/>
                  </a:lnTo>
                  <a:lnTo>
                    <a:pt x="43108" y="71394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6174" y="1882687"/>
              <a:ext cx="462915" cy="344805"/>
            </a:xfrm>
            <a:custGeom>
              <a:avLst/>
              <a:gdLst/>
              <a:ahLst/>
              <a:cxnLst/>
              <a:rect l="l" t="t" r="r" b="b"/>
              <a:pathLst>
                <a:path w="462914" h="344805">
                  <a:moveTo>
                    <a:pt x="43108" y="130723"/>
                  </a:moveTo>
                  <a:lnTo>
                    <a:pt x="22231" y="59328"/>
                  </a:lnTo>
                  <a:lnTo>
                    <a:pt x="0" y="130313"/>
                  </a:lnTo>
                  <a:lnTo>
                    <a:pt x="43108" y="130723"/>
                  </a:lnTo>
                  <a:close/>
                </a:path>
                <a:path w="462914" h="344805">
                  <a:moveTo>
                    <a:pt x="137439" y="0"/>
                  </a:moveTo>
                  <a:lnTo>
                    <a:pt x="462705" y="34439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42257" y="2158457"/>
              <a:ext cx="68688" cy="70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5261" y="1806141"/>
              <a:ext cx="80010" cy="389890"/>
            </a:xfrm>
            <a:custGeom>
              <a:avLst/>
              <a:gdLst/>
              <a:ahLst/>
              <a:cxnLst/>
              <a:rect l="l" t="t" r="r" b="b"/>
              <a:pathLst>
                <a:path w="80009" h="389889">
                  <a:moveTo>
                    <a:pt x="0" y="389505"/>
                  </a:moveTo>
                  <a:lnTo>
                    <a:pt x="7967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09546" y="1806141"/>
              <a:ext cx="42545" cy="74295"/>
            </a:xfrm>
            <a:custGeom>
              <a:avLst/>
              <a:gdLst/>
              <a:ahLst/>
              <a:cxnLst/>
              <a:rect l="l" t="t" r="r" b="b"/>
              <a:pathLst>
                <a:path w="42545" h="74294">
                  <a:moveTo>
                    <a:pt x="35385" y="0"/>
                  </a:moveTo>
                  <a:lnTo>
                    <a:pt x="0" y="65431"/>
                  </a:lnTo>
                  <a:lnTo>
                    <a:pt x="42236" y="74070"/>
                  </a:lnTo>
                  <a:lnTo>
                    <a:pt x="35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38254" y="1806141"/>
              <a:ext cx="113664" cy="1042035"/>
            </a:xfrm>
            <a:custGeom>
              <a:avLst/>
              <a:gdLst/>
              <a:ahLst/>
              <a:cxnLst/>
              <a:rect l="l" t="t" r="r" b="b"/>
              <a:pathLst>
                <a:path w="113665" h="1042035">
                  <a:moveTo>
                    <a:pt x="113529" y="74070"/>
                  </a:moveTo>
                  <a:lnTo>
                    <a:pt x="106677" y="0"/>
                  </a:lnTo>
                  <a:lnTo>
                    <a:pt x="71292" y="65431"/>
                  </a:lnTo>
                  <a:lnTo>
                    <a:pt x="113529" y="74070"/>
                  </a:lnTo>
                  <a:close/>
                </a:path>
                <a:path w="113665" h="1042035">
                  <a:moveTo>
                    <a:pt x="0" y="716638"/>
                  </a:moveTo>
                  <a:lnTo>
                    <a:pt x="12032" y="104151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26110" y="2775717"/>
              <a:ext cx="43180" cy="72390"/>
            </a:xfrm>
            <a:custGeom>
              <a:avLst/>
              <a:gdLst/>
              <a:ahLst/>
              <a:cxnLst/>
              <a:rect l="l" t="t" r="r" b="b"/>
              <a:pathLst>
                <a:path w="43179" h="72389">
                  <a:moveTo>
                    <a:pt x="43081" y="0"/>
                  </a:moveTo>
                  <a:lnTo>
                    <a:pt x="0" y="1595"/>
                  </a:lnTo>
                  <a:lnTo>
                    <a:pt x="24175" y="71942"/>
                  </a:lnTo>
                  <a:lnTo>
                    <a:pt x="4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1213" y="2729913"/>
              <a:ext cx="458470" cy="205740"/>
            </a:xfrm>
            <a:custGeom>
              <a:avLst/>
              <a:gdLst/>
              <a:ahLst/>
              <a:cxnLst/>
              <a:rect l="l" t="t" r="r" b="b"/>
              <a:pathLst>
                <a:path w="458470" h="205739">
                  <a:moveTo>
                    <a:pt x="414896" y="47400"/>
                  </a:moveTo>
                  <a:lnTo>
                    <a:pt x="439072" y="117746"/>
                  </a:lnTo>
                  <a:lnTo>
                    <a:pt x="457978" y="45804"/>
                  </a:lnTo>
                  <a:lnTo>
                    <a:pt x="414896" y="47400"/>
                  </a:lnTo>
                  <a:close/>
                </a:path>
                <a:path w="458470" h="205739">
                  <a:moveTo>
                    <a:pt x="308180" y="205451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11213" y="2729913"/>
              <a:ext cx="71755" cy="57785"/>
            </a:xfrm>
            <a:custGeom>
              <a:avLst/>
              <a:gdLst/>
              <a:ahLst/>
              <a:cxnLst/>
              <a:rect l="l" t="t" r="r" b="b"/>
              <a:pathLst>
                <a:path w="71754" h="57785">
                  <a:moveTo>
                    <a:pt x="0" y="0"/>
                  </a:moveTo>
                  <a:lnTo>
                    <a:pt x="47281" y="57427"/>
                  </a:lnTo>
                  <a:lnTo>
                    <a:pt x="71195" y="21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42937" y="1822952"/>
              <a:ext cx="739775" cy="964565"/>
            </a:xfrm>
            <a:custGeom>
              <a:avLst/>
              <a:gdLst/>
              <a:ahLst/>
              <a:cxnLst/>
              <a:rect l="l" t="t" r="r" b="b"/>
              <a:pathLst>
                <a:path w="739775" h="964564">
                  <a:moveTo>
                    <a:pt x="739471" y="928516"/>
                  </a:moveTo>
                  <a:lnTo>
                    <a:pt x="668276" y="906960"/>
                  </a:lnTo>
                  <a:lnTo>
                    <a:pt x="715557" y="964387"/>
                  </a:lnTo>
                  <a:lnTo>
                    <a:pt x="739471" y="928516"/>
                  </a:lnTo>
                  <a:close/>
                </a:path>
                <a:path w="739775" h="964564">
                  <a:moveTo>
                    <a:pt x="373326" y="0"/>
                  </a:moveTo>
                  <a:lnTo>
                    <a:pt x="0" y="146665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42937" y="1923523"/>
              <a:ext cx="74295" cy="46355"/>
            </a:xfrm>
            <a:custGeom>
              <a:avLst/>
              <a:gdLst/>
              <a:ahLst/>
              <a:cxnLst/>
              <a:rect l="l" t="t" r="r" b="b"/>
              <a:pathLst>
                <a:path w="74295" h="46355">
                  <a:moveTo>
                    <a:pt x="58382" y="0"/>
                  </a:moveTo>
                  <a:lnTo>
                    <a:pt x="0" y="46095"/>
                  </a:lnTo>
                  <a:lnTo>
                    <a:pt x="74146" y="40125"/>
                  </a:lnTo>
                  <a:lnTo>
                    <a:pt x="5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42937" y="1663106"/>
              <a:ext cx="1061720" cy="306705"/>
            </a:xfrm>
            <a:custGeom>
              <a:avLst/>
              <a:gdLst/>
              <a:ahLst/>
              <a:cxnLst/>
              <a:rect l="l" t="t" r="r" b="b"/>
              <a:pathLst>
                <a:path w="1061720" h="306705">
                  <a:moveTo>
                    <a:pt x="58382" y="260416"/>
                  </a:moveTo>
                  <a:lnTo>
                    <a:pt x="0" y="306512"/>
                  </a:lnTo>
                  <a:lnTo>
                    <a:pt x="74146" y="300542"/>
                  </a:lnTo>
                  <a:lnTo>
                    <a:pt x="58382" y="260416"/>
                  </a:lnTo>
                  <a:close/>
                </a:path>
                <a:path w="1061720" h="306705">
                  <a:moveTo>
                    <a:pt x="689690" y="69171"/>
                  </a:moveTo>
                  <a:lnTo>
                    <a:pt x="106148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0482" y="1654936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4">
                  <a:moveTo>
                    <a:pt x="0" y="0"/>
                  </a:moveTo>
                  <a:lnTo>
                    <a:pt x="7885" y="42383"/>
                  </a:lnTo>
                  <a:lnTo>
                    <a:pt x="73936" y="8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30482" y="1654936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4">
                  <a:moveTo>
                    <a:pt x="7885" y="42383"/>
                  </a:moveTo>
                  <a:lnTo>
                    <a:pt x="73936" y="8169"/>
                  </a:lnTo>
                  <a:lnTo>
                    <a:pt x="0" y="0"/>
                  </a:lnTo>
                  <a:lnTo>
                    <a:pt x="7885" y="4238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3726" y="2320771"/>
              <a:ext cx="72390" cy="43180"/>
            </a:xfrm>
            <a:custGeom>
              <a:avLst/>
              <a:gdLst/>
              <a:ahLst/>
              <a:cxnLst/>
              <a:rect l="l" t="t" r="r" b="b"/>
              <a:pathLst>
                <a:path w="72390" h="43180">
                  <a:moveTo>
                    <a:pt x="0" y="0"/>
                  </a:moveTo>
                  <a:lnTo>
                    <a:pt x="1635" y="43079"/>
                  </a:lnTo>
                  <a:lnTo>
                    <a:pt x="71959" y="18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77368" y="2320771"/>
              <a:ext cx="396875" cy="573405"/>
            </a:xfrm>
            <a:custGeom>
              <a:avLst/>
              <a:gdLst/>
              <a:ahLst/>
              <a:cxnLst/>
              <a:rect l="l" t="t" r="r" b="b"/>
              <a:pathLst>
                <a:path w="396875" h="573405">
                  <a:moveTo>
                    <a:pt x="257994" y="43079"/>
                  </a:moveTo>
                  <a:lnTo>
                    <a:pt x="328317" y="18837"/>
                  </a:lnTo>
                  <a:lnTo>
                    <a:pt x="256358" y="0"/>
                  </a:lnTo>
                  <a:lnTo>
                    <a:pt x="257994" y="43079"/>
                  </a:lnTo>
                  <a:close/>
                </a:path>
                <a:path w="396875" h="573405">
                  <a:moveTo>
                    <a:pt x="396799" y="134601"/>
                  </a:moveTo>
                  <a:lnTo>
                    <a:pt x="0" y="57317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75302" y="2824617"/>
              <a:ext cx="67884" cy="71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2217" y="3012985"/>
              <a:ext cx="862330" cy="12065"/>
            </a:xfrm>
            <a:custGeom>
              <a:avLst/>
              <a:gdLst/>
              <a:ahLst/>
              <a:cxnLst/>
              <a:rect l="l" t="t" r="r" b="b"/>
              <a:pathLst>
                <a:path w="862329" h="12064">
                  <a:moveTo>
                    <a:pt x="0" y="11806"/>
                  </a:moveTo>
                  <a:lnTo>
                    <a:pt x="861904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2645" y="2992409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80">
                  <a:moveTo>
                    <a:pt x="0" y="0"/>
                  </a:moveTo>
                  <a:lnTo>
                    <a:pt x="590" y="43103"/>
                  </a:lnTo>
                  <a:lnTo>
                    <a:pt x="71476" y="20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01620" y="2469327"/>
              <a:ext cx="354965" cy="566420"/>
            </a:xfrm>
            <a:custGeom>
              <a:avLst/>
              <a:gdLst/>
              <a:ahLst/>
              <a:cxnLst/>
              <a:rect l="l" t="t" r="r" b="b"/>
              <a:pathLst>
                <a:path w="354965" h="566419">
                  <a:moveTo>
                    <a:pt x="211616" y="566185"/>
                  </a:moveTo>
                  <a:lnTo>
                    <a:pt x="282502" y="543658"/>
                  </a:lnTo>
                  <a:lnTo>
                    <a:pt x="211025" y="523082"/>
                  </a:lnTo>
                  <a:lnTo>
                    <a:pt x="211616" y="566185"/>
                  </a:lnTo>
                  <a:close/>
                </a:path>
                <a:path w="354965" h="566419">
                  <a:moveTo>
                    <a:pt x="354679" y="415480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9553" y="2467260"/>
              <a:ext cx="66751" cy="7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61627" y="2336154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2830" y="0"/>
                  </a:moveTo>
                  <a:lnTo>
                    <a:pt x="0" y="43017"/>
                  </a:lnTo>
                  <a:lnTo>
                    <a:pt x="72454" y="2618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61627" y="2336154"/>
              <a:ext cx="735965" cy="457834"/>
            </a:xfrm>
            <a:custGeom>
              <a:avLst/>
              <a:gdLst/>
              <a:ahLst/>
              <a:cxnLst/>
              <a:rect l="l" t="t" r="r" b="b"/>
              <a:pathLst>
                <a:path w="735965" h="457835">
                  <a:moveTo>
                    <a:pt x="0" y="43017"/>
                  </a:moveTo>
                  <a:lnTo>
                    <a:pt x="72454" y="26182"/>
                  </a:lnTo>
                  <a:lnTo>
                    <a:pt x="2830" y="0"/>
                  </a:lnTo>
                  <a:lnTo>
                    <a:pt x="0" y="43017"/>
                  </a:lnTo>
                  <a:close/>
                </a:path>
                <a:path w="735965" h="457835">
                  <a:moveTo>
                    <a:pt x="376494" y="146224"/>
                  </a:moveTo>
                  <a:lnTo>
                    <a:pt x="735801" y="45762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27443" y="2728793"/>
              <a:ext cx="72051" cy="670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27135" y="2937654"/>
              <a:ext cx="328930" cy="48895"/>
            </a:xfrm>
            <a:custGeom>
              <a:avLst/>
              <a:gdLst/>
              <a:ahLst/>
              <a:cxnLst/>
              <a:rect l="l" t="t" r="r" b="b"/>
              <a:pathLst>
                <a:path w="328929" h="48894">
                  <a:moveTo>
                    <a:pt x="0" y="48648"/>
                  </a:moveTo>
                  <a:lnTo>
                    <a:pt x="32837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81926" y="2926765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59" h="43180">
                  <a:moveTo>
                    <a:pt x="0" y="0"/>
                  </a:moveTo>
                  <a:lnTo>
                    <a:pt x="6317" y="42644"/>
                  </a:lnTo>
                  <a:lnTo>
                    <a:pt x="73582" y="10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76461" y="2553093"/>
              <a:ext cx="479425" cy="416559"/>
            </a:xfrm>
            <a:custGeom>
              <a:avLst/>
              <a:gdLst/>
              <a:ahLst/>
              <a:cxnLst/>
              <a:rect l="l" t="t" r="r" b="b"/>
              <a:pathLst>
                <a:path w="479425" h="416560">
                  <a:moveTo>
                    <a:pt x="411782" y="416315"/>
                  </a:moveTo>
                  <a:lnTo>
                    <a:pt x="479046" y="384560"/>
                  </a:lnTo>
                  <a:lnTo>
                    <a:pt x="405464" y="373671"/>
                  </a:lnTo>
                  <a:lnTo>
                    <a:pt x="411782" y="416315"/>
                  </a:lnTo>
                  <a:close/>
                </a:path>
                <a:path w="479425" h="416560">
                  <a:moveTo>
                    <a:pt x="0" y="292631"/>
                  </a:moveTo>
                  <a:lnTo>
                    <a:pt x="2280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72244" y="2553093"/>
              <a:ext cx="43180" cy="73025"/>
            </a:xfrm>
            <a:custGeom>
              <a:avLst/>
              <a:gdLst/>
              <a:ahLst/>
              <a:cxnLst/>
              <a:rect l="l" t="t" r="r" b="b"/>
              <a:pathLst>
                <a:path w="43179" h="73025">
                  <a:moveTo>
                    <a:pt x="27020" y="0"/>
                  </a:moveTo>
                  <a:lnTo>
                    <a:pt x="0" y="69301"/>
                  </a:lnTo>
                  <a:lnTo>
                    <a:pt x="42979" y="72650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72244" y="2490421"/>
              <a:ext cx="766445" cy="260985"/>
            </a:xfrm>
            <a:custGeom>
              <a:avLst/>
              <a:gdLst/>
              <a:ahLst/>
              <a:cxnLst/>
              <a:rect l="l" t="t" r="r" b="b"/>
              <a:pathLst>
                <a:path w="766445" h="260985">
                  <a:moveTo>
                    <a:pt x="42979" y="135322"/>
                  </a:moveTo>
                  <a:lnTo>
                    <a:pt x="27020" y="62672"/>
                  </a:lnTo>
                  <a:lnTo>
                    <a:pt x="0" y="131974"/>
                  </a:lnTo>
                  <a:lnTo>
                    <a:pt x="42979" y="135322"/>
                  </a:lnTo>
                  <a:close/>
                </a:path>
                <a:path w="766445" h="260985">
                  <a:moveTo>
                    <a:pt x="700932" y="260560"/>
                  </a:moveTo>
                  <a:lnTo>
                    <a:pt x="76607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00136" y="2490421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4">
                  <a:moveTo>
                    <a:pt x="38179" y="0"/>
                  </a:moveTo>
                  <a:lnTo>
                    <a:pt x="0" y="63840"/>
                  </a:lnTo>
                  <a:lnTo>
                    <a:pt x="41824" y="74296"/>
                  </a:lnTo>
                  <a:lnTo>
                    <a:pt x="3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00136" y="2490421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4">
                  <a:moveTo>
                    <a:pt x="41824" y="74296"/>
                  </a:moveTo>
                  <a:lnTo>
                    <a:pt x="38179" y="0"/>
                  </a:lnTo>
                  <a:lnTo>
                    <a:pt x="0" y="63840"/>
                  </a:lnTo>
                  <a:lnTo>
                    <a:pt x="41824" y="74296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70994" y="1975716"/>
              <a:ext cx="201521" cy="220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76158" y="1727728"/>
              <a:ext cx="301625" cy="74930"/>
            </a:xfrm>
            <a:custGeom>
              <a:avLst/>
              <a:gdLst/>
              <a:ahLst/>
              <a:cxnLst/>
              <a:rect l="l" t="t" r="r" b="b"/>
              <a:pathLst>
                <a:path w="301625" h="74930">
                  <a:moveTo>
                    <a:pt x="0" y="0"/>
                  </a:moveTo>
                  <a:lnTo>
                    <a:pt x="301624" y="7442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03501" y="1764173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10327" y="0"/>
                  </a:moveTo>
                  <a:lnTo>
                    <a:pt x="0" y="41853"/>
                  </a:lnTo>
                  <a:lnTo>
                    <a:pt x="74281" y="37981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03501" y="1764173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0" y="41853"/>
                  </a:moveTo>
                  <a:lnTo>
                    <a:pt x="74281" y="37981"/>
                  </a:lnTo>
                  <a:lnTo>
                    <a:pt x="10327" y="0"/>
                  </a:lnTo>
                  <a:lnTo>
                    <a:pt x="0" y="4185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07980" y="1982283"/>
              <a:ext cx="156992" cy="2427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7101" y="1852817"/>
              <a:ext cx="160655" cy="370205"/>
            </a:xfrm>
            <a:custGeom>
              <a:avLst/>
              <a:gdLst/>
              <a:ahLst/>
              <a:cxnLst/>
              <a:rect l="l" t="t" r="r" b="b"/>
              <a:pathLst>
                <a:path w="160654" h="370205">
                  <a:moveTo>
                    <a:pt x="160332" y="36965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87101" y="1852817"/>
              <a:ext cx="48260" cy="74295"/>
            </a:xfrm>
            <a:custGeom>
              <a:avLst/>
              <a:gdLst/>
              <a:ahLst/>
              <a:cxnLst/>
              <a:rect l="l" t="t" r="r" b="b"/>
              <a:pathLst>
                <a:path w="48259" h="74294">
                  <a:moveTo>
                    <a:pt x="0" y="0"/>
                  </a:moveTo>
                  <a:lnTo>
                    <a:pt x="8554" y="73893"/>
                  </a:lnTo>
                  <a:lnTo>
                    <a:pt x="48105" y="5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60497" y="1847858"/>
              <a:ext cx="375285" cy="338455"/>
            </a:xfrm>
            <a:custGeom>
              <a:avLst/>
              <a:gdLst/>
              <a:ahLst/>
              <a:cxnLst/>
              <a:rect l="l" t="t" r="r" b="b"/>
              <a:pathLst>
                <a:path w="375284" h="338455">
                  <a:moveTo>
                    <a:pt x="374709" y="61696"/>
                  </a:moveTo>
                  <a:lnTo>
                    <a:pt x="326604" y="4958"/>
                  </a:lnTo>
                  <a:lnTo>
                    <a:pt x="335158" y="78851"/>
                  </a:lnTo>
                  <a:lnTo>
                    <a:pt x="374709" y="61696"/>
                  </a:lnTo>
                  <a:close/>
                </a:path>
                <a:path w="375284" h="338455">
                  <a:moveTo>
                    <a:pt x="0" y="337854"/>
                  </a:moveTo>
                  <a:lnTo>
                    <a:pt x="173258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82089" y="1847858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51666" y="0"/>
                  </a:moveTo>
                  <a:lnTo>
                    <a:pt x="0" y="53512"/>
                  </a:lnTo>
                  <a:lnTo>
                    <a:pt x="38360" y="73184"/>
                  </a:lnTo>
                  <a:lnTo>
                    <a:pt x="5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59992" y="1642683"/>
              <a:ext cx="574040" cy="278765"/>
            </a:xfrm>
            <a:custGeom>
              <a:avLst/>
              <a:gdLst/>
              <a:ahLst/>
              <a:cxnLst/>
              <a:rect l="l" t="t" r="r" b="b"/>
              <a:pathLst>
                <a:path w="574040" h="278764">
                  <a:moveTo>
                    <a:pt x="560457" y="278359"/>
                  </a:moveTo>
                  <a:lnTo>
                    <a:pt x="573763" y="205174"/>
                  </a:lnTo>
                  <a:lnTo>
                    <a:pt x="522096" y="258687"/>
                  </a:lnTo>
                  <a:lnTo>
                    <a:pt x="560457" y="278359"/>
                  </a:lnTo>
                  <a:close/>
                </a:path>
                <a:path w="574040" h="278764">
                  <a:moveTo>
                    <a:pt x="490774" y="3401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59992" y="1626103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72511" y="0"/>
                  </a:moveTo>
                  <a:lnTo>
                    <a:pt x="0" y="16580"/>
                  </a:lnTo>
                  <a:lnTo>
                    <a:pt x="69530" y="43006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85568" y="1626103"/>
              <a:ext cx="303530" cy="572770"/>
            </a:xfrm>
            <a:custGeom>
              <a:avLst/>
              <a:gdLst/>
              <a:ahLst/>
              <a:cxnLst/>
              <a:rect l="l" t="t" r="r" b="b"/>
              <a:pathLst>
                <a:path w="303529" h="572769">
                  <a:moveTo>
                    <a:pt x="146936" y="0"/>
                  </a:moveTo>
                  <a:lnTo>
                    <a:pt x="74424" y="16580"/>
                  </a:lnTo>
                  <a:lnTo>
                    <a:pt x="143955" y="43006"/>
                  </a:lnTo>
                  <a:lnTo>
                    <a:pt x="146936" y="0"/>
                  </a:lnTo>
                  <a:close/>
                </a:path>
                <a:path w="303529" h="572769">
                  <a:moveTo>
                    <a:pt x="303127" y="572397"/>
                  </a:moveTo>
                  <a:lnTo>
                    <a:pt x="0" y="15001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85568" y="1776115"/>
              <a:ext cx="59055" cy="70485"/>
            </a:xfrm>
            <a:custGeom>
              <a:avLst/>
              <a:gdLst/>
              <a:ahLst/>
              <a:cxnLst/>
              <a:rect l="l" t="t" r="r" b="b"/>
              <a:pathLst>
                <a:path w="59054" h="70485">
                  <a:moveTo>
                    <a:pt x="0" y="0"/>
                  </a:moveTo>
                  <a:lnTo>
                    <a:pt x="23997" y="70410"/>
                  </a:lnTo>
                  <a:lnTo>
                    <a:pt x="59023" y="4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85568" y="1776115"/>
              <a:ext cx="1617345" cy="586105"/>
            </a:xfrm>
            <a:custGeom>
              <a:avLst/>
              <a:gdLst/>
              <a:ahLst/>
              <a:cxnLst/>
              <a:rect l="l" t="t" r="r" b="b"/>
              <a:pathLst>
                <a:path w="1617345" h="586105">
                  <a:moveTo>
                    <a:pt x="59023" y="45274"/>
                  </a:moveTo>
                  <a:lnTo>
                    <a:pt x="0" y="0"/>
                  </a:lnTo>
                  <a:lnTo>
                    <a:pt x="23997" y="70410"/>
                  </a:lnTo>
                  <a:lnTo>
                    <a:pt x="59023" y="45274"/>
                  </a:lnTo>
                  <a:close/>
                </a:path>
                <a:path w="1617345" h="586105">
                  <a:moveTo>
                    <a:pt x="1192475" y="585599"/>
                  </a:moveTo>
                  <a:lnTo>
                    <a:pt x="1617279" y="553624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30238" y="231359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0" y="0"/>
                  </a:moveTo>
                  <a:lnTo>
                    <a:pt x="3235" y="42987"/>
                  </a:lnTo>
                  <a:lnTo>
                    <a:pt x="72608" y="16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30238" y="231359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80">
                  <a:moveTo>
                    <a:pt x="3235" y="42987"/>
                  </a:moveTo>
                  <a:lnTo>
                    <a:pt x="72608" y="16150"/>
                  </a:lnTo>
                  <a:lnTo>
                    <a:pt x="0" y="0"/>
                  </a:lnTo>
                  <a:lnTo>
                    <a:pt x="3235" y="42987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600785" y="2360561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55028" y="2235953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33546" y="2087306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95822" y="2033315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534950" y="2717640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52604" y="2865060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616900" y="1928707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05824" y="1726028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863067" y="2707077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40469" y="3046382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66259" y="2709488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05074" y="2670499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78622" y="2988955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781034" y="2731831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494868" y="2653122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359054" y="2118387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14269" y="1799299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973776" y="2136076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54568" y="2070065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334426" y="1988219"/>
            <a:ext cx="337820" cy="5530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09"/>
              </a:spcBef>
              <a:tabLst>
                <a:tab pos="324485" algn="l"/>
              </a:tabLst>
            </a:pPr>
            <a:r>
              <a:rPr sz="800" u="heavy" spc="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6670" algn="ctr">
              <a:lnSpc>
                <a:spcPct val="100000"/>
              </a:lnSpc>
              <a:spcBef>
                <a:spcPts val="254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092680" y="1683822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82547" y="2019729"/>
            <a:ext cx="361315" cy="506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8895" algn="r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335280" algn="l"/>
              </a:tabLst>
            </a:pPr>
            <a:r>
              <a:rPr sz="800" u="heavy" spc="5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6034" algn="ctr">
              <a:lnSpc>
                <a:spcPct val="100000"/>
              </a:lnSpc>
              <a:spcBef>
                <a:spcPts val="13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77745" y="2370073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018227" y="4697656"/>
            <a:ext cx="130175" cy="299085"/>
            <a:chOff x="5018227" y="4697656"/>
            <a:chExt cx="130175" cy="299085"/>
          </a:xfrm>
        </p:grpSpPr>
        <p:sp>
          <p:nvSpPr>
            <p:cNvPr id="83" name="object 83"/>
            <p:cNvSpPr/>
            <p:nvPr/>
          </p:nvSpPr>
          <p:spPr>
            <a:xfrm>
              <a:off x="5083178" y="4697656"/>
              <a:ext cx="0" cy="267335"/>
            </a:xfrm>
            <a:custGeom>
              <a:avLst/>
              <a:gdLst/>
              <a:ahLst/>
              <a:cxnLst/>
              <a:rect l="l" t="t" r="r" b="b"/>
              <a:pathLst>
                <a:path h="267335">
                  <a:moveTo>
                    <a:pt x="0" y="0"/>
                  </a:moveTo>
                  <a:lnTo>
                    <a:pt x="0" y="267164"/>
                  </a:lnTo>
                </a:path>
              </a:pathLst>
            </a:custGeom>
            <a:ln w="63577">
              <a:solidFill>
                <a:srgbClr val="A5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018227" y="4823501"/>
              <a:ext cx="129903" cy="1731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5083178" y="4056932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4">
                <a:moveTo>
                  <a:pt x="0" y="0"/>
                </a:moveTo>
                <a:lnTo>
                  <a:pt x="0" y="179427"/>
                </a:lnTo>
              </a:path>
            </a:pathLst>
          </a:custGeom>
          <a:ln w="63577">
            <a:solidFill>
              <a:srgbClr val="A529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443921" y="3469218"/>
            <a:ext cx="1278890" cy="11804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2500" spc="60" dirty="0">
                <a:latin typeface="Arial"/>
                <a:cs typeface="Arial"/>
              </a:rPr>
              <a:t>+data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500" b="1" spc="-70" dirty="0">
                <a:solidFill>
                  <a:srgbClr val="0000FF"/>
                </a:solidFill>
                <a:latin typeface="Arial"/>
                <a:cs typeface="Arial"/>
              </a:rPr>
              <a:t>Le</a:t>
            </a:r>
            <a:r>
              <a:rPr sz="2500" b="1" spc="-15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500" b="1" spc="-85" dirty="0">
                <a:solidFill>
                  <a:srgbClr val="0000FF"/>
                </a:solidFill>
                <a:latin typeface="Arial"/>
                <a:cs typeface="Arial"/>
              </a:rPr>
              <a:t>rning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505763" y="5204508"/>
            <a:ext cx="7155180" cy="2009139"/>
          </a:xfrm>
          <a:custGeom>
            <a:avLst/>
            <a:gdLst/>
            <a:ahLst/>
            <a:cxnLst/>
            <a:rect l="l" t="t" r="r" b="b"/>
            <a:pathLst>
              <a:path w="7155180" h="2009140">
                <a:moveTo>
                  <a:pt x="0" y="127154"/>
                </a:moveTo>
                <a:lnTo>
                  <a:pt x="0" y="1881600"/>
                </a:lnTo>
                <a:lnTo>
                  <a:pt x="9992" y="1931094"/>
                </a:lnTo>
                <a:lnTo>
                  <a:pt x="37242" y="1971512"/>
                </a:lnTo>
                <a:lnTo>
                  <a:pt x="77660" y="1998762"/>
                </a:lnTo>
                <a:lnTo>
                  <a:pt x="127154" y="2008755"/>
                </a:lnTo>
                <a:lnTo>
                  <a:pt x="7027676" y="2008755"/>
                </a:lnTo>
                <a:lnTo>
                  <a:pt x="7077170" y="1998762"/>
                </a:lnTo>
                <a:lnTo>
                  <a:pt x="7117588" y="1971512"/>
                </a:lnTo>
                <a:lnTo>
                  <a:pt x="7144838" y="1931094"/>
                </a:lnTo>
                <a:lnTo>
                  <a:pt x="7154831" y="1881600"/>
                </a:lnTo>
                <a:lnTo>
                  <a:pt x="7154831" y="127154"/>
                </a:lnTo>
                <a:lnTo>
                  <a:pt x="7144838" y="77660"/>
                </a:lnTo>
                <a:lnTo>
                  <a:pt x="7117588" y="37242"/>
                </a:lnTo>
                <a:lnTo>
                  <a:pt x="7077170" y="9992"/>
                </a:lnTo>
                <a:lnTo>
                  <a:pt x="7027676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626575" y="5978974"/>
            <a:ext cx="31318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45" dirty="0">
                <a:latin typeface="Arial"/>
                <a:cs typeface="Arial"/>
              </a:rPr>
              <a:t>Model </a:t>
            </a:r>
            <a:r>
              <a:rPr sz="2500" spc="25" dirty="0">
                <a:latin typeface="Arial"/>
                <a:cs typeface="Arial"/>
              </a:rPr>
              <a:t>with</a:t>
            </a:r>
            <a:r>
              <a:rPr sz="2500" spc="310" dirty="0">
                <a:latin typeface="Arial"/>
                <a:cs typeface="Arial"/>
              </a:rPr>
              <a:t> </a:t>
            </a:r>
            <a:r>
              <a:rPr sz="2500" spc="-110" dirty="0">
                <a:latin typeface="Arial"/>
                <a:cs typeface="Arial"/>
              </a:rPr>
              <a:t>parameters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871887" y="5338021"/>
            <a:ext cx="3655695" cy="1731645"/>
            <a:chOff x="4871887" y="5338021"/>
            <a:chExt cx="3655695" cy="1731645"/>
          </a:xfrm>
        </p:grpSpPr>
        <p:sp>
          <p:nvSpPr>
            <p:cNvPr id="90" name="object 90"/>
            <p:cNvSpPr/>
            <p:nvPr/>
          </p:nvSpPr>
          <p:spPr>
            <a:xfrm>
              <a:off x="4888417" y="5745072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5" h="330835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053717" y="5340087"/>
              <a:ext cx="3471545" cy="1727835"/>
            </a:xfrm>
            <a:custGeom>
              <a:avLst/>
              <a:gdLst/>
              <a:ahLst/>
              <a:cxnLst/>
              <a:rect l="l" t="t" r="r" b="b"/>
              <a:pathLst>
                <a:path w="3471545" h="1727834">
                  <a:moveTo>
                    <a:pt x="0" y="570284"/>
                  </a:moveTo>
                  <a:lnTo>
                    <a:pt x="0" y="570284"/>
                  </a:lnTo>
                  <a:lnTo>
                    <a:pt x="0" y="570284"/>
                  </a:lnTo>
                  <a:close/>
                </a:path>
                <a:path w="3471545" h="1727834">
                  <a:moveTo>
                    <a:pt x="851294" y="1165364"/>
                  </a:moveTo>
                  <a:lnTo>
                    <a:pt x="838710" y="1102107"/>
                  </a:lnTo>
                  <a:lnTo>
                    <a:pt x="802876" y="1048482"/>
                  </a:lnTo>
                  <a:lnTo>
                    <a:pt x="749252" y="1012648"/>
                  </a:lnTo>
                  <a:lnTo>
                    <a:pt x="685994" y="1000064"/>
                  </a:lnTo>
                  <a:lnTo>
                    <a:pt x="653595" y="1003270"/>
                  </a:lnTo>
                  <a:lnTo>
                    <a:pt x="594287" y="1027839"/>
                  </a:lnTo>
                  <a:lnTo>
                    <a:pt x="548469" y="1073657"/>
                  </a:lnTo>
                  <a:lnTo>
                    <a:pt x="523900" y="1132964"/>
                  </a:lnTo>
                  <a:lnTo>
                    <a:pt x="520694" y="1165364"/>
                  </a:lnTo>
                  <a:lnTo>
                    <a:pt x="523900" y="1197764"/>
                  </a:lnTo>
                  <a:lnTo>
                    <a:pt x="548469" y="1257071"/>
                  </a:lnTo>
                  <a:lnTo>
                    <a:pt x="594287" y="1302889"/>
                  </a:lnTo>
                  <a:lnTo>
                    <a:pt x="653595" y="1327458"/>
                  </a:lnTo>
                  <a:lnTo>
                    <a:pt x="685994" y="1330664"/>
                  </a:lnTo>
                  <a:lnTo>
                    <a:pt x="718394" y="1327458"/>
                  </a:lnTo>
                  <a:lnTo>
                    <a:pt x="777701" y="1302889"/>
                  </a:lnTo>
                  <a:lnTo>
                    <a:pt x="823519" y="1257071"/>
                  </a:lnTo>
                  <a:lnTo>
                    <a:pt x="848088" y="1197764"/>
                  </a:lnTo>
                  <a:lnTo>
                    <a:pt x="851294" y="1165364"/>
                  </a:lnTo>
                  <a:close/>
                </a:path>
                <a:path w="3471545" h="1727834">
                  <a:moveTo>
                    <a:pt x="685994" y="1165364"/>
                  </a:moveTo>
                  <a:lnTo>
                    <a:pt x="685994" y="1165364"/>
                  </a:lnTo>
                  <a:lnTo>
                    <a:pt x="685994" y="1165364"/>
                  </a:lnTo>
                  <a:close/>
                </a:path>
                <a:path w="3471545" h="1727834">
                  <a:moveTo>
                    <a:pt x="859559" y="297539"/>
                  </a:moveTo>
                  <a:lnTo>
                    <a:pt x="846975" y="234282"/>
                  </a:lnTo>
                  <a:lnTo>
                    <a:pt x="811141" y="180657"/>
                  </a:lnTo>
                  <a:lnTo>
                    <a:pt x="757517" y="144824"/>
                  </a:lnTo>
                  <a:lnTo>
                    <a:pt x="694259" y="132239"/>
                  </a:lnTo>
                  <a:lnTo>
                    <a:pt x="661860" y="135445"/>
                  </a:lnTo>
                  <a:lnTo>
                    <a:pt x="602552" y="160014"/>
                  </a:lnTo>
                  <a:lnTo>
                    <a:pt x="556734" y="205832"/>
                  </a:lnTo>
                  <a:lnTo>
                    <a:pt x="532165" y="265140"/>
                  </a:lnTo>
                  <a:lnTo>
                    <a:pt x="528959" y="297539"/>
                  </a:lnTo>
                  <a:lnTo>
                    <a:pt x="532165" y="329939"/>
                  </a:lnTo>
                  <a:lnTo>
                    <a:pt x="556734" y="389247"/>
                  </a:lnTo>
                  <a:lnTo>
                    <a:pt x="602552" y="435065"/>
                  </a:lnTo>
                  <a:lnTo>
                    <a:pt x="661860" y="459633"/>
                  </a:lnTo>
                  <a:lnTo>
                    <a:pt x="694259" y="462839"/>
                  </a:lnTo>
                  <a:lnTo>
                    <a:pt x="726659" y="459633"/>
                  </a:lnTo>
                  <a:lnTo>
                    <a:pt x="785966" y="435065"/>
                  </a:lnTo>
                  <a:lnTo>
                    <a:pt x="831784" y="389247"/>
                  </a:lnTo>
                  <a:lnTo>
                    <a:pt x="856353" y="329939"/>
                  </a:lnTo>
                  <a:lnTo>
                    <a:pt x="859559" y="297539"/>
                  </a:lnTo>
                  <a:close/>
                </a:path>
                <a:path w="3471545" h="1727834">
                  <a:moveTo>
                    <a:pt x="694259" y="297539"/>
                  </a:moveTo>
                  <a:lnTo>
                    <a:pt x="694259" y="297539"/>
                  </a:lnTo>
                  <a:lnTo>
                    <a:pt x="694259" y="297539"/>
                  </a:lnTo>
                  <a:close/>
                </a:path>
                <a:path w="3471545" h="1727834">
                  <a:moveTo>
                    <a:pt x="1421579" y="892619"/>
                  </a:moveTo>
                  <a:lnTo>
                    <a:pt x="1408995" y="829362"/>
                  </a:lnTo>
                  <a:lnTo>
                    <a:pt x="1373161" y="775737"/>
                  </a:lnTo>
                  <a:lnTo>
                    <a:pt x="1319536" y="739903"/>
                  </a:lnTo>
                  <a:lnTo>
                    <a:pt x="1256279" y="727319"/>
                  </a:lnTo>
                  <a:lnTo>
                    <a:pt x="1223879" y="730525"/>
                  </a:lnTo>
                  <a:lnTo>
                    <a:pt x="1164572" y="755094"/>
                  </a:lnTo>
                  <a:lnTo>
                    <a:pt x="1118754" y="800912"/>
                  </a:lnTo>
                  <a:lnTo>
                    <a:pt x="1094185" y="860219"/>
                  </a:lnTo>
                  <a:lnTo>
                    <a:pt x="1090979" y="892619"/>
                  </a:lnTo>
                  <a:lnTo>
                    <a:pt x="1094185" y="925019"/>
                  </a:lnTo>
                  <a:lnTo>
                    <a:pt x="1118754" y="984326"/>
                  </a:lnTo>
                  <a:lnTo>
                    <a:pt x="1164572" y="1030144"/>
                  </a:lnTo>
                  <a:lnTo>
                    <a:pt x="1223879" y="1054713"/>
                  </a:lnTo>
                  <a:lnTo>
                    <a:pt x="1256279" y="1057919"/>
                  </a:lnTo>
                  <a:lnTo>
                    <a:pt x="1288679" y="1054713"/>
                  </a:lnTo>
                  <a:lnTo>
                    <a:pt x="1347986" y="1030144"/>
                  </a:lnTo>
                  <a:lnTo>
                    <a:pt x="1393804" y="984326"/>
                  </a:lnTo>
                  <a:lnTo>
                    <a:pt x="1418373" y="925019"/>
                  </a:lnTo>
                  <a:lnTo>
                    <a:pt x="1421579" y="892619"/>
                  </a:lnTo>
                  <a:close/>
                </a:path>
                <a:path w="3471545" h="1727834">
                  <a:moveTo>
                    <a:pt x="1256279" y="892619"/>
                  </a:moveTo>
                  <a:lnTo>
                    <a:pt x="1256279" y="892619"/>
                  </a:lnTo>
                  <a:lnTo>
                    <a:pt x="1256279" y="892619"/>
                  </a:lnTo>
                  <a:close/>
                </a:path>
                <a:path w="3471545" h="1727834">
                  <a:moveTo>
                    <a:pt x="1570349" y="165299"/>
                  </a:moveTo>
                  <a:lnTo>
                    <a:pt x="1557765" y="102042"/>
                  </a:lnTo>
                  <a:lnTo>
                    <a:pt x="1521931" y="48417"/>
                  </a:lnTo>
                  <a:lnTo>
                    <a:pt x="1468306" y="12584"/>
                  </a:lnTo>
                  <a:lnTo>
                    <a:pt x="1405049" y="0"/>
                  </a:lnTo>
                  <a:lnTo>
                    <a:pt x="1372649" y="3206"/>
                  </a:lnTo>
                  <a:lnTo>
                    <a:pt x="1313342" y="27774"/>
                  </a:lnTo>
                  <a:lnTo>
                    <a:pt x="1267524" y="73592"/>
                  </a:lnTo>
                  <a:lnTo>
                    <a:pt x="1242955" y="132900"/>
                  </a:lnTo>
                  <a:lnTo>
                    <a:pt x="1239749" y="165299"/>
                  </a:lnTo>
                  <a:lnTo>
                    <a:pt x="1242955" y="197699"/>
                  </a:lnTo>
                  <a:lnTo>
                    <a:pt x="1267524" y="257007"/>
                  </a:lnTo>
                  <a:lnTo>
                    <a:pt x="1313342" y="302825"/>
                  </a:lnTo>
                  <a:lnTo>
                    <a:pt x="1372649" y="327393"/>
                  </a:lnTo>
                  <a:lnTo>
                    <a:pt x="1405049" y="330599"/>
                  </a:lnTo>
                  <a:lnTo>
                    <a:pt x="1437448" y="327393"/>
                  </a:lnTo>
                  <a:lnTo>
                    <a:pt x="1496756" y="302825"/>
                  </a:lnTo>
                  <a:lnTo>
                    <a:pt x="1542574" y="257007"/>
                  </a:lnTo>
                  <a:lnTo>
                    <a:pt x="1567143" y="197699"/>
                  </a:lnTo>
                  <a:lnTo>
                    <a:pt x="1570349" y="165299"/>
                  </a:lnTo>
                  <a:close/>
                </a:path>
                <a:path w="3471545" h="1727834">
                  <a:moveTo>
                    <a:pt x="1405049" y="165299"/>
                  </a:moveTo>
                  <a:lnTo>
                    <a:pt x="1405049" y="165299"/>
                  </a:lnTo>
                  <a:lnTo>
                    <a:pt x="1405049" y="165299"/>
                  </a:lnTo>
                  <a:close/>
                </a:path>
                <a:path w="3471545" h="1727834">
                  <a:moveTo>
                    <a:pt x="2074514" y="867824"/>
                  </a:moveTo>
                  <a:lnTo>
                    <a:pt x="2061929" y="804567"/>
                  </a:lnTo>
                  <a:lnTo>
                    <a:pt x="2026096" y="750942"/>
                  </a:lnTo>
                  <a:lnTo>
                    <a:pt x="1972471" y="715108"/>
                  </a:lnTo>
                  <a:lnTo>
                    <a:pt x="1909214" y="702524"/>
                  </a:lnTo>
                  <a:lnTo>
                    <a:pt x="1876814" y="705730"/>
                  </a:lnTo>
                  <a:lnTo>
                    <a:pt x="1817507" y="730299"/>
                  </a:lnTo>
                  <a:lnTo>
                    <a:pt x="1771688" y="776117"/>
                  </a:lnTo>
                  <a:lnTo>
                    <a:pt x="1747120" y="835425"/>
                  </a:lnTo>
                  <a:lnTo>
                    <a:pt x="1743914" y="867824"/>
                  </a:lnTo>
                  <a:lnTo>
                    <a:pt x="1747120" y="900224"/>
                  </a:lnTo>
                  <a:lnTo>
                    <a:pt x="1771688" y="959531"/>
                  </a:lnTo>
                  <a:lnTo>
                    <a:pt x="1817507" y="1005349"/>
                  </a:lnTo>
                  <a:lnTo>
                    <a:pt x="1876814" y="1029918"/>
                  </a:lnTo>
                  <a:lnTo>
                    <a:pt x="1909214" y="1033124"/>
                  </a:lnTo>
                  <a:lnTo>
                    <a:pt x="1941613" y="1029918"/>
                  </a:lnTo>
                  <a:lnTo>
                    <a:pt x="2000921" y="1005349"/>
                  </a:lnTo>
                  <a:lnTo>
                    <a:pt x="2046739" y="959531"/>
                  </a:lnTo>
                  <a:lnTo>
                    <a:pt x="2071308" y="900224"/>
                  </a:lnTo>
                  <a:lnTo>
                    <a:pt x="2074514" y="867824"/>
                  </a:lnTo>
                  <a:close/>
                </a:path>
                <a:path w="3471545" h="1727834">
                  <a:moveTo>
                    <a:pt x="1909214" y="867824"/>
                  </a:moveTo>
                  <a:lnTo>
                    <a:pt x="1909214" y="867824"/>
                  </a:lnTo>
                  <a:lnTo>
                    <a:pt x="1909214" y="867824"/>
                  </a:lnTo>
                  <a:close/>
                </a:path>
                <a:path w="3471545" h="1727834">
                  <a:moveTo>
                    <a:pt x="2405113" y="223154"/>
                  </a:moveTo>
                  <a:lnTo>
                    <a:pt x="2392529" y="159897"/>
                  </a:lnTo>
                  <a:lnTo>
                    <a:pt x="2356696" y="106272"/>
                  </a:lnTo>
                  <a:lnTo>
                    <a:pt x="2303071" y="70439"/>
                  </a:lnTo>
                  <a:lnTo>
                    <a:pt x="2239813" y="57855"/>
                  </a:lnTo>
                  <a:lnTo>
                    <a:pt x="2207414" y="61061"/>
                  </a:lnTo>
                  <a:lnTo>
                    <a:pt x="2148106" y="85629"/>
                  </a:lnTo>
                  <a:lnTo>
                    <a:pt x="2102288" y="131447"/>
                  </a:lnTo>
                  <a:lnTo>
                    <a:pt x="2077720" y="190755"/>
                  </a:lnTo>
                  <a:lnTo>
                    <a:pt x="2074514" y="223154"/>
                  </a:lnTo>
                  <a:lnTo>
                    <a:pt x="2077720" y="255554"/>
                  </a:lnTo>
                  <a:lnTo>
                    <a:pt x="2102288" y="314861"/>
                  </a:lnTo>
                  <a:lnTo>
                    <a:pt x="2148106" y="360680"/>
                  </a:lnTo>
                  <a:lnTo>
                    <a:pt x="2207414" y="385248"/>
                  </a:lnTo>
                  <a:lnTo>
                    <a:pt x="2239813" y="388454"/>
                  </a:lnTo>
                  <a:lnTo>
                    <a:pt x="2272213" y="385248"/>
                  </a:lnTo>
                  <a:lnTo>
                    <a:pt x="2331521" y="360680"/>
                  </a:lnTo>
                  <a:lnTo>
                    <a:pt x="2377339" y="314861"/>
                  </a:lnTo>
                  <a:lnTo>
                    <a:pt x="2401907" y="255554"/>
                  </a:lnTo>
                  <a:lnTo>
                    <a:pt x="2405113" y="223154"/>
                  </a:lnTo>
                  <a:close/>
                </a:path>
                <a:path w="3471545" h="1727834">
                  <a:moveTo>
                    <a:pt x="2239813" y="223154"/>
                  </a:moveTo>
                  <a:lnTo>
                    <a:pt x="2239813" y="223154"/>
                  </a:lnTo>
                  <a:lnTo>
                    <a:pt x="2239813" y="223154"/>
                  </a:lnTo>
                  <a:close/>
                </a:path>
                <a:path w="3471545" h="1727834">
                  <a:moveTo>
                    <a:pt x="2702653" y="909149"/>
                  </a:moveTo>
                  <a:lnTo>
                    <a:pt x="2690069" y="845892"/>
                  </a:lnTo>
                  <a:lnTo>
                    <a:pt x="2654236" y="792267"/>
                  </a:lnTo>
                  <a:lnTo>
                    <a:pt x="2600611" y="756433"/>
                  </a:lnTo>
                  <a:lnTo>
                    <a:pt x="2537353" y="743849"/>
                  </a:lnTo>
                  <a:lnTo>
                    <a:pt x="2504954" y="747055"/>
                  </a:lnTo>
                  <a:lnTo>
                    <a:pt x="2445646" y="771624"/>
                  </a:lnTo>
                  <a:lnTo>
                    <a:pt x="2399828" y="817442"/>
                  </a:lnTo>
                  <a:lnTo>
                    <a:pt x="2375260" y="876749"/>
                  </a:lnTo>
                  <a:lnTo>
                    <a:pt x="2372053" y="909149"/>
                  </a:lnTo>
                  <a:lnTo>
                    <a:pt x="2375260" y="941549"/>
                  </a:lnTo>
                  <a:lnTo>
                    <a:pt x="2399828" y="1000856"/>
                  </a:lnTo>
                  <a:lnTo>
                    <a:pt x="2445646" y="1046674"/>
                  </a:lnTo>
                  <a:lnTo>
                    <a:pt x="2504954" y="1071243"/>
                  </a:lnTo>
                  <a:lnTo>
                    <a:pt x="2537353" y="1074449"/>
                  </a:lnTo>
                  <a:lnTo>
                    <a:pt x="2569753" y="1071243"/>
                  </a:lnTo>
                  <a:lnTo>
                    <a:pt x="2629060" y="1046674"/>
                  </a:lnTo>
                  <a:lnTo>
                    <a:pt x="2674878" y="1000856"/>
                  </a:lnTo>
                  <a:lnTo>
                    <a:pt x="2699447" y="941549"/>
                  </a:lnTo>
                  <a:lnTo>
                    <a:pt x="2702653" y="909149"/>
                  </a:lnTo>
                  <a:close/>
                </a:path>
                <a:path w="3471545" h="1727834">
                  <a:moveTo>
                    <a:pt x="2537353" y="909149"/>
                  </a:moveTo>
                  <a:lnTo>
                    <a:pt x="2537353" y="909149"/>
                  </a:lnTo>
                  <a:lnTo>
                    <a:pt x="2537353" y="909149"/>
                  </a:lnTo>
                  <a:close/>
                </a:path>
                <a:path w="3471545" h="1727834">
                  <a:moveTo>
                    <a:pt x="3471298" y="851294"/>
                  </a:moveTo>
                  <a:lnTo>
                    <a:pt x="3458714" y="788037"/>
                  </a:lnTo>
                  <a:lnTo>
                    <a:pt x="3422880" y="734412"/>
                  </a:lnTo>
                  <a:lnTo>
                    <a:pt x="3369256" y="698578"/>
                  </a:lnTo>
                  <a:lnTo>
                    <a:pt x="3305998" y="685994"/>
                  </a:lnTo>
                  <a:lnTo>
                    <a:pt x="3273598" y="689200"/>
                  </a:lnTo>
                  <a:lnTo>
                    <a:pt x="3214291" y="713769"/>
                  </a:lnTo>
                  <a:lnTo>
                    <a:pt x="3168473" y="759587"/>
                  </a:lnTo>
                  <a:lnTo>
                    <a:pt x="3143904" y="818894"/>
                  </a:lnTo>
                  <a:lnTo>
                    <a:pt x="3140698" y="851294"/>
                  </a:lnTo>
                  <a:lnTo>
                    <a:pt x="3143904" y="883694"/>
                  </a:lnTo>
                  <a:lnTo>
                    <a:pt x="3168473" y="943001"/>
                  </a:lnTo>
                  <a:lnTo>
                    <a:pt x="3214291" y="988819"/>
                  </a:lnTo>
                  <a:lnTo>
                    <a:pt x="3273598" y="1013388"/>
                  </a:lnTo>
                  <a:lnTo>
                    <a:pt x="3305998" y="1016594"/>
                  </a:lnTo>
                  <a:lnTo>
                    <a:pt x="3338398" y="1013388"/>
                  </a:lnTo>
                  <a:lnTo>
                    <a:pt x="3397705" y="988819"/>
                  </a:lnTo>
                  <a:lnTo>
                    <a:pt x="3443523" y="943001"/>
                  </a:lnTo>
                  <a:lnTo>
                    <a:pt x="3468092" y="883694"/>
                  </a:lnTo>
                  <a:lnTo>
                    <a:pt x="3471298" y="851294"/>
                  </a:lnTo>
                  <a:close/>
                </a:path>
                <a:path w="3471545" h="1727834">
                  <a:moveTo>
                    <a:pt x="3305998" y="851294"/>
                  </a:moveTo>
                  <a:lnTo>
                    <a:pt x="3305998" y="851294"/>
                  </a:lnTo>
                  <a:lnTo>
                    <a:pt x="3305998" y="851294"/>
                  </a:lnTo>
                  <a:close/>
                </a:path>
                <a:path w="3471545" h="1727834">
                  <a:moveTo>
                    <a:pt x="1446374" y="1562084"/>
                  </a:moveTo>
                  <a:lnTo>
                    <a:pt x="1433790" y="1498826"/>
                  </a:lnTo>
                  <a:lnTo>
                    <a:pt x="1397956" y="1445202"/>
                  </a:lnTo>
                  <a:lnTo>
                    <a:pt x="1344331" y="1409368"/>
                  </a:lnTo>
                  <a:lnTo>
                    <a:pt x="1281074" y="1396784"/>
                  </a:lnTo>
                  <a:lnTo>
                    <a:pt x="1248674" y="1399990"/>
                  </a:lnTo>
                  <a:lnTo>
                    <a:pt x="1189367" y="1424559"/>
                  </a:lnTo>
                  <a:lnTo>
                    <a:pt x="1143549" y="1470377"/>
                  </a:lnTo>
                  <a:lnTo>
                    <a:pt x="1118980" y="1529684"/>
                  </a:lnTo>
                  <a:lnTo>
                    <a:pt x="1115774" y="1562084"/>
                  </a:lnTo>
                  <a:lnTo>
                    <a:pt x="1118980" y="1594483"/>
                  </a:lnTo>
                  <a:lnTo>
                    <a:pt x="1143549" y="1653791"/>
                  </a:lnTo>
                  <a:lnTo>
                    <a:pt x="1189367" y="1699609"/>
                  </a:lnTo>
                  <a:lnTo>
                    <a:pt x="1248674" y="1724178"/>
                  </a:lnTo>
                  <a:lnTo>
                    <a:pt x="1281074" y="1727384"/>
                  </a:lnTo>
                  <a:lnTo>
                    <a:pt x="1313474" y="1724178"/>
                  </a:lnTo>
                  <a:lnTo>
                    <a:pt x="1372781" y="1699609"/>
                  </a:lnTo>
                  <a:lnTo>
                    <a:pt x="1418599" y="1653791"/>
                  </a:lnTo>
                  <a:lnTo>
                    <a:pt x="1443168" y="1594483"/>
                  </a:lnTo>
                  <a:lnTo>
                    <a:pt x="1446374" y="1562084"/>
                  </a:lnTo>
                  <a:close/>
                </a:path>
                <a:path w="3471545" h="1727834">
                  <a:moveTo>
                    <a:pt x="1281074" y="1562084"/>
                  </a:moveTo>
                  <a:lnTo>
                    <a:pt x="1281074" y="1562084"/>
                  </a:lnTo>
                  <a:lnTo>
                    <a:pt x="1281074" y="1562084"/>
                  </a:lnTo>
                  <a:close/>
                </a:path>
                <a:path w="3471545" h="1727834">
                  <a:moveTo>
                    <a:pt x="3041518" y="380189"/>
                  </a:moveTo>
                  <a:lnTo>
                    <a:pt x="3028934" y="316932"/>
                  </a:lnTo>
                  <a:lnTo>
                    <a:pt x="2993100" y="263307"/>
                  </a:lnTo>
                  <a:lnTo>
                    <a:pt x="2939476" y="227474"/>
                  </a:lnTo>
                  <a:lnTo>
                    <a:pt x="2876218" y="214889"/>
                  </a:lnTo>
                  <a:lnTo>
                    <a:pt x="2843819" y="218095"/>
                  </a:lnTo>
                  <a:lnTo>
                    <a:pt x="2784511" y="242664"/>
                  </a:lnTo>
                  <a:lnTo>
                    <a:pt x="2738693" y="288482"/>
                  </a:lnTo>
                  <a:lnTo>
                    <a:pt x="2714124" y="347790"/>
                  </a:lnTo>
                  <a:lnTo>
                    <a:pt x="2710918" y="380189"/>
                  </a:lnTo>
                  <a:lnTo>
                    <a:pt x="2714124" y="412589"/>
                  </a:lnTo>
                  <a:lnTo>
                    <a:pt x="2738693" y="471896"/>
                  </a:lnTo>
                  <a:lnTo>
                    <a:pt x="2784511" y="517715"/>
                  </a:lnTo>
                  <a:lnTo>
                    <a:pt x="2843819" y="542283"/>
                  </a:lnTo>
                  <a:lnTo>
                    <a:pt x="2876218" y="545489"/>
                  </a:lnTo>
                  <a:lnTo>
                    <a:pt x="2908618" y="542283"/>
                  </a:lnTo>
                  <a:lnTo>
                    <a:pt x="2967925" y="517715"/>
                  </a:lnTo>
                  <a:lnTo>
                    <a:pt x="3013743" y="471896"/>
                  </a:lnTo>
                  <a:lnTo>
                    <a:pt x="3038312" y="412589"/>
                  </a:lnTo>
                  <a:lnTo>
                    <a:pt x="3041518" y="380189"/>
                  </a:lnTo>
                  <a:close/>
                </a:path>
                <a:path w="3471545" h="1727834">
                  <a:moveTo>
                    <a:pt x="2876218" y="380189"/>
                  </a:moveTo>
                  <a:lnTo>
                    <a:pt x="2876218" y="380189"/>
                  </a:lnTo>
                  <a:lnTo>
                    <a:pt x="2876218" y="380189"/>
                  </a:lnTo>
                  <a:close/>
                </a:path>
                <a:path w="3471545" h="1727834">
                  <a:moveTo>
                    <a:pt x="2653063" y="1545554"/>
                  </a:moveTo>
                  <a:lnTo>
                    <a:pt x="2640479" y="1482296"/>
                  </a:lnTo>
                  <a:lnTo>
                    <a:pt x="2604646" y="1428672"/>
                  </a:lnTo>
                  <a:lnTo>
                    <a:pt x="2551021" y="1392838"/>
                  </a:lnTo>
                  <a:lnTo>
                    <a:pt x="2487763" y="1380254"/>
                  </a:lnTo>
                  <a:lnTo>
                    <a:pt x="2455364" y="1383460"/>
                  </a:lnTo>
                  <a:lnTo>
                    <a:pt x="2396056" y="1408029"/>
                  </a:lnTo>
                  <a:lnTo>
                    <a:pt x="2350238" y="1453847"/>
                  </a:lnTo>
                  <a:lnTo>
                    <a:pt x="2325669" y="1513154"/>
                  </a:lnTo>
                  <a:lnTo>
                    <a:pt x="2322463" y="1545554"/>
                  </a:lnTo>
                  <a:lnTo>
                    <a:pt x="2325669" y="1577953"/>
                  </a:lnTo>
                  <a:lnTo>
                    <a:pt x="2350238" y="1637261"/>
                  </a:lnTo>
                  <a:lnTo>
                    <a:pt x="2396056" y="1683079"/>
                  </a:lnTo>
                  <a:lnTo>
                    <a:pt x="2455364" y="1707648"/>
                  </a:lnTo>
                  <a:lnTo>
                    <a:pt x="2487763" y="1710854"/>
                  </a:lnTo>
                  <a:lnTo>
                    <a:pt x="2520163" y="1707648"/>
                  </a:lnTo>
                  <a:lnTo>
                    <a:pt x="2579470" y="1683079"/>
                  </a:lnTo>
                  <a:lnTo>
                    <a:pt x="2625289" y="1637261"/>
                  </a:lnTo>
                  <a:lnTo>
                    <a:pt x="2649857" y="1577953"/>
                  </a:lnTo>
                  <a:lnTo>
                    <a:pt x="2653063" y="1545554"/>
                  </a:lnTo>
                  <a:close/>
                </a:path>
                <a:path w="3471545" h="1727834">
                  <a:moveTo>
                    <a:pt x="2487763" y="1545554"/>
                  </a:moveTo>
                  <a:lnTo>
                    <a:pt x="2487763" y="1545554"/>
                  </a:lnTo>
                  <a:lnTo>
                    <a:pt x="2487763" y="1545554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45645" y="6621162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4">
                  <a:moveTo>
                    <a:pt x="330599" y="165299"/>
                  </a:moveTo>
                  <a:lnTo>
                    <a:pt x="318015" y="102042"/>
                  </a:lnTo>
                  <a:lnTo>
                    <a:pt x="282182" y="48417"/>
                  </a:lnTo>
                  <a:lnTo>
                    <a:pt x="228557" y="12584"/>
                  </a:lnTo>
                  <a:lnTo>
                    <a:pt x="165299" y="0"/>
                  </a:lnTo>
                  <a:lnTo>
                    <a:pt x="132900" y="3206"/>
                  </a:lnTo>
                  <a:lnTo>
                    <a:pt x="73592" y="27774"/>
                  </a:lnTo>
                  <a:lnTo>
                    <a:pt x="27774" y="73592"/>
                  </a:lnTo>
                  <a:lnTo>
                    <a:pt x="3206" y="132900"/>
                  </a:lnTo>
                  <a:lnTo>
                    <a:pt x="0" y="165299"/>
                  </a:lnTo>
                  <a:lnTo>
                    <a:pt x="3206" y="197699"/>
                  </a:lnTo>
                  <a:lnTo>
                    <a:pt x="27774" y="257007"/>
                  </a:lnTo>
                  <a:lnTo>
                    <a:pt x="73592" y="302825"/>
                  </a:lnTo>
                  <a:lnTo>
                    <a:pt x="132900" y="327393"/>
                  </a:lnTo>
                  <a:lnTo>
                    <a:pt x="165299" y="330599"/>
                  </a:lnTo>
                  <a:lnTo>
                    <a:pt x="197699" y="327393"/>
                  </a:lnTo>
                  <a:lnTo>
                    <a:pt x="257007" y="302825"/>
                  </a:lnTo>
                  <a:lnTo>
                    <a:pt x="302825" y="257007"/>
                  </a:lnTo>
                  <a:lnTo>
                    <a:pt x="327393" y="197699"/>
                  </a:lnTo>
                  <a:lnTo>
                    <a:pt x="330599" y="165299"/>
                  </a:lnTo>
                  <a:close/>
                </a:path>
              </a:pathLst>
            </a:custGeom>
            <a:ln w="33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178580" y="6018690"/>
              <a:ext cx="3032760" cy="768350"/>
            </a:xfrm>
            <a:custGeom>
              <a:avLst/>
              <a:gdLst/>
              <a:ahLst/>
              <a:cxnLst/>
              <a:rect l="l" t="t" r="r" b="b"/>
              <a:pathLst>
                <a:path w="3032759" h="768350">
                  <a:moveTo>
                    <a:pt x="3032364" y="767771"/>
                  </a:moveTo>
                  <a:lnTo>
                    <a:pt x="3032364" y="767771"/>
                  </a:lnTo>
                  <a:lnTo>
                    <a:pt x="3032364" y="767771"/>
                  </a:lnTo>
                  <a:close/>
                </a:path>
                <a:path w="3032759" h="768350">
                  <a:moveTo>
                    <a:pt x="0" y="0"/>
                  </a:moveTo>
                  <a:lnTo>
                    <a:pt x="425529" y="369129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534139" y="6322818"/>
              <a:ext cx="72037" cy="67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41286" y="5817131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3031"/>
                  </a:moveTo>
                  <a:lnTo>
                    <a:pt x="498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24034" y="5817131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4">
                  <a:moveTo>
                    <a:pt x="22231" y="0"/>
                  </a:moveTo>
                  <a:lnTo>
                    <a:pt x="0" y="70984"/>
                  </a:lnTo>
                  <a:lnTo>
                    <a:pt x="43108" y="71394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24034" y="5757802"/>
              <a:ext cx="462915" cy="344805"/>
            </a:xfrm>
            <a:custGeom>
              <a:avLst/>
              <a:gdLst/>
              <a:ahLst/>
              <a:cxnLst/>
              <a:rect l="l" t="t" r="r" b="b"/>
              <a:pathLst>
                <a:path w="462914" h="344804">
                  <a:moveTo>
                    <a:pt x="43108" y="130723"/>
                  </a:moveTo>
                  <a:lnTo>
                    <a:pt x="22231" y="59328"/>
                  </a:lnTo>
                  <a:lnTo>
                    <a:pt x="0" y="130313"/>
                  </a:lnTo>
                  <a:lnTo>
                    <a:pt x="43108" y="130723"/>
                  </a:lnTo>
                  <a:close/>
                </a:path>
                <a:path w="462914" h="344804">
                  <a:moveTo>
                    <a:pt x="137439" y="0"/>
                  </a:moveTo>
                  <a:lnTo>
                    <a:pt x="462705" y="34439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20118" y="6033572"/>
              <a:ext cx="68688" cy="70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343122" y="5681256"/>
              <a:ext cx="80010" cy="389890"/>
            </a:xfrm>
            <a:custGeom>
              <a:avLst/>
              <a:gdLst/>
              <a:ahLst/>
              <a:cxnLst/>
              <a:rect l="l" t="t" r="r" b="b"/>
              <a:pathLst>
                <a:path w="80010" h="389889">
                  <a:moveTo>
                    <a:pt x="0" y="389505"/>
                  </a:moveTo>
                  <a:lnTo>
                    <a:pt x="7967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387407" y="5681256"/>
              <a:ext cx="42545" cy="74295"/>
            </a:xfrm>
            <a:custGeom>
              <a:avLst/>
              <a:gdLst/>
              <a:ahLst/>
              <a:cxnLst/>
              <a:rect l="l" t="t" r="r" b="b"/>
              <a:pathLst>
                <a:path w="42545" h="74295">
                  <a:moveTo>
                    <a:pt x="35385" y="0"/>
                  </a:moveTo>
                  <a:lnTo>
                    <a:pt x="0" y="65431"/>
                  </a:lnTo>
                  <a:lnTo>
                    <a:pt x="42236" y="74070"/>
                  </a:lnTo>
                  <a:lnTo>
                    <a:pt x="353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316114" y="5681256"/>
              <a:ext cx="113664" cy="1042035"/>
            </a:xfrm>
            <a:custGeom>
              <a:avLst/>
              <a:gdLst/>
              <a:ahLst/>
              <a:cxnLst/>
              <a:rect l="l" t="t" r="r" b="b"/>
              <a:pathLst>
                <a:path w="113664" h="1042034">
                  <a:moveTo>
                    <a:pt x="113529" y="74070"/>
                  </a:moveTo>
                  <a:lnTo>
                    <a:pt x="106677" y="0"/>
                  </a:lnTo>
                  <a:lnTo>
                    <a:pt x="71292" y="65431"/>
                  </a:lnTo>
                  <a:lnTo>
                    <a:pt x="113529" y="74070"/>
                  </a:lnTo>
                  <a:close/>
                </a:path>
                <a:path w="113664" h="1042034">
                  <a:moveTo>
                    <a:pt x="0" y="716639"/>
                  </a:moveTo>
                  <a:lnTo>
                    <a:pt x="12032" y="1041518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303971" y="6650832"/>
              <a:ext cx="43180" cy="72390"/>
            </a:xfrm>
            <a:custGeom>
              <a:avLst/>
              <a:gdLst/>
              <a:ahLst/>
              <a:cxnLst/>
              <a:rect l="l" t="t" r="r" b="b"/>
              <a:pathLst>
                <a:path w="43179" h="72390">
                  <a:moveTo>
                    <a:pt x="43081" y="0"/>
                  </a:moveTo>
                  <a:lnTo>
                    <a:pt x="0" y="1595"/>
                  </a:lnTo>
                  <a:lnTo>
                    <a:pt x="24175" y="71942"/>
                  </a:lnTo>
                  <a:lnTo>
                    <a:pt x="4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89074" y="6605028"/>
              <a:ext cx="458470" cy="205740"/>
            </a:xfrm>
            <a:custGeom>
              <a:avLst/>
              <a:gdLst/>
              <a:ahLst/>
              <a:cxnLst/>
              <a:rect l="l" t="t" r="r" b="b"/>
              <a:pathLst>
                <a:path w="458470" h="205740">
                  <a:moveTo>
                    <a:pt x="414896" y="47399"/>
                  </a:moveTo>
                  <a:lnTo>
                    <a:pt x="439072" y="117747"/>
                  </a:lnTo>
                  <a:lnTo>
                    <a:pt x="457978" y="45804"/>
                  </a:lnTo>
                  <a:lnTo>
                    <a:pt x="414896" y="47399"/>
                  </a:lnTo>
                  <a:close/>
                </a:path>
                <a:path w="458470" h="205740">
                  <a:moveTo>
                    <a:pt x="308180" y="205451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889074" y="6605028"/>
              <a:ext cx="71755" cy="57785"/>
            </a:xfrm>
            <a:custGeom>
              <a:avLst/>
              <a:gdLst/>
              <a:ahLst/>
              <a:cxnLst/>
              <a:rect l="l" t="t" r="r" b="b"/>
              <a:pathLst>
                <a:path w="71754" h="57784">
                  <a:moveTo>
                    <a:pt x="0" y="0"/>
                  </a:moveTo>
                  <a:lnTo>
                    <a:pt x="47281" y="57427"/>
                  </a:lnTo>
                  <a:lnTo>
                    <a:pt x="71195" y="21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220798" y="5698068"/>
              <a:ext cx="739775" cy="964565"/>
            </a:xfrm>
            <a:custGeom>
              <a:avLst/>
              <a:gdLst/>
              <a:ahLst/>
              <a:cxnLst/>
              <a:rect l="l" t="t" r="r" b="b"/>
              <a:pathLst>
                <a:path w="739775" h="964565">
                  <a:moveTo>
                    <a:pt x="739471" y="928515"/>
                  </a:moveTo>
                  <a:lnTo>
                    <a:pt x="668276" y="906960"/>
                  </a:lnTo>
                  <a:lnTo>
                    <a:pt x="715557" y="964387"/>
                  </a:lnTo>
                  <a:lnTo>
                    <a:pt x="739471" y="928515"/>
                  </a:lnTo>
                  <a:close/>
                </a:path>
                <a:path w="739775" h="964565">
                  <a:moveTo>
                    <a:pt x="373326" y="0"/>
                  </a:moveTo>
                  <a:lnTo>
                    <a:pt x="0" y="146665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20798" y="5798638"/>
              <a:ext cx="74295" cy="46355"/>
            </a:xfrm>
            <a:custGeom>
              <a:avLst/>
              <a:gdLst/>
              <a:ahLst/>
              <a:cxnLst/>
              <a:rect l="l" t="t" r="r" b="b"/>
              <a:pathLst>
                <a:path w="74295" h="46354">
                  <a:moveTo>
                    <a:pt x="58382" y="0"/>
                  </a:moveTo>
                  <a:lnTo>
                    <a:pt x="0" y="46095"/>
                  </a:lnTo>
                  <a:lnTo>
                    <a:pt x="74146" y="40125"/>
                  </a:lnTo>
                  <a:lnTo>
                    <a:pt x="58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20798" y="5538222"/>
              <a:ext cx="1061720" cy="306705"/>
            </a:xfrm>
            <a:custGeom>
              <a:avLst/>
              <a:gdLst/>
              <a:ahLst/>
              <a:cxnLst/>
              <a:rect l="l" t="t" r="r" b="b"/>
              <a:pathLst>
                <a:path w="1061720" h="306704">
                  <a:moveTo>
                    <a:pt x="58382" y="260416"/>
                  </a:moveTo>
                  <a:lnTo>
                    <a:pt x="0" y="306512"/>
                  </a:lnTo>
                  <a:lnTo>
                    <a:pt x="74146" y="300542"/>
                  </a:lnTo>
                  <a:lnTo>
                    <a:pt x="58382" y="260416"/>
                  </a:lnTo>
                  <a:close/>
                </a:path>
                <a:path w="1061720" h="306704">
                  <a:moveTo>
                    <a:pt x="689690" y="69171"/>
                  </a:moveTo>
                  <a:lnTo>
                    <a:pt x="106148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208343" y="5530052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0" y="0"/>
                  </a:moveTo>
                  <a:lnTo>
                    <a:pt x="7885" y="42383"/>
                  </a:lnTo>
                  <a:lnTo>
                    <a:pt x="73936" y="8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208343" y="5530052"/>
              <a:ext cx="74295" cy="42545"/>
            </a:xfrm>
            <a:custGeom>
              <a:avLst/>
              <a:gdLst/>
              <a:ahLst/>
              <a:cxnLst/>
              <a:rect l="l" t="t" r="r" b="b"/>
              <a:pathLst>
                <a:path w="74295" h="42545">
                  <a:moveTo>
                    <a:pt x="7885" y="42383"/>
                  </a:moveTo>
                  <a:lnTo>
                    <a:pt x="73936" y="8169"/>
                  </a:lnTo>
                  <a:lnTo>
                    <a:pt x="0" y="0"/>
                  </a:lnTo>
                  <a:lnTo>
                    <a:pt x="7885" y="4238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11587" y="6195886"/>
              <a:ext cx="72390" cy="43180"/>
            </a:xfrm>
            <a:custGeom>
              <a:avLst/>
              <a:gdLst/>
              <a:ahLst/>
              <a:cxnLst/>
              <a:rect l="l" t="t" r="r" b="b"/>
              <a:pathLst>
                <a:path w="72390" h="43179">
                  <a:moveTo>
                    <a:pt x="0" y="0"/>
                  </a:moveTo>
                  <a:lnTo>
                    <a:pt x="1635" y="43079"/>
                  </a:lnTo>
                  <a:lnTo>
                    <a:pt x="71959" y="18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55229" y="6195886"/>
              <a:ext cx="396875" cy="573405"/>
            </a:xfrm>
            <a:custGeom>
              <a:avLst/>
              <a:gdLst/>
              <a:ahLst/>
              <a:cxnLst/>
              <a:rect l="l" t="t" r="r" b="b"/>
              <a:pathLst>
                <a:path w="396875" h="573404">
                  <a:moveTo>
                    <a:pt x="257994" y="43079"/>
                  </a:moveTo>
                  <a:lnTo>
                    <a:pt x="328317" y="18837"/>
                  </a:lnTo>
                  <a:lnTo>
                    <a:pt x="256358" y="0"/>
                  </a:lnTo>
                  <a:lnTo>
                    <a:pt x="257994" y="43079"/>
                  </a:lnTo>
                  <a:close/>
                </a:path>
                <a:path w="396875" h="573404">
                  <a:moveTo>
                    <a:pt x="396799" y="134601"/>
                  </a:moveTo>
                  <a:lnTo>
                    <a:pt x="0" y="57317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453163" y="6699732"/>
              <a:ext cx="67884" cy="713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500078" y="6888101"/>
              <a:ext cx="862330" cy="12065"/>
            </a:xfrm>
            <a:custGeom>
              <a:avLst/>
              <a:gdLst/>
              <a:ahLst/>
              <a:cxnLst/>
              <a:rect l="l" t="t" r="r" b="b"/>
              <a:pathLst>
                <a:path w="862329" h="12065">
                  <a:moveTo>
                    <a:pt x="0" y="11806"/>
                  </a:moveTo>
                  <a:lnTo>
                    <a:pt x="861904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290506" y="6867524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79">
                  <a:moveTo>
                    <a:pt x="0" y="0"/>
                  </a:moveTo>
                  <a:lnTo>
                    <a:pt x="590" y="43103"/>
                  </a:lnTo>
                  <a:lnTo>
                    <a:pt x="71476" y="20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79480" y="6344442"/>
              <a:ext cx="354965" cy="566420"/>
            </a:xfrm>
            <a:custGeom>
              <a:avLst/>
              <a:gdLst/>
              <a:ahLst/>
              <a:cxnLst/>
              <a:rect l="l" t="t" r="r" b="b"/>
              <a:pathLst>
                <a:path w="354965" h="566420">
                  <a:moveTo>
                    <a:pt x="211616" y="566185"/>
                  </a:moveTo>
                  <a:lnTo>
                    <a:pt x="282502" y="543658"/>
                  </a:lnTo>
                  <a:lnTo>
                    <a:pt x="211025" y="523081"/>
                  </a:lnTo>
                  <a:lnTo>
                    <a:pt x="211616" y="566185"/>
                  </a:lnTo>
                  <a:close/>
                </a:path>
                <a:path w="354965" h="566420">
                  <a:moveTo>
                    <a:pt x="354679" y="415480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77414" y="6342376"/>
              <a:ext cx="66751" cy="722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39487" y="6211270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2830" y="0"/>
                  </a:moveTo>
                  <a:lnTo>
                    <a:pt x="0" y="43017"/>
                  </a:lnTo>
                  <a:lnTo>
                    <a:pt x="72454" y="2618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39487" y="6211270"/>
              <a:ext cx="735965" cy="457834"/>
            </a:xfrm>
            <a:custGeom>
              <a:avLst/>
              <a:gdLst/>
              <a:ahLst/>
              <a:cxnLst/>
              <a:rect l="l" t="t" r="r" b="b"/>
              <a:pathLst>
                <a:path w="735965" h="457834">
                  <a:moveTo>
                    <a:pt x="0" y="43017"/>
                  </a:moveTo>
                  <a:lnTo>
                    <a:pt x="72454" y="26182"/>
                  </a:lnTo>
                  <a:lnTo>
                    <a:pt x="2830" y="0"/>
                  </a:lnTo>
                  <a:lnTo>
                    <a:pt x="0" y="43017"/>
                  </a:lnTo>
                  <a:close/>
                </a:path>
                <a:path w="735965" h="457834">
                  <a:moveTo>
                    <a:pt x="376494" y="146224"/>
                  </a:moveTo>
                  <a:lnTo>
                    <a:pt x="735801" y="45762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005304" y="6603909"/>
              <a:ext cx="72051" cy="670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704996" y="6812769"/>
              <a:ext cx="328930" cy="48895"/>
            </a:xfrm>
            <a:custGeom>
              <a:avLst/>
              <a:gdLst/>
              <a:ahLst/>
              <a:cxnLst/>
              <a:rect l="l" t="t" r="r" b="b"/>
              <a:pathLst>
                <a:path w="328929" h="48895">
                  <a:moveTo>
                    <a:pt x="0" y="48648"/>
                  </a:moveTo>
                  <a:lnTo>
                    <a:pt x="328373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959787" y="6801880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59" h="43179">
                  <a:moveTo>
                    <a:pt x="0" y="0"/>
                  </a:moveTo>
                  <a:lnTo>
                    <a:pt x="6317" y="42644"/>
                  </a:lnTo>
                  <a:lnTo>
                    <a:pt x="73582" y="10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54322" y="6428209"/>
              <a:ext cx="479425" cy="416559"/>
            </a:xfrm>
            <a:custGeom>
              <a:avLst/>
              <a:gdLst/>
              <a:ahLst/>
              <a:cxnLst/>
              <a:rect l="l" t="t" r="r" b="b"/>
              <a:pathLst>
                <a:path w="479425" h="416559">
                  <a:moveTo>
                    <a:pt x="411782" y="416315"/>
                  </a:moveTo>
                  <a:lnTo>
                    <a:pt x="479046" y="384560"/>
                  </a:lnTo>
                  <a:lnTo>
                    <a:pt x="405464" y="373671"/>
                  </a:lnTo>
                  <a:lnTo>
                    <a:pt x="411782" y="416315"/>
                  </a:lnTo>
                  <a:close/>
                </a:path>
                <a:path w="479425" h="416559">
                  <a:moveTo>
                    <a:pt x="0" y="292631"/>
                  </a:moveTo>
                  <a:lnTo>
                    <a:pt x="22802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50104" y="6428209"/>
              <a:ext cx="43180" cy="73025"/>
            </a:xfrm>
            <a:custGeom>
              <a:avLst/>
              <a:gdLst/>
              <a:ahLst/>
              <a:cxnLst/>
              <a:rect l="l" t="t" r="r" b="b"/>
              <a:pathLst>
                <a:path w="43179" h="73025">
                  <a:moveTo>
                    <a:pt x="27020" y="0"/>
                  </a:moveTo>
                  <a:lnTo>
                    <a:pt x="0" y="69301"/>
                  </a:lnTo>
                  <a:lnTo>
                    <a:pt x="42979" y="72650"/>
                  </a:lnTo>
                  <a:lnTo>
                    <a:pt x="27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50104" y="6365536"/>
              <a:ext cx="766445" cy="260985"/>
            </a:xfrm>
            <a:custGeom>
              <a:avLst/>
              <a:gdLst/>
              <a:ahLst/>
              <a:cxnLst/>
              <a:rect l="l" t="t" r="r" b="b"/>
              <a:pathLst>
                <a:path w="766445" h="260984">
                  <a:moveTo>
                    <a:pt x="42979" y="135323"/>
                  </a:moveTo>
                  <a:lnTo>
                    <a:pt x="27020" y="62672"/>
                  </a:lnTo>
                  <a:lnTo>
                    <a:pt x="0" y="131974"/>
                  </a:lnTo>
                  <a:lnTo>
                    <a:pt x="42979" y="135323"/>
                  </a:lnTo>
                  <a:close/>
                </a:path>
                <a:path w="766445" h="260984">
                  <a:moveTo>
                    <a:pt x="700932" y="260560"/>
                  </a:moveTo>
                  <a:lnTo>
                    <a:pt x="766071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77997" y="6365536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38179" y="0"/>
                  </a:moveTo>
                  <a:lnTo>
                    <a:pt x="0" y="63840"/>
                  </a:lnTo>
                  <a:lnTo>
                    <a:pt x="41824" y="74296"/>
                  </a:lnTo>
                  <a:lnTo>
                    <a:pt x="3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277997" y="6365536"/>
              <a:ext cx="41910" cy="74295"/>
            </a:xfrm>
            <a:custGeom>
              <a:avLst/>
              <a:gdLst/>
              <a:ahLst/>
              <a:cxnLst/>
              <a:rect l="l" t="t" r="r" b="b"/>
              <a:pathLst>
                <a:path w="41909" h="74295">
                  <a:moveTo>
                    <a:pt x="41824" y="74296"/>
                  </a:moveTo>
                  <a:lnTo>
                    <a:pt x="38179" y="0"/>
                  </a:lnTo>
                  <a:lnTo>
                    <a:pt x="0" y="63840"/>
                  </a:lnTo>
                  <a:lnTo>
                    <a:pt x="41824" y="74296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48855" y="5850831"/>
              <a:ext cx="201521" cy="2204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4019" y="5602843"/>
              <a:ext cx="301625" cy="74930"/>
            </a:xfrm>
            <a:custGeom>
              <a:avLst/>
              <a:gdLst/>
              <a:ahLst/>
              <a:cxnLst/>
              <a:rect l="l" t="t" r="r" b="b"/>
              <a:pathLst>
                <a:path w="301625" h="74929">
                  <a:moveTo>
                    <a:pt x="0" y="0"/>
                  </a:moveTo>
                  <a:lnTo>
                    <a:pt x="301624" y="74426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681362" y="5639288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10327" y="0"/>
                  </a:moveTo>
                  <a:lnTo>
                    <a:pt x="0" y="41853"/>
                  </a:lnTo>
                  <a:lnTo>
                    <a:pt x="74281" y="37981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81362" y="5639288"/>
              <a:ext cx="74295" cy="41910"/>
            </a:xfrm>
            <a:custGeom>
              <a:avLst/>
              <a:gdLst/>
              <a:ahLst/>
              <a:cxnLst/>
              <a:rect l="l" t="t" r="r" b="b"/>
              <a:pathLst>
                <a:path w="74295" h="41910">
                  <a:moveTo>
                    <a:pt x="0" y="41853"/>
                  </a:moveTo>
                  <a:lnTo>
                    <a:pt x="74281" y="37981"/>
                  </a:lnTo>
                  <a:lnTo>
                    <a:pt x="10327" y="0"/>
                  </a:lnTo>
                  <a:lnTo>
                    <a:pt x="0" y="41853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685841" y="5857398"/>
              <a:ext cx="156992" cy="2427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364962" y="5727932"/>
              <a:ext cx="160655" cy="370205"/>
            </a:xfrm>
            <a:custGeom>
              <a:avLst/>
              <a:gdLst/>
              <a:ahLst/>
              <a:cxnLst/>
              <a:rect l="l" t="t" r="r" b="b"/>
              <a:pathLst>
                <a:path w="160654" h="370204">
                  <a:moveTo>
                    <a:pt x="160332" y="36965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364962" y="5727932"/>
              <a:ext cx="48260" cy="74295"/>
            </a:xfrm>
            <a:custGeom>
              <a:avLst/>
              <a:gdLst/>
              <a:ahLst/>
              <a:cxnLst/>
              <a:rect l="l" t="t" r="r" b="b"/>
              <a:pathLst>
                <a:path w="48259" h="74295">
                  <a:moveTo>
                    <a:pt x="0" y="0"/>
                  </a:moveTo>
                  <a:lnTo>
                    <a:pt x="8554" y="73893"/>
                  </a:lnTo>
                  <a:lnTo>
                    <a:pt x="48105" y="56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038358" y="5722974"/>
              <a:ext cx="375285" cy="338455"/>
            </a:xfrm>
            <a:custGeom>
              <a:avLst/>
              <a:gdLst/>
              <a:ahLst/>
              <a:cxnLst/>
              <a:rect l="l" t="t" r="r" b="b"/>
              <a:pathLst>
                <a:path w="375284" h="338454">
                  <a:moveTo>
                    <a:pt x="374709" y="61696"/>
                  </a:moveTo>
                  <a:lnTo>
                    <a:pt x="326604" y="4958"/>
                  </a:lnTo>
                  <a:lnTo>
                    <a:pt x="335158" y="78851"/>
                  </a:lnTo>
                  <a:lnTo>
                    <a:pt x="374709" y="61696"/>
                  </a:lnTo>
                  <a:close/>
                </a:path>
                <a:path w="375284" h="338454">
                  <a:moveTo>
                    <a:pt x="0" y="337854"/>
                  </a:moveTo>
                  <a:lnTo>
                    <a:pt x="173258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159950" y="5722974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51666" y="0"/>
                  </a:moveTo>
                  <a:lnTo>
                    <a:pt x="0" y="53512"/>
                  </a:lnTo>
                  <a:lnTo>
                    <a:pt x="38360" y="73184"/>
                  </a:lnTo>
                  <a:lnTo>
                    <a:pt x="516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637853" y="5517799"/>
              <a:ext cx="574040" cy="278765"/>
            </a:xfrm>
            <a:custGeom>
              <a:avLst/>
              <a:gdLst/>
              <a:ahLst/>
              <a:cxnLst/>
              <a:rect l="l" t="t" r="r" b="b"/>
              <a:pathLst>
                <a:path w="574040" h="278764">
                  <a:moveTo>
                    <a:pt x="560457" y="278359"/>
                  </a:moveTo>
                  <a:lnTo>
                    <a:pt x="573763" y="205174"/>
                  </a:lnTo>
                  <a:lnTo>
                    <a:pt x="522096" y="258687"/>
                  </a:lnTo>
                  <a:lnTo>
                    <a:pt x="560457" y="278359"/>
                  </a:lnTo>
                  <a:close/>
                </a:path>
                <a:path w="574040" h="278764">
                  <a:moveTo>
                    <a:pt x="490774" y="34014"/>
                  </a:moveTo>
                  <a:lnTo>
                    <a:pt x="0" y="0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637853" y="5501218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72511" y="0"/>
                  </a:moveTo>
                  <a:lnTo>
                    <a:pt x="0" y="16580"/>
                  </a:lnTo>
                  <a:lnTo>
                    <a:pt x="69530" y="43006"/>
                  </a:lnTo>
                  <a:lnTo>
                    <a:pt x="725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563429" y="5501218"/>
              <a:ext cx="303530" cy="572770"/>
            </a:xfrm>
            <a:custGeom>
              <a:avLst/>
              <a:gdLst/>
              <a:ahLst/>
              <a:cxnLst/>
              <a:rect l="l" t="t" r="r" b="b"/>
              <a:pathLst>
                <a:path w="303529" h="572770">
                  <a:moveTo>
                    <a:pt x="146936" y="0"/>
                  </a:moveTo>
                  <a:lnTo>
                    <a:pt x="74424" y="16580"/>
                  </a:lnTo>
                  <a:lnTo>
                    <a:pt x="143955" y="43006"/>
                  </a:lnTo>
                  <a:lnTo>
                    <a:pt x="146936" y="0"/>
                  </a:lnTo>
                  <a:close/>
                </a:path>
                <a:path w="303529" h="572770">
                  <a:moveTo>
                    <a:pt x="303127" y="572397"/>
                  </a:moveTo>
                  <a:lnTo>
                    <a:pt x="0" y="150012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563429" y="5651231"/>
              <a:ext cx="59055" cy="70485"/>
            </a:xfrm>
            <a:custGeom>
              <a:avLst/>
              <a:gdLst/>
              <a:ahLst/>
              <a:cxnLst/>
              <a:rect l="l" t="t" r="r" b="b"/>
              <a:pathLst>
                <a:path w="59054" h="70485">
                  <a:moveTo>
                    <a:pt x="0" y="0"/>
                  </a:moveTo>
                  <a:lnTo>
                    <a:pt x="23997" y="70410"/>
                  </a:lnTo>
                  <a:lnTo>
                    <a:pt x="59023" y="4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563429" y="5651231"/>
              <a:ext cx="1617345" cy="586105"/>
            </a:xfrm>
            <a:custGeom>
              <a:avLst/>
              <a:gdLst/>
              <a:ahLst/>
              <a:cxnLst/>
              <a:rect l="l" t="t" r="r" b="b"/>
              <a:pathLst>
                <a:path w="1617345" h="586104">
                  <a:moveTo>
                    <a:pt x="59023" y="45274"/>
                  </a:moveTo>
                  <a:lnTo>
                    <a:pt x="0" y="0"/>
                  </a:lnTo>
                  <a:lnTo>
                    <a:pt x="23997" y="70410"/>
                  </a:lnTo>
                  <a:lnTo>
                    <a:pt x="59023" y="45274"/>
                  </a:lnTo>
                  <a:close/>
                </a:path>
                <a:path w="1617345" h="586104">
                  <a:moveTo>
                    <a:pt x="1192475" y="585599"/>
                  </a:moveTo>
                  <a:lnTo>
                    <a:pt x="1617279" y="553624"/>
                  </a:lnTo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108099" y="6188705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0" y="0"/>
                  </a:moveTo>
                  <a:lnTo>
                    <a:pt x="3235" y="42988"/>
                  </a:lnTo>
                  <a:lnTo>
                    <a:pt x="72608" y="16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108099" y="6188705"/>
              <a:ext cx="73025" cy="43180"/>
            </a:xfrm>
            <a:custGeom>
              <a:avLst/>
              <a:gdLst/>
              <a:ahLst/>
              <a:cxnLst/>
              <a:rect l="l" t="t" r="r" b="b"/>
              <a:pathLst>
                <a:path w="73025" h="43179">
                  <a:moveTo>
                    <a:pt x="3235" y="42988"/>
                  </a:moveTo>
                  <a:lnTo>
                    <a:pt x="72608" y="16150"/>
                  </a:lnTo>
                  <a:lnTo>
                    <a:pt x="0" y="0"/>
                  </a:lnTo>
                  <a:lnTo>
                    <a:pt x="3235" y="42988"/>
                  </a:lnTo>
                  <a:close/>
                </a:path>
              </a:pathLst>
            </a:custGeom>
            <a:ln w="4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5378645" y="623567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65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5732888" y="611106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6011406" y="596242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6373682" y="5908431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312812" y="659275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030464" y="6740174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394762" y="580382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083684" y="560114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6460408" y="6098046"/>
            <a:ext cx="361315" cy="3035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  <a:tabLst>
                <a:tab pos="335280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209" algn="ctr">
              <a:lnSpc>
                <a:spcPct val="100000"/>
              </a:lnSpc>
              <a:spcBef>
                <a:spcPts val="13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6640929" y="658219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6918330" y="6921496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7244120" y="658460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882935" y="654561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856482" y="6864069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558894" y="6606945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272729" y="6528237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136916" y="599350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592131" y="5674413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751638" y="6011192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432428" y="5945180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112287" y="5863336"/>
            <a:ext cx="337820" cy="5530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spc="-3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09"/>
              </a:spcBef>
              <a:tabLst>
                <a:tab pos="324485" algn="l"/>
              </a:tabLst>
            </a:pPr>
            <a:r>
              <a:rPr sz="8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800">
              <a:latin typeface="Times New Roman"/>
              <a:cs typeface="Times New Roman"/>
            </a:endParaRPr>
          </a:p>
          <a:p>
            <a:pPr marL="29845" algn="ctr">
              <a:lnSpc>
                <a:spcPct val="100000"/>
              </a:lnSpc>
              <a:spcBef>
                <a:spcPts val="254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870541" y="555893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702291" y="5894844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955606" y="6245188"/>
            <a:ext cx="7810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-35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1pPr>
            <a:lvl2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2pPr>
            <a:lvl3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3pPr>
            <a:lvl4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4pPr>
            <a:lvl5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5pPr>
            <a:lvl6pPr marL="2095416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6pPr>
            <a:lvl7pPr marL="2476401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7pPr>
            <a:lvl8pPr marL="2857386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8pPr>
            <a:lvl9pPr marL="3238370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9pPr>
          </a:lstStyle>
          <a:p>
            <a:pPr defTabSz="380985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Verdana" charset="0"/>
              </a:rPr>
              <a:t>Pg  </a:t>
            </a:r>
            <a:fld id="{2FB2042E-DF4E-45F4-998B-9ADC0CE1FA7E}" type="slidenum">
              <a:rPr lang="en-US" altLang="en-US">
                <a:solidFill>
                  <a:srgbClr val="000000"/>
                </a:solidFill>
                <a:latin typeface="Verdana" charset="0"/>
              </a:rPr>
              <a:pPr defTabSz="38098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r>
              <a:rPr lang="en-US" altLang="en-US">
                <a:solidFill>
                  <a:srgbClr val="000000"/>
                </a:solidFill>
                <a:latin typeface="Verdana" charset="0"/>
              </a:rPr>
              <a:t> | </a:t>
            </a:r>
          </a:p>
        </p:txBody>
      </p:sp>
      <p:sp>
        <p:nvSpPr>
          <p:cNvPr id="7" name="Artificial Intelligence"/>
          <p:cNvSpPr txBox="1"/>
          <p:nvPr/>
        </p:nvSpPr>
        <p:spPr>
          <a:xfrm>
            <a:off x="1202955" y="2512427"/>
            <a:ext cx="7836112" cy="1082789"/>
          </a:xfrm>
          <a:prstGeom prst="rect">
            <a:avLst/>
          </a:prstGeom>
          <a:ln w="3175">
            <a:miter lim="400000"/>
          </a:ln>
        </p:spPr>
        <p:txBody>
          <a:bodyPr wrap="none" lIns="28222" tIns="28222" rIns="28222" bIns="28222" anchor="ctr">
            <a:spAutoFit/>
          </a:bodyPr>
          <a:lstStyle>
            <a:lvl1pPr>
              <a:defRPr sz="8000" b="1" i="1" spc="-239">
                <a:solidFill>
                  <a:schemeClr val="accent3">
                    <a:satOff val="18648"/>
                    <a:lumOff val="5971"/>
                  </a:schemeClr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 defTabSz="458592" hangingPunct="0">
              <a:defRPr/>
            </a:pPr>
            <a:r>
              <a:rPr sz="6666" kern="0" spc="-199" dirty="0">
                <a:solidFill>
                  <a:srgbClr val="DCBD23">
                    <a:satOff val="18648"/>
                    <a:lumOff val="5971"/>
                  </a:srgb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Arial"/>
                <a:cs typeface="Arial"/>
              </a:rPr>
              <a:t>Artificial Intelligence</a:t>
            </a:r>
          </a:p>
        </p:txBody>
      </p:sp>
      <p:sp>
        <p:nvSpPr>
          <p:cNvPr id="12" name="not a new term …"/>
          <p:cNvSpPr txBox="1"/>
          <p:nvPr/>
        </p:nvSpPr>
        <p:spPr>
          <a:xfrm>
            <a:off x="3700287" y="3813137"/>
            <a:ext cx="3091480" cy="518660"/>
          </a:xfrm>
          <a:prstGeom prst="rect">
            <a:avLst/>
          </a:prstGeom>
          <a:ln w="3175">
            <a:miter lim="400000"/>
          </a:ln>
        </p:spPr>
        <p:txBody>
          <a:bodyPr wrap="none" lIns="28222" tIns="28222" rIns="28222" bIns="28222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 defTabSz="458592">
              <a:defRPr/>
            </a:pPr>
            <a:r>
              <a:rPr sz="3000" kern="0" dirty="0"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not a new term …</a:t>
            </a:r>
          </a:p>
        </p:txBody>
      </p:sp>
    </p:spTree>
    <p:extLst>
      <p:ext uri="{BB962C8B-B14F-4D97-AF65-F5344CB8AC3E}">
        <p14:creationId xmlns:p14="http://schemas.microsoft.com/office/powerpoint/2010/main" val="2108657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385" y="260258"/>
            <a:ext cx="345884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Machine</a:t>
            </a:r>
            <a:r>
              <a:rPr spc="145" dirty="0"/>
              <a:t> </a:t>
            </a:r>
            <a:r>
              <a:rPr spc="-14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3618" y="1329393"/>
            <a:ext cx="926465" cy="728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sz="2500" spc="-25" dirty="0"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7382" y="1596816"/>
            <a:ext cx="1116965" cy="193675"/>
            <a:chOff x="4357382" y="1596816"/>
            <a:chExt cx="1116965" cy="193675"/>
          </a:xfrm>
        </p:grpSpPr>
        <p:sp>
          <p:nvSpPr>
            <p:cNvPr id="5" name="object 5"/>
            <p:cNvSpPr/>
            <p:nvPr/>
          </p:nvSpPr>
          <p:spPr>
            <a:xfrm>
              <a:off x="4357382" y="1629976"/>
              <a:ext cx="1053465" cy="127635"/>
            </a:xfrm>
            <a:custGeom>
              <a:avLst/>
              <a:gdLst/>
              <a:ahLst/>
              <a:cxnLst/>
              <a:rect l="l" t="t" r="r" b="b"/>
              <a:pathLst>
                <a:path w="1053464" h="127635">
                  <a:moveTo>
                    <a:pt x="0" y="127154"/>
                  </a:moveTo>
                  <a:lnTo>
                    <a:pt x="1052846" y="127154"/>
                  </a:lnTo>
                  <a:lnTo>
                    <a:pt x="1052846" y="0"/>
                  </a:lnTo>
                  <a:lnTo>
                    <a:pt x="0" y="0"/>
                  </a:lnTo>
                  <a:lnTo>
                    <a:pt x="0" y="127154"/>
                  </a:lnTo>
                  <a:close/>
                </a:path>
              </a:pathLst>
            </a:custGeom>
            <a:solidFill>
              <a:srgbClr val="A5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7129" y="1596816"/>
              <a:ext cx="236677" cy="193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30595" y="1329393"/>
            <a:ext cx="1106805" cy="728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sz="2500" spc="-45" dirty="0">
                <a:latin typeface="Arial"/>
                <a:cs typeface="Arial"/>
              </a:rPr>
              <a:t>Model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69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278" y="2813604"/>
            <a:ext cx="9180830" cy="29571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40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50" dirty="0">
                <a:latin typeface="Arial"/>
                <a:cs typeface="Arial"/>
              </a:rPr>
              <a:t>The </a:t>
            </a:r>
            <a:r>
              <a:rPr sz="2500" spc="-70" dirty="0">
                <a:latin typeface="Arial"/>
                <a:cs typeface="Arial"/>
              </a:rPr>
              <a:t>main </a:t>
            </a:r>
            <a:r>
              <a:rPr sz="2500" spc="-55" dirty="0">
                <a:latin typeface="Arial"/>
                <a:cs typeface="Arial"/>
              </a:rPr>
              <a:t>driver </a:t>
            </a:r>
            <a:r>
              <a:rPr sz="2500" spc="-25" dirty="0">
                <a:latin typeface="Arial"/>
                <a:cs typeface="Arial"/>
              </a:rPr>
              <a:t>of </a:t>
            </a:r>
            <a:r>
              <a:rPr sz="2500" spc="-80" dirty="0">
                <a:latin typeface="Arial"/>
                <a:cs typeface="Arial"/>
              </a:rPr>
              <a:t>recent </a:t>
            </a:r>
            <a:r>
              <a:rPr sz="2500" spc="-220" dirty="0">
                <a:latin typeface="Arial"/>
                <a:cs typeface="Arial"/>
              </a:rPr>
              <a:t>successes </a:t>
            </a:r>
            <a:r>
              <a:rPr sz="2500" spc="-20" dirty="0">
                <a:latin typeface="Arial"/>
                <a:cs typeface="Arial"/>
              </a:rPr>
              <a:t>in</a:t>
            </a:r>
            <a:r>
              <a:rPr sz="2500" spc="-165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AI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Gulim"/>
              <a:buChar char="•"/>
            </a:pPr>
            <a:endParaRPr sz="4450">
              <a:latin typeface="Arial"/>
              <a:cs typeface="Arial"/>
            </a:endParaRPr>
          </a:p>
          <a:p>
            <a:pPr marL="334645" marR="5080" indent="-322580">
              <a:lnSpc>
                <a:spcPct val="101600"/>
              </a:lnSpc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85" dirty="0">
                <a:latin typeface="Arial"/>
                <a:cs typeface="Arial"/>
              </a:rPr>
              <a:t>Move </a:t>
            </a:r>
            <a:r>
              <a:rPr sz="2500" spc="-20" dirty="0">
                <a:latin typeface="Arial"/>
                <a:cs typeface="Arial"/>
              </a:rPr>
              <a:t>from </a:t>
            </a:r>
            <a:r>
              <a:rPr sz="2500" spc="55" dirty="0">
                <a:latin typeface="Arial"/>
                <a:cs typeface="Arial"/>
              </a:rPr>
              <a:t>”code”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110" dirty="0">
                <a:latin typeface="Arial"/>
                <a:cs typeface="Arial"/>
              </a:rPr>
              <a:t>”data” </a:t>
            </a:r>
            <a:r>
              <a:rPr sz="2500" spc="50" dirty="0">
                <a:latin typeface="Arial"/>
                <a:cs typeface="Arial"/>
              </a:rPr>
              <a:t>to </a:t>
            </a:r>
            <a:r>
              <a:rPr sz="2500" spc="-150" dirty="0">
                <a:latin typeface="Arial"/>
                <a:cs typeface="Arial"/>
              </a:rPr>
              <a:t>manage </a:t>
            </a:r>
            <a:r>
              <a:rPr sz="2500" spc="-45" dirty="0">
                <a:latin typeface="Arial"/>
                <a:cs typeface="Arial"/>
              </a:rPr>
              <a:t>the </a:t>
            </a:r>
            <a:r>
              <a:rPr sz="2500" spc="-30" dirty="0">
                <a:latin typeface="Arial"/>
                <a:cs typeface="Arial"/>
              </a:rPr>
              <a:t>information </a:t>
            </a:r>
            <a:r>
              <a:rPr sz="2500" spc="-85" dirty="0">
                <a:latin typeface="Arial"/>
                <a:cs typeface="Arial"/>
              </a:rPr>
              <a:t>complex-  </a:t>
            </a:r>
            <a:r>
              <a:rPr sz="2500" spc="40" dirty="0">
                <a:latin typeface="Arial"/>
                <a:cs typeface="Arial"/>
              </a:rPr>
              <a:t>ity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Gulim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Gulim"/>
              <a:buChar char="•"/>
            </a:pPr>
            <a:endParaRPr sz="255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buFont typeface="Gulim"/>
              <a:buChar char="•"/>
              <a:tabLst>
                <a:tab pos="334645" algn="l"/>
                <a:tab pos="335280" algn="l"/>
                <a:tab pos="3706495" algn="l"/>
              </a:tabLst>
            </a:pPr>
            <a:r>
              <a:rPr sz="2500" spc="-135" dirty="0">
                <a:latin typeface="Arial"/>
                <a:cs typeface="Arial"/>
              </a:rPr>
              <a:t>Requires  </a:t>
            </a:r>
            <a:r>
              <a:rPr sz="2500" spc="-175" dirty="0">
                <a:latin typeface="Arial"/>
                <a:cs typeface="Arial"/>
              </a:rPr>
              <a:t>a  </a:t>
            </a:r>
            <a:r>
              <a:rPr sz="2500" spc="-120" dirty="0">
                <a:latin typeface="Arial"/>
                <a:cs typeface="Arial"/>
              </a:rPr>
              <a:t>leap</a:t>
            </a:r>
            <a:r>
              <a:rPr sz="2500" spc="-260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of</a:t>
            </a:r>
            <a:r>
              <a:rPr sz="2500" spc="170" dirty="0">
                <a:latin typeface="Arial"/>
                <a:cs typeface="Arial"/>
              </a:rPr>
              <a:t> </a:t>
            </a:r>
            <a:r>
              <a:rPr sz="2500" spc="15" dirty="0">
                <a:latin typeface="Arial"/>
                <a:cs typeface="Arial"/>
              </a:rPr>
              <a:t>faith:	</a:t>
            </a:r>
            <a:r>
              <a:rPr sz="2500" b="1" spc="-60" dirty="0">
                <a:latin typeface="Arial"/>
                <a:cs typeface="Arial"/>
              </a:rPr>
              <a:t>generalization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5571" y="3899899"/>
            <a:ext cx="7518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fl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4831" y="4282015"/>
            <a:ext cx="9459595" cy="130175"/>
            <a:chOff x="314831" y="4282015"/>
            <a:chExt cx="9459595" cy="130175"/>
          </a:xfrm>
        </p:grpSpPr>
        <p:sp>
          <p:nvSpPr>
            <p:cNvPr id="5" name="object 5"/>
            <p:cNvSpPr/>
            <p:nvPr/>
          </p:nvSpPr>
          <p:spPr>
            <a:xfrm>
              <a:off x="314831" y="4346985"/>
              <a:ext cx="9427845" cy="0"/>
            </a:xfrm>
            <a:custGeom>
              <a:avLst/>
              <a:gdLst/>
              <a:ahLst/>
              <a:cxnLst/>
              <a:rect l="l" t="t" r="r" b="b"/>
              <a:pathLst>
                <a:path w="9427845">
                  <a:moveTo>
                    <a:pt x="0" y="0"/>
                  </a:moveTo>
                  <a:lnTo>
                    <a:pt x="9427340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0792" y="4282015"/>
              <a:ext cx="173169" cy="129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1743" y="4418443"/>
            <a:ext cx="192595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5" dirty="0">
                <a:latin typeface="Arial"/>
                <a:cs typeface="Arial"/>
              </a:rPr>
              <a:t>”Low-level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71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88334" y="4418443"/>
            <a:ext cx="1977389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5" dirty="0">
                <a:latin typeface="Arial"/>
                <a:cs typeface="Arial"/>
              </a:rPr>
              <a:t>”High-level</a:t>
            </a:r>
            <a:r>
              <a:rPr sz="1500" spc="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3600" y="4676253"/>
            <a:ext cx="3776790" cy="40267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2500" b="1" spc="-25" dirty="0">
                <a:solidFill>
                  <a:srgbClr val="A52929"/>
                </a:solidFill>
                <a:latin typeface="Arial"/>
                <a:cs typeface="Arial"/>
              </a:rPr>
              <a:t>AI and </a:t>
            </a:r>
            <a:r>
              <a:rPr sz="2500" b="1" spc="-25" dirty="0">
                <a:solidFill>
                  <a:srgbClr val="A52929"/>
                </a:solidFill>
                <a:latin typeface="Arial"/>
                <a:cs typeface="Arial"/>
              </a:rPr>
              <a:t>Machine</a:t>
            </a:r>
            <a:r>
              <a:rPr sz="2500" b="1" spc="190" dirty="0">
                <a:solidFill>
                  <a:srgbClr val="A52929"/>
                </a:solidFill>
                <a:latin typeface="Arial"/>
                <a:cs typeface="Arial"/>
              </a:rPr>
              <a:t> </a:t>
            </a:r>
            <a:r>
              <a:rPr sz="2500" b="1" spc="-90" dirty="0">
                <a:solidFill>
                  <a:srgbClr val="A52929"/>
                </a:solidFill>
                <a:latin typeface="Arial"/>
                <a:cs typeface="Arial"/>
              </a:rPr>
              <a:t>learning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7904" y="260258"/>
            <a:ext cx="411289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Reflex-based</a:t>
            </a:r>
            <a:r>
              <a:rPr spc="130" dirty="0"/>
              <a:t> </a:t>
            </a:r>
            <a:r>
              <a:rPr spc="-20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278" y="1326950"/>
            <a:ext cx="694372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40"/>
              </a:spcBef>
              <a:buFont typeface="Gulim"/>
              <a:buChar char="•"/>
              <a:tabLst>
                <a:tab pos="334645" algn="l"/>
                <a:tab pos="335280" algn="l"/>
                <a:tab pos="1829435" algn="l"/>
              </a:tabLst>
            </a:pPr>
            <a:r>
              <a:rPr sz="2500" spc="-114" dirty="0">
                <a:latin typeface="Arial"/>
                <a:cs typeface="Arial"/>
              </a:rPr>
              <a:t>Examples:	</a:t>
            </a:r>
            <a:r>
              <a:rPr sz="2500" spc="-80" dirty="0">
                <a:latin typeface="Arial"/>
                <a:cs typeface="Arial"/>
              </a:rPr>
              <a:t>linear </a:t>
            </a:r>
            <a:r>
              <a:rPr sz="2500" spc="-95" dirty="0">
                <a:latin typeface="Arial"/>
                <a:cs typeface="Arial"/>
              </a:rPr>
              <a:t>classifiers, </a:t>
            </a:r>
            <a:r>
              <a:rPr sz="2500" spc="-175" dirty="0">
                <a:latin typeface="Arial"/>
                <a:cs typeface="Arial"/>
              </a:rPr>
              <a:t>deep </a:t>
            </a:r>
            <a:r>
              <a:rPr sz="2500" spc="-90" dirty="0">
                <a:latin typeface="Arial"/>
                <a:cs typeface="Arial"/>
              </a:rPr>
              <a:t>neural</a:t>
            </a:r>
            <a:r>
              <a:rPr sz="2500" spc="415" dirty="0">
                <a:latin typeface="Arial"/>
                <a:cs typeface="Arial"/>
              </a:rPr>
              <a:t> </a:t>
            </a:r>
            <a:r>
              <a:rPr sz="2500" spc="-100" dirty="0">
                <a:latin typeface="Arial"/>
                <a:cs typeface="Arial"/>
              </a:rPr>
              <a:t>networks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822" y="2266065"/>
            <a:ext cx="9012816" cy="1899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278" y="4723398"/>
            <a:ext cx="6050280" cy="13208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40"/>
              </a:spcBef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10" dirty="0">
                <a:latin typeface="Arial"/>
                <a:cs typeface="Arial"/>
              </a:rPr>
              <a:t>Most </a:t>
            </a:r>
            <a:r>
              <a:rPr sz="2500" spc="-100" dirty="0">
                <a:latin typeface="Arial"/>
                <a:cs typeface="Arial"/>
              </a:rPr>
              <a:t>common </a:t>
            </a:r>
            <a:r>
              <a:rPr sz="2500" spc="-114" dirty="0">
                <a:latin typeface="Arial"/>
                <a:cs typeface="Arial"/>
              </a:rPr>
              <a:t>models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110" dirty="0">
                <a:latin typeface="Arial"/>
                <a:cs typeface="Arial"/>
              </a:rPr>
              <a:t>machine</a:t>
            </a:r>
            <a:r>
              <a:rPr sz="2500" spc="-185" dirty="0">
                <a:latin typeface="Arial"/>
                <a:cs typeface="Arial"/>
              </a:rPr>
              <a:t> </a:t>
            </a:r>
            <a:r>
              <a:rPr sz="2500" spc="-85" dirty="0">
                <a:latin typeface="Arial"/>
                <a:cs typeface="Arial"/>
              </a:rPr>
              <a:t>learning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Gulim"/>
              <a:buChar char="•"/>
            </a:pPr>
            <a:endParaRPr sz="3600">
              <a:latin typeface="Arial"/>
              <a:cs typeface="Arial"/>
            </a:endParaRPr>
          </a:p>
          <a:p>
            <a:pPr marL="334645" indent="-322580">
              <a:lnSpc>
                <a:spcPct val="100000"/>
              </a:lnSpc>
              <a:buFont typeface="Gulim"/>
              <a:buChar char="•"/>
              <a:tabLst>
                <a:tab pos="334645" algn="l"/>
                <a:tab pos="335280" algn="l"/>
              </a:tabLst>
            </a:pPr>
            <a:r>
              <a:rPr sz="2500" spc="-45" dirty="0">
                <a:latin typeface="Arial"/>
                <a:cs typeface="Arial"/>
              </a:rPr>
              <a:t>Fully </a:t>
            </a:r>
            <a:r>
              <a:rPr sz="2500" spc="-90" dirty="0">
                <a:latin typeface="Arial"/>
                <a:cs typeface="Arial"/>
              </a:rPr>
              <a:t>feed-forward </a:t>
            </a:r>
            <a:r>
              <a:rPr sz="2500" spc="-20" dirty="0">
                <a:latin typeface="Arial"/>
                <a:cs typeface="Arial"/>
              </a:rPr>
              <a:t>(no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35" dirty="0">
                <a:latin typeface="Arial"/>
                <a:cs typeface="Arial"/>
              </a:rPr>
              <a:t>backtracking)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134" y="125650"/>
            <a:ext cx="956841" cy="96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68293" y="7264008"/>
            <a:ext cx="18669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65" dirty="0">
                <a:latin typeface="Arial"/>
                <a:cs typeface="Arial"/>
              </a:rPr>
              <a:t>73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5571" y="3899899"/>
            <a:ext cx="7518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fl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9371" y="2706882"/>
            <a:ext cx="2272030" cy="1067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600" spc="-100" dirty="0">
                <a:solidFill>
                  <a:srgbClr val="008000"/>
                </a:solidFill>
                <a:latin typeface="Arial"/>
                <a:cs typeface="Arial"/>
              </a:rPr>
              <a:t>Search</a:t>
            </a:r>
            <a:r>
              <a:rPr sz="1600" spc="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8000"/>
                </a:solidFill>
                <a:latin typeface="Arial"/>
                <a:cs typeface="Arial"/>
              </a:rPr>
              <a:t>problems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ct val="162800"/>
              </a:lnSpc>
            </a:pPr>
            <a:r>
              <a:rPr sz="1600" spc="-40" dirty="0">
                <a:solidFill>
                  <a:srgbClr val="008000"/>
                </a:solidFill>
                <a:latin typeface="Arial"/>
                <a:cs typeface="Arial"/>
              </a:rPr>
              <a:t>Markov </a:t>
            </a:r>
            <a:r>
              <a:rPr sz="1600" spc="-70" dirty="0">
                <a:solidFill>
                  <a:srgbClr val="008000"/>
                </a:solidFill>
                <a:latin typeface="Arial"/>
                <a:cs typeface="Arial"/>
              </a:rPr>
              <a:t>decision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processes  </a:t>
            </a:r>
            <a:r>
              <a:rPr sz="1600" spc="-55" dirty="0">
                <a:solidFill>
                  <a:srgbClr val="008000"/>
                </a:solidFill>
                <a:latin typeface="Arial"/>
                <a:cs typeface="Arial"/>
              </a:rPr>
              <a:t>Adversarial</a:t>
            </a:r>
            <a:r>
              <a:rPr sz="1600" spc="8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games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279" y="3899899"/>
            <a:ext cx="7677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0" dirty="0">
                <a:solidFill>
                  <a:srgbClr val="008000"/>
                </a:solidFill>
                <a:latin typeface="Arial"/>
                <a:cs typeface="Arial"/>
              </a:rPr>
              <a:t>States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4831" y="4282015"/>
            <a:ext cx="9459595" cy="130175"/>
            <a:chOff x="314831" y="4282015"/>
            <a:chExt cx="9459595" cy="130175"/>
          </a:xfrm>
        </p:grpSpPr>
        <p:sp>
          <p:nvSpPr>
            <p:cNvPr id="7" name="object 7"/>
            <p:cNvSpPr/>
            <p:nvPr/>
          </p:nvSpPr>
          <p:spPr>
            <a:xfrm>
              <a:off x="314831" y="4346985"/>
              <a:ext cx="9427845" cy="0"/>
            </a:xfrm>
            <a:custGeom>
              <a:avLst/>
              <a:gdLst/>
              <a:ahLst/>
              <a:cxnLst/>
              <a:rect l="l" t="t" r="r" b="b"/>
              <a:pathLst>
                <a:path w="9427845">
                  <a:moveTo>
                    <a:pt x="0" y="0"/>
                  </a:moveTo>
                  <a:lnTo>
                    <a:pt x="9427340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00792" y="4282015"/>
              <a:ext cx="173169" cy="129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1743" y="4418443"/>
            <a:ext cx="192595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5" dirty="0">
                <a:latin typeface="Arial"/>
                <a:cs typeface="Arial"/>
              </a:rPr>
              <a:t>”Low-level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8334" y="4418443"/>
            <a:ext cx="1977389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5" dirty="0">
                <a:latin typeface="Arial"/>
                <a:cs typeface="Arial"/>
              </a:rPr>
              <a:t>”High-level</a:t>
            </a:r>
            <a:r>
              <a:rPr sz="1500" spc="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5136" y="4718317"/>
            <a:ext cx="3630656" cy="40267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2500" b="1" spc="-25" dirty="0">
                <a:solidFill>
                  <a:srgbClr val="A52929"/>
                </a:solidFill>
                <a:latin typeface="Arial"/>
                <a:cs typeface="Arial"/>
              </a:rPr>
              <a:t>AI and Machine</a:t>
            </a:r>
            <a:r>
              <a:rPr lang="en-IN" sz="2500" b="1" spc="190" dirty="0">
                <a:solidFill>
                  <a:srgbClr val="A52929"/>
                </a:solidFill>
                <a:latin typeface="Arial"/>
                <a:cs typeface="Arial"/>
              </a:rPr>
              <a:t> </a:t>
            </a:r>
            <a:r>
              <a:rPr lang="en-IN" sz="2500" b="1" spc="-90" dirty="0">
                <a:solidFill>
                  <a:srgbClr val="A52929"/>
                </a:solidFill>
                <a:latin typeface="Arial"/>
                <a:cs typeface="Arial"/>
              </a:rPr>
              <a:t>learning</a:t>
            </a:r>
            <a:endParaRPr lang="en-IN" sz="25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8293" y="7264008"/>
            <a:ext cx="186690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65" dirty="0">
                <a:latin typeface="Arial"/>
                <a:cs typeface="Arial"/>
              </a:rPr>
              <a:t>75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7512" y="260258"/>
            <a:ext cx="395287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State-based</a:t>
            </a:r>
            <a:r>
              <a:rPr spc="165" dirty="0"/>
              <a:t> </a:t>
            </a:r>
            <a:r>
              <a:rPr spc="-200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3172675" y="1326214"/>
            <a:ext cx="3821007" cy="3821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5484" y="5613483"/>
            <a:ext cx="203581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0" dirty="0">
                <a:latin typeface="Arial"/>
                <a:cs typeface="Arial"/>
              </a:rPr>
              <a:t>White </a:t>
            </a:r>
            <a:r>
              <a:rPr sz="2500" spc="50" dirty="0">
                <a:latin typeface="Arial"/>
                <a:cs typeface="Arial"/>
              </a:rPr>
              <a:t>to</a:t>
            </a:r>
            <a:r>
              <a:rPr sz="2500" spc="240" dirty="0">
                <a:latin typeface="Arial"/>
                <a:cs typeface="Arial"/>
              </a:rPr>
              <a:t> </a:t>
            </a:r>
            <a:r>
              <a:rPr sz="2500" spc="-135" dirty="0">
                <a:latin typeface="Arial"/>
                <a:cs typeface="Arial"/>
              </a:rPr>
              <a:t>move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76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7512" y="260258"/>
            <a:ext cx="395287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State-based</a:t>
            </a:r>
            <a:r>
              <a:rPr spc="165" dirty="0"/>
              <a:t> </a:t>
            </a:r>
            <a:r>
              <a:rPr spc="-200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2820628" y="1326214"/>
            <a:ext cx="4350498" cy="2854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589" y="4096039"/>
            <a:ext cx="9662160" cy="266573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2500" spc="-45" dirty="0">
                <a:solidFill>
                  <a:srgbClr val="0000A0"/>
                </a:solidFill>
                <a:latin typeface="Arial"/>
                <a:cs typeface="Arial"/>
              </a:rPr>
              <a:t>Applications</a:t>
            </a:r>
            <a:r>
              <a:rPr sz="2500" spc="-45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725"/>
              </a:spcBef>
              <a:buFont typeface="Gulim"/>
              <a:buChar char="•"/>
              <a:tabLst>
                <a:tab pos="818515" algn="l"/>
                <a:tab pos="819150" algn="l"/>
                <a:tab pos="1943100" algn="l"/>
              </a:tabLst>
            </a:pPr>
            <a:r>
              <a:rPr sz="2500" spc="-175" dirty="0">
                <a:latin typeface="Arial"/>
                <a:cs typeface="Arial"/>
              </a:rPr>
              <a:t>Games:	</a:t>
            </a:r>
            <a:r>
              <a:rPr sz="2500" spc="-185" dirty="0">
                <a:latin typeface="Arial"/>
                <a:cs typeface="Arial"/>
              </a:rPr>
              <a:t>Chess, </a:t>
            </a:r>
            <a:r>
              <a:rPr sz="2500" spc="-125" dirty="0">
                <a:latin typeface="Arial"/>
                <a:cs typeface="Arial"/>
              </a:rPr>
              <a:t>Go, </a:t>
            </a:r>
            <a:r>
              <a:rPr sz="2500" spc="-65" dirty="0">
                <a:latin typeface="Arial"/>
                <a:cs typeface="Arial"/>
              </a:rPr>
              <a:t>Pac-Man, </a:t>
            </a:r>
            <a:r>
              <a:rPr sz="2500" spc="-20" dirty="0">
                <a:latin typeface="Arial"/>
                <a:cs typeface="Arial"/>
              </a:rPr>
              <a:t>Starcraft,</a:t>
            </a:r>
            <a:r>
              <a:rPr sz="2500" spc="-110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etc.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545"/>
              </a:spcBef>
              <a:buFont typeface="Gulim"/>
              <a:buChar char="•"/>
              <a:tabLst>
                <a:tab pos="818515" algn="l"/>
                <a:tab pos="819150" algn="l"/>
                <a:tab pos="2217420" algn="l"/>
              </a:tabLst>
            </a:pPr>
            <a:r>
              <a:rPr sz="2500" spc="-60" dirty="0">
                <a:latin typeface="Arial"/>
                <a:cs typeface="Arial"/>
              </a:rPr>
              <a:t>Robotics:	</a:t>
            </a:r>
            <a:r>
              <a:rPr sz="2500" spc="-20" dirty="0">
                <a:latin typeface="Arial"/>
                <a:cs typeface="Arial"/>
              </a:rPr>
              <a:t>motion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planning</a:t>
            </a:r>
            <a:endParaRPr sz="2500">
              <a:latin typeface="Arial"/>
              <a:cs typeface="Arial"/>
            </a:endParaRPr>
          </a:p>
          <a:p>
            <a:pPr marL="818515" marR="5080" indent="-322580">
              <a:lnSpc>
                <a:spcPct val="101600"/>
              </a:lnSpc>
              <a:spcBef>
                <a:spcPts val="705"/>
              </a:spcBef>
              <a:buFont typeface="Gulim"/>
              <a:buChar char="•"/>
              <a:tabLst>
                <a:tab pos="818515" algn="l"/>
                <a:tab pos="819150" algn="l"/>
                <a:tab pos="4840605" algn="l"/>
              </a:tabLst>
            </a:pPr>
            <a:r>
              <a:rPr sz="2500" spc="-20" dirty="0">
                <a:latin typeface="Arial"/>
                <a:cs typeface="Arial"/>
              </a:rPr>
              <a:t>Natural</a:t>
            </a:r>
            <a:r>
              <a:rPr sz="2500" spc="110" dirty="0">
                <a:latin typeface="Arial"/>
                <a:cs typeface="Arial"/>
              </a:rPr>
              <a:t> </a:t>
            </a:r>
            <a:r>
              <a:rPr sz="2500" spc="-120" dirty="0">
                <a:latin typeface="Arial"/>
                <a:cs typeface="Arial"/>
              </a:rPr>
              <a:t>language</a:t>
            </a:r>
            <a:r>
              <a:rPr sz="2500" spc="114" dirty="0">
                <a:latin typeface="Arial"/>
                <a:cs typeface="Arial"/>
              </a:rPr>
              <a:t> </a:t>
            </a:r>
            <a:r>
              <a:rPr sz="2500" spc="-75" dirty="0">
                <a:latin typeface="Arial"/>
                <a:cs typeface="Arial"/>
              </a:rPr>
              <a:t>generation:	</a:t>
            </a:r>
            <a:r>
              <a:rPr sz="2500" spc="-110" dirty="0">
                <a:latin typeface="Arial"/>
                <a:cs typeface="Arial"/>
              </a:rPr>
              <a:t>machine </a:t>
            </a:r>
            <a:r>
              <a:rPr sz="2500" spc="-30" dirty="0">
                <a:latin typeface="Arial"/>
                <a:cs typeface="Arial"/>
              </a:rPr>
              <a:t>translation, </a:t>
            </a:r>
            <a:r>
              <a:rPr sz="2500" spc="-114" dirty="0">
                <a:latin typeface="Arial"/>
                <a:cs typeface="Arial"/>
              </a:rPr>
              <a:t>image </a:t>
            </a:r>
            <a:r>
              <a:rPr sz="2500" spc="-40" dirty="0">
                <a:latin typeface="Arial"/>
                <a:cs typeface="Arial"/>
              </a:rPr>
              <a:t>caption-  </a:t>
            </a:r>
            <a:r>
              <a:rPr sz="2500" spc="-55" dirty="0">
                <a:latin typeface="Arial"/>
                <a:cs typeface="Arial"/>
              </a:rPr>
              <a:t>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77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7512" y="260258"/>
            <a:ext cx="395287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0" dirty="0"/>
              <a:t>State-based</a:t>
            </a:r>
            <a:r>
              <a:rPr spc="165" dirty="0"/>
              <a:t> </a:t>
            </a:r>
            <a:r>
              <a:rPr spc="-200"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4937" y="1914665"/>
            <a:ext cx="2816860" cy="514984"/>
            <a:chOff x="3674937" y="1914665"/>
            <a:chExt cx="2816860" cy="514984"/>
          </a:xfrm>
        </p:grpSpPr>
        <p:sp>
          <p:nvSpPr>
            <p:cNvPr id="4" name="object 4"/>
            <p:cNvSpPr/>
            <p:nvPr/>
          </p:nvSpPr>
          <p:spPr>
            <a:xfrm>
              <a:off x="3678116" y="1917844"/>
              <a:ext cx="1659889" cy="508634"/>
            </a:xfrm>
            <a:custGeom>
              <a:avLst/>
              <a:gdLst/>
              <a:ahLst/>
              <a:cxnLst/>
              <a:rect l="l" t="t" r="r" b="b"/>
              <a:pathLst>
                <a:path w="1659889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30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30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  <a:path w="1659889" h="508635">
                  <a:moveTo>
                    <a:pt x="254309" y="254309"/>
                  </a:moveTo>
                  <a:lnTo>
                    <a:pt x="254309" y="254309"/>
                  </a:lnTo>
                  <a:lnTo>
                    <a:pt x="254309" y="254309"/>
                  </a:lnTo>
                  <a:close/>
                </a:path>
                <a:path w="1659889" h="508635">
                  <a:moveTo>
                    <a:pt x="1659372" y="254309"/>
                  </a:moveTo>
                  <a:lnTo>
                    <a:pt x="1654440" y="204463"/>
                  </a:lnTo>
                  <a:lnTo>
                    <a:pt x="1640011" y="156989"/>
                  </a:lnTo>
                  <a:lnTo>
                    <a:pt x="1616641" y="113220"/>
                  </a:lnTo>
                  <a:lnTo>
                    <a:pt x="1584883" y="74489"/>
                  </a:lnTo>
                  <a:lnTo>
                    <a:pt x="1546151" y="42730"/>
                  </a:lnTo>
                  <a:lnTo>
                    <a:pt x="1502382" y="19360"/>
                  </a:lnTo>
                  <a:lnTo>
                    <a:pt x="1454908" y="4932"/>
                  </a:lnTo>
                  <a:lnTo>
                    <a:pt x="1405062" y="0"/>
                  </a:lnTo>
                  <a:lnTo>
                    <a:pt x="1355216" y="4932"/>
                  </a:lnTo>
                  <a:lnTo>
                    <a:pt x="1307742" y="19360"/>
                  </a:lnTo>
                  <a:lnTo>
                    <a:pt x="1263973" y="42730"/>
                  </a:lnTo>
                  <a:lnTo>
                    <a:pt x="1225241" y="74489"/>
                  </a:lnTo>
                  <a:lnTo>
                    <a:pt x="1193483" y="113220"/>
                  </a:lnTo>
                  <a:lnTo>
                    <a:pt x="1170113" y="156989"/>
                  </a:lnTo>
                  <a:lnTo>
                    <a:pt x="1155685" y="204463"/>
                  </a:lnTo>
                  <a:lnTo>
                    <a:pt x="1150752" y="254309"/>
                  </a:lnTo>
                  <a:lnTo>
                    <a:pt x="1155685" y="304155"/>
                  </a:lnTo>
                  <a:lnTo>
                    <a:pt x="1170113" y="351630"/>
                  </a:lnTo>
                  <a:lnTo>
                    <a:pt x="1193483" y="395399"/>
                  </a:lnTo>
                  <a:lnTo>
                    <a:pt x="1225241" y="434130"/>
                  </a:lnTo>
                  <a:lnTo>
                    <a:pt x="1263973" y="465889"/>
                  </a:lnTo>
                  <a:lnTo>
                    <a:pt x="1307742" y="489259"/>
                  </a:lnTo>
                  <a:lnTo>
                    <a:pt x="1355216" y="503687"/>
                  </a:lnTo>
                  <a:lnTo>
                    <a:pt x="1405062" y="508619"/>
                  </a:lnTo>
                  <a:lnTo>
                    <a:pt x="1454908" y="503687"/>
                  </a:lnTo>
                  <a:lnTo>
                    <a:pt x="1502382" y="489259"/>
                  </a:lnTo>
                  <a:lnTo>
                    <a:pt x="1546151" y="465889"/>
                  </a:lnTo>
                  <a:lnTo>
                    <a:pt x="1584883" y="434130"/>
                  </a:lnTo>
                  <a:lnTo>
                    <a:pt x="1616641" y="395399"/>
                  </a:lnTo>
                  <a:lnTo>
                    <a:pt x="1640011" y="351630"/>
                  </a:lnTo>
                  <a:lnTo>
                    <a:pt x="1654440" y="304155"/>
                  </a:lnTo>
                  <a:lnTo>
                    <a:pt x="1659372" y="254309"/>
                  </a:lnTo>
                  <a:close/>
                </a:path>
                <a:path w="1659889" h="508635">
                  <a:moveTo>
                    <a:pt x="1405062" y="254309"/>
                  </a:moveTo>
                  <a:lnTo>
                    <a:pt x="1405062" y="254309"/>
                  </a:lnTo>
                  <a:lnTo>
                    <a:pt x="1405062" y="254309"/>
                  </a:lnTo>
                  <a:close/>
                </a:path>
                <a:path w="1659889" h="508635">
                  <a:moveTo>
                    <a:pt x="508619" y="254309"/>
                  </a:moveTo>
                  <a:lnTo>
                    <a:pt x="1128883" y="25430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4295" y="2135814"/>
              <a:ext cx="115882" cy="72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7487" y="1917844"/>
              <a:ext cx="1151255" cy="508634"/>
            </a:xfrm>
            <a:custGeom>
              <a:avLst/>
              <a:gdLst/>
              <a:ahLst/>
              <a:cxnLst/>
              <a:rect l="l" t="t" r="r" b="b"/>
              <a:pathLst>
                <a:path w="1151254" h="508635">
                  <a:moveTo>
                    <a:pt x="1150753" y="254309"/>
                  </a:moveTo>
                  <a:lnTo>
                    <a:pt x="1145820" y="204463"/>
                  </a:lnTo>
                  <a:lnTo>
                    <a:pt x="1131392" y="156989"/>
                  </a:lnTo>
                  <a:lnTo>
                    <a:pt x="1108022" y="113220"/>
                  </a:lnTo>
                  <a:lnTo>
                    <a:pt x="1076264" y="74489"/>
                  </a:lnTo>
                  <a:lnTo>
                    <a:pt x="1037532" y="42730"/>
                  </a:lnTo>
                  <a:lnTo>
                    <a:pt x="993763" y="19360"/>
                  </a:lnTo>
                  <a:lnTo>
                    <a:pt x="946289" y="4932"/>
                  </a:lnTo>
                  <a:lnTo>
                    <a:pt x="896443" y="0"/>
                  </a:lnTo>
                  <a:lnTo>
                    <a:pt x="846597" y="4932"/>
                  </a:lnTo>
                  <a:lnTo>
                    <a:pt x="799123" y="19360"/>
                  </a:lnTo>
                  <a:lnTo>
                    <a:pt x="755354" y="42730"/>
                  </a:lnTo>
                  <a:lnTo>
                    <a:pt x="716622" y="74489"/>
                  </a:lnTo>
                  <a:lnTo>
                    <a:pt x="684864" y="113220"/>
                  </a:lnTo>
                  <a:lnTo>
                    <a:pt x="661494" y="156989"/>
                  </a:lnTo>
                  <a:lnTo>
                    <a:pt x="647065" y="204463"/>
                  </a:lnTo>
                  <a:lnTo>
                    <a:pt x="642133" y="254309"/>
                  </a:lnTo>
                  <a:lnTo>
                    <a:pt x="647065" y="304155"/>
                  </a:lnTo>
                  <a:lnTo>
                    <a:pt x="661494" y="351630"/>
                  </a:lnTo>
                  <a:lnTo>
                    <a:pt x="684864" y="395399"/>
                  </a:lnTo>
                  <a:lnTo>
                    <a:pt x="716622" y="434130"/>
                  </a:lnTo>
                  <a:lnTo>
                    <a:pt x="755354" y="465889"/>
                  </a:lnTo>
                  <a:lnTo>
                    <a:pt x="799123" y="489259"/>
                  </a:lnTo>
                  <a:lnTo>
                    <a:pt x="846597" y="503687"/>
                  </a:lnTo>
                  <a:lnTo>
                    <a:pt x="896443" y="508619"/>
                  </a:lnTo>
                  <a:lnTo>
                    <a:pt x="946289" y="503687"/>
                  </a:lnTo>
                  <a:lnTo>
                    <a:pt x="993763" y="489259"/>
                  </a:lnTo>
                  <a:lnTo>
                    <a:pt x="1037532" y="465889"/>
                  </a:lnTo>
                  <a:lnTo>
                    <a:pt x="1076264" y="434130"/>
                  </a:lnTo>
                  <a:lnTo>
                    <a:pt x="1108022" y="395399"/>
                  </a:lnTo>
                  <a:lnTo>
                    <a:pt x="1131392" y="351630"/>
                  </a:lnTo>
                  <a:lnTo>
                    <a:pt x="1145820" y="304155"/>
                  </a:lnTo>
                  <a:lnTo>
                    <a:pt x="1150753" y="254309"/>
                  </a:lnTo>
                  <a:close/>
                </a:path>
                <a:path w="1151254" h="508635">
                  <a:moveTo>
                    <a:pt x="896443" y="254309"/>
                  </a:moveTo>
                  <a:lnTo>
                    <a:pt x="896443" y="254309"/>
                  </a:lnTo>
                  <a:lnTo>
                    <a:pt x="896443" y="254309"/>
                  </a:lnTo>
                  <a:close/>
                </a:path>
                <a:path w="1151254" h="508635">
                  <a:moveTo>
                    <a:pt x="0" y="254309"/>
                  </a:moveTo>
                  <a:lnTo>
                    <a:pt x="620264" y="25430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45048" y="2135814"/>
              <a:ext cx="115882" cy="726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8589" y="1326950"/>
            <a:ext cx="8018780" cy="16433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437130" algn="l"/>
              </a:tabLst>
            </a:pPr>
            <a:r>
              <a:rPr sz="2500" spc="-160" dirty="0">
                <a:solidFill>
                  <a:srgbClr val="0000A0"/>
                </a:solidFill>
                <a:latin typeface="Arial"/>
                <a:cs typeface="Arial"/>
              </a:rPr>
              <a:t>Search</a:t>
            </a:r>
            <a:r>
              <a:rPr sz="2500" spc="17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00" dirty="0">
                <a:solidFill>
                  <a:srgbClr val="0000A0"/>
                </a:solidFill>
                <a:latin typeface="Arial"/>
                <a:cs typeface="Arial"/>
              </a:rPr>
              <a:t>problems</a:t>
            </a:r>
            <a:r>
              <a:rPr sz="2500" spc="-100" dirty="0">
                <a:latin typeface="Arial"/>
                <a:cs typeface="Arial"/>
              </a:rPr>
              <a:t>:	</a:t>
            </a:r>
            <a:r>
              <a:rPr sz="2500" spc="-120" dirty="0">
                <a:latin typeface="Arial"/>
                <a:cs typeface="Arial"/>
              </a:rPr>
              <a:t>you </a:t>
            </a:r>
            <a:r>
              <a:rPr sz="2500" spc="-25" dirty="0">
                <a:latin typeface="Arial"/>
                <a:cs typeface="Arial"/>
              </a:rPr>
              <a:t>control</a:t>
            </a:r>
            <a:r>
              <a:rPr sz="2500" spc="-155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everything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754754" algn="l"/>
              </a:tabLst>
            </a:pPr>
            <a:r>
              <a:rPr sz="2500" spc="-60" dirty="0">
                <a:solidFill>
                  <a:srgbClr val="0000A0"/>
                </a:solidFill>
                <a:latin typeface="Arial"/>
                <a:cs typeface="Arial"/>
              </a:rPr>
              <a:t>Markov</a:t>
            </a:r>
            <a:r>
              <a:rPr sz="2500" spc="16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0000A0"/>
                </a:solidFill>
                <a:latin typeface="Arial"/>
                <a:cs typeface="Arial"/>
              </a:rPr>
              <a:t>decision</a:t>
            </a:r>
            <a:r>
              <a:rPr sz="2500" spc="16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65" dirty="0">
                <a:solidFill>
                  <a:srgbClr val="0000A0"/>
                </a:solidFill>
                <a:latin typeface="Arial"/>
                <a:cs typeface="Arial"/>
              </a:rPr>
              <a:t>processes</a:t>
            </a:r>
            <a:r>
              <a:rPr sz="2500" spc="-165" dirty="0">
                <a:latin typeface="Arial"/>
                <a:cs typeface="Arial"/>
              </a:rPr>
              <a:t>:	</a:t>
            </a:r>
            <a:r>
              <a:rPr sz="2500" spc="-80" dirty="0">
                <a:latin typeface="Arial"/>
                <a:cs typeface="Arial"/>
              </a:rPr>
              <a:t>against </a:t>
            </a:r>
            <a:r>
              <a:rPr sz="2500" spc="-60" dirty="0">
                <a:latin typeface="Arial"/>
                <a:cs typeface="Arial"/>
              </a:rPr>
              <a:t>nature </a:t>
            </a:r>
            <a:r>
              <a:rPr sz="2500" spc="-35" dirty="0">
                <a:latin typeface="Arial"/>
                <a:cs typeface="Arial"/>
              </a:rPr>
              <a:t>(e.g.,</a:t>
            </a:r>
            <a:r>
              <a:rPr sz="2500" spc="-50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Blackjack)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4937" y="3249228"/>
            <a:ext cx="2816860" cy="1362075"/>
            <a:chOff x="3674937" y="3249228"/>
            <a:chExt cx="2816860" cy="1362075"/>
          </a:xfrm>
        </p:grpSpPr>
        <p:sp>
          <p:nvSpPr>
            <p:cNvPr id="10" name="object 10"/>
            <p:cNvSpPr/>
            <p:nvPr/>
          </p:nvSpPr>
          <p:spPr>
            <a:xfrm>
              <a:off x="3678116" y="3714267"/>
              <a:ext cx="1659889" cy="508634"/>
            </a:xfrm>
            <a:custGeom>
              <a:avLst/>
              <a:gdLst/>
              <a:ahLst/>
              <a:cxnLst/>
              <a:rect l="l" t="t" r="r" b="b"/>
              <a:pathLst>
                <a:path w="1659889" h="508635">
                  <a:moveTo>
                    <a:pt x="508619" y="254309"/>
                  </a:moveTo>
                  <a:lnTo>
                    <a:pt x="503687" y="204464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30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4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30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  <a:path w="1659889" h="508635">
                  <a:moveTo>
                    <a:pt x="254309" y="254309"/>
                  </a:moveTo>
                  <a:lnTo>
                    <a:pt x="254309" y="254309"/>
                  </a:lnTo>
                  <a:lnTo>
                    <a:pt x="254309" y="254309"/>
                  </a:lnTo>
                  <a:close/>
                </a:path>
                <a:path w="1659889" h="508635">
                  <a:moveTo>
                    <a:pt x="1659372" y="254309"/>
                  </a:moveTo>
                  <a:lnTo>
                    <a:pt x="1654440" y="204464"/>
                  </a:lnTo>
                  <a:lnTo>
                    <a:pt x="1640011" y="156989"/>
                  </a:lnTo>
                  <a:lnTo>
                    <a:pt x="1616641" y="113220"/>
                  </a:lnTo>
                  <a:lnTo>
                    <a:pt x="1584883" y="74489"/>
                  </a:lnTo>
                  <a:lnTo>
                    <a:pt x="1546151" y="42730"/>
                  </a:lnTo>
                  <a:lnTo>
                    <a:pt x="1502382" y="19360"/>
                  </a:lnTo>
                  <a:lnTo>
                    <a:pt x="1454908" y="4932"/>
                  </a:lnTo>
                  <a:lnTo>
                    <a:pt x="1405062" y="0"/>
                  </a:lnTo>
                  <a:lnTo>
                    <a:pt x="1355216" y="4932"/>
                  </a:lnTo>
                  <a:lnTo>
                    <a:pt x="1307742" y="19360"/>
                  </a:lnTo>
                  <a:lnTo>
                    <a:pt x="1263973" y="42730"/>
                  </a:lnTo>
                  <a:lnTo>
                    <a:pt x="1225241" y="74489"/>
                  </a:lnTo>
                  <a:lnTo>
                    <a:pt x="1193483" y="113220"/>
                  </a:lnTo>
                  <a:lnTo>
                    <a:pt x="1170113" y="156989"/>
                  </a:lnTo>
                  <a:lnTo>
                    <a:pt x="1155685" y="204464"/>
                  </a:lnTo>
                  <a:lnTo>
                    <a:pt x="1150752" y="254309"/>
                  </a:lnTo>
                  <a:lnTo>
                    <a:pt x="1155685" y="304155"/>
                  </a:lnTo>
                  <a:lnTo>
                    <a:pt x="1170113" y="351630"/>
                  </a:lnTo>
                  <a:lnTo>
                    <a:pt x="1193483" y="395399"/>
                  </a:lnTo>
                  <a:lnTo>
                    <a:pt x="1225241" y="434130"/>
                  </a:lnTo>
                  <a:lnTo>
                    <a:pt x="1263973" y="465889"/>
                  </a:lnTo>
                  <a:lnTo>
                    <a:pt x="1307742" y="489259"/>
                  </a:lnTo>
                  <a:lnTo>
                    <a:pt x="1355216" y="503687"/>
                  </a:lnTo>
                  <a:lnTo>
                    <a:pt x="1405062" y="508619"/>
                  </a:lnTo>
                  <a:lnTo>
                    <a:pt x="1454908" y="503687"/>
                  </a:lnTo>
                  <a:lnTo>
                    <a:pt x="1502382" y="489259"/>
                  </a:lnTo>
                  <a:lnTo>
                    <a:pt x="1546151" y="465889"/>
                  </a:lnTo>
                  <a:lnTo>
                    <a:pt x="1584883" y="434130"/>
                  </a:lnTo>
                  <a:lnTo>
                    <a:pt x="1616641" y="395399"/>
                  </a:lnTo>
                  <a:lnTo>
                    <a:pt x="1640011" y="351630"/>
                  </a:lnTo>
                  <a:lnTo>
                    <a:pt x="1654440" y="304155"/>
                  </a:lnTo>
                  <a:lnTo>
                    <a:pt x="1659372" y="254309"/>
                  </a:lnTo>
                  <a:close/>
                </a:path>
                <a:path w="1659889" h="508635">
                  <a:moveTo>
                    <a:pt x="1405062" y="254309"/>
                  </a:moveTo>
                  <a:lnTo>
                    <a:pt x="1405062" y="254309"/>
                  </a:lnTo>
                  <a:lnTo>
                    <a:pt x="1405062" y="254309"/>
                  </a:lnTo>
                  <a:close/>
                </a:path>
                <a:path w="1659889" h="508635">
                  <a:moveTo>
                    <a:pt x="508619" y="254309"/>
                  </a:moveTo>
                  <a:lnTo>
                    <a:pt x="1128883" y="25430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94295" y="3932237"/>
              <a:ext cx="115882" cy="72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4370" y="3329623"/>
              <a:ext cx="1163955" cy="558800"/>
            </a:xfrm>
            <a:custGeom>
              <a:avLst/>
              <a:gdLst/>
              <a:ahLst/>
              <a:cxnLst/>
              <a:rect l="l" t="t" r="r" b="b"/>
              <a:pathLst>
                <a:path w="1163954" h="558800">
                  <a:moveTo>
                    <a:pt x="1163870" y="254309"/>
                  </a:moveTo>
                  <a:lnTo>
                    <a:pt x="1158938" y="204464"/>
                  </a:lnTo>
                  <a:lnTo>
                    <a:pt x="1144510" y="156989"/>
                  </a:lnTo>
                  <a:lnTo>
                    <a:pt x="1121140" y="113220"/>
                  </a:lnTo>
                  <a:lnTo>
                    <a:pt x="1089381" y="74489"/>
                  </a:lnTo>
                  <a:lnTo>
                    <a:pt x="1050650" y="42730"/>
                  </a:lnTo>
                  <a:lnTo>
                    <a:pt x="1006881" y="19360"/>
                  </a:lnTo>
                  <a:lnTo>
                    <a:pt x="959406" y="4932"/>
                  </a:lnTo>
                  <a:lnTo>
                    <a:pt x="909560" y="0"/>
                  </a:lnTo>
                  <a:lnTo>
                    <a:pt x="859714" y="4932"/>
                  </a:lnTo>
                  <a:lnTo>
                    <a:pt x="812240" y="19360"/>
                  </a:lnTo>
                  <a:lnTo>
                    <a:pt x="768471" y="42730"/>
                  </a:lnTo>
                  <a:lnTo>
                    <a:pt x="729740" y="74489"/>
                  </a:lnTo>
                  <a:lnTo>
                    <a:pt x="697981" y="113220"/>
                  </a:lnTo>
                  <a:lnTo>
                    <a:pt x="674611" y="156989"/>
                  </a:lnTo>
                  <a:lnTo>
                    <a:pt x="660183" y="204464"/>
                  </a:lnTo>
                  <a:lnTo>
                    <a:pt x="655250" y="254309"/>
                  </a:lnTo>
                  <a:lnTo>
                    <a:pt x="660183" y="304155"/>
                  </a:lnTo>
                  <a:lnTo>
                    <a:pt x="674611" y="351630"/>
                  </a:lnTo>
                  <a:lnTo>
                    <a:pt x="697981" y="395399"/>
                  </a:lnTo>
                  <a:lnTo>
                    <a:pt x="729740" y="434130"/>
                  </a:lnTo>
                  <a:lnTo>
                    <a:pt x="768471" y="465889"/>
                  </a:lnTo>
                  <a:lnTo>
                    <a:pt x="812240" y="489259"/>
                  </a:lnTo>
                  <a:lnTo>
                    <a:pt x="859714" y="503687"/>
                  </a:lnTo>
                  <a:lnTo>
                    <a:pt x="909560" y="508619"/>
                  </a:lnTo>
                  <a:lnTo>
                    <a:pt x="959406" y="503687"/>
                  </a:lnTo>
                  <a:lnTo>
                    <a:pt x="1006881" y="489259"/>
                  </a:lnTo>
                  <a:lnTo>
                    <a:pt x="1050650" y="465889"/>
                  </a:lnTo>
                  <a:lnTo>
                    <a:pt x="1089381" y="434130"/>
                  </a:lnTo>
                  <a:lnTo>
                    <a:pt x="1121140" y="395399"/>
                  </a:lnTo>
                  <a:lnTo>
                    <a:pt x="1144510" y="351630"/>
                  </a:lnTo>
                  <a:lnTo>
                    <a:pt x="1158938" y="304155"/>
                  </a:lnTo>
                  <a:lnTo>
                    <a:pt x="1163870" y="254309"/>
                  </a:lnTo>
                  <a:close/>
                </a:path>
                <a:path w="1163954" h="558800">
                  <a:moveTo>
                    <a:pt x="909560" y="254309"/>
                  </a:moveTo>
                  <a:lnTo>
                    <a:pt x="909560" y="254309"/>
                  </a:lnTo>
                  <a:lnTo>
                    <a:pt x="909560" y="254309"/>
                  </a:lnTo>
                  <a:close/>
                </a:path>
                <a:path w="1163954" h="558800">
                  <a:moveTo>
                    <a:pt x="0" y="558334"/>
                  </a:moveTo>
                  <a:lnTo>
                    <a:pt x="647625" y="341862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4427" y="3668307"/>
              <a:ext cx="120747" cy="725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24370" y="4049196"/>
              <a:ext cx="1163955" cy="558800"/>
            </a:xfrm>
            <a:custGeom>
              <a:avLst/>
              <a:gdLst/>
              <a:ahLst/>
              <a:cxnLst/>
              <a:rect l="l" t="t" r="r" b="b"/>
              <a:pathLst>
                <a:path w="1163954" h="558800">
                  <a:moveTo>
                    <a:pt x="1163870" y="304024"/>
                  </a:moveTo>
                  <a:lnTo>
                    <a:pt x="1158938" y="254178"/>
                  </a:lnTo>
                  <a:lnTo>
                    <a:pt x="1144510" y="206704"/>
                  </a:lnTo>
                  <a:lnTo>
                    <a:pt x="1121140" y="162935"/>
                  </a:lnTo>
                  <a:lnTo>
                    <a:pt x="1089381" y="124203"/>
                  </a:lnTo>
                  <a:lnTo>
                    <a:pt x="1050650" y="92445"/>
                  </a:lnTo>
                  <a:lnTo>
                    <a:pt x="1006881" y="69075"/>
                  </a:lnTo>
                  <a:lnTo>
                    <a:pt x="959406" y="54647"/>
                  </a:lnTo>
                  <a:lnTo>
                    <a:pt x="909560" y="49714"/>
                  </a:lnTo>
                  <a:lnTo>
                    <a:pt x="859714" y="54647"/>
                  </a:lnTo>
                  <a:lnTo>
                    <a:pt x="812240" y="69075"/>
                  </a:lnTo>
                  <a:lnTo>
                    <a:pt x="768471" y="92445"/>
                  </a:lnTo>
                  <a:lnTo>
                    <a:pt x="729740" y="124203"/>
                  </a:lnTo>
                  <a:lnTo>
                    <a:pt x="697981" y="162935"/>
                  </a:lnTo>
                  <a:lnTo>
                    <a:pt x="674611" y="206704"/>
                  </a:lnTo>
                  <a:lnTo>
                    <a:pt x="660183" y="254178"/>
                  </a:lnTo>
                  <a:lnTo>
                    <a:pt x="655250" y="304024"/>
                  </a:lnTo>
                  <a:lnTo>
                    <a:pt x="660183" y="353870"/>
                  </a:lnTo>
                  <a:lnTo>
                    <a:pt x="674611" y="401344"/>
                  </a:lnTo>
                  <a:lnTo>
                    <a:pt x="697981" y="445113"/>
                  </a:lnTo>
                  <a:lnTo>
                    <a:pt x="729740" y="483845"/>
                  </a:lnTo>
                  <a:lnTo>
                    <a:pt x="768471" y="515603"/>
                  </a:lnTo>
                  <a:lnTo>
                    <a:pt x="812240" y="538974"/>
                  </a:lnTo>
                  <a:lnTo>
                    <a:pt x="859714" y="553402"/>
                  </a:lnTo>
                  <a:lnTo>
                    <a:pt x="909560" y="558334"/>
                  </a:lnTo>
                  <a:lnTo>
                    <a:pt x="959406" y="553402"/>
                  </a:lnTo>
                  <a:lnTo>
                    <a:pt x="1006881" y="538974"/>
                  </a:lnTo>
                  <a:lnTo>
                    <a:pt x="1050650" y="515603"/>
                  </a:lnTo>
                  <a:lnTo>
                    <a:pt x="1089381" y="483845"/>
                  </a:lnTo>
                  <a:lnTo>
                    <a:pt x="1121140" y="445113"/>
                  </a:lnTo>
                  <a:lnTo>
                    <a:pt x="1144510" y="401344"/>
                  </a:lnTo>
                  <a:lnTo>
                    <a:pt x="1158938" y="353870"/>
                  </a:lnTo>
                  <a:lnTo>
                    <a:pt x="1163870" y="304024"/>
                  </a:lnTo>
                  <a:close/>
                </a:path>
                <a:path w="1163954" h="558800">
                  <a:moveTo>
                    <a:pt x="909560" y="304024"/>
                  </a:moveTo>
                  <a:lnTo>
                    <a:pt x="909560" y="304024"/>
                  </a:lnTo>
                  <a:lnTo>
                    <a:pt x="909560" y="304024"/>
                  </a:lnTo>
                  <a:close/>
                </a:path>
                <a:path w="1163954" h="558800">
                  <a:moveTo>
                    <a:pt x="0" y="0"/>
                  </a:moveTo>
                  <a:lnTo>
                    <a:pt x="647625" y="21647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54427" y="4196317"/>
              <a:ext cx="120747" cy="725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15317" y="3249228"/>
              <a:ext cx="551316" cy="2943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8589" y="4738600"/>
            <a:ext cx="673671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64460" algn="l"/>
              </a:tabLst>
            </a:pPr>
            <a:r>
              <a:rPr sz="2500" spc="-85" dirty="0">
                <a:solidFill>
                  <a:srgbClr val="0000A0"/>
                </a:solidFill>
                <a:latin typeface="Arial"/>
                <a:cs typeface="Arial"/>
              </a:rPr>
              <a:t>Adversarial</a:t>
            </a:r>
            <a:r>
              <a:rPr sz="2500" spc="15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50" dirty="0">
                <a:solidFill>
                  <a:srgbClr val="0000A0"/>
                </a:solidFill>
                <a:latin typeface="Arial"/>
                <a:cs typeface="Arial"/>
              </a:rPr>
              <a:t>games</a:t>
            </a:r>
            <a:r>
              <a:rPr sz="2500" spc="-150" dirty="0">
                <a:latin typeface="Arial"/>
                <a:cs typeface="Arial"/>
              </a:rPr>
              <a:t>:	</a:t>
            </a:r>
            <a:r>
              <a:rPr sz="2500" spc="-80" dirty="0">
                <a:latin typeface="Arial"/>
                <a:cs typeface="Arial"/>
              </a:rPr>
              <a:t>against </a:t>
            </a:r>
            <a:r>
              <a:rPr sz="2500" spc="-70" dirty="0">
                <a:latin typeface="Arial"/>
                <a:cs typeface="Arial"/>
              </a:rPr>
              <a:t>opponent </a:t>
            </a:r>
            <a:r>
              <a:rPr sz="2500" spc="-35" dirty="0">
                <a:latin typeface="Arial"/>
                <a:cs typeface="Arial"/>
              </a:rPr>
              <a:t>(e.g.,</a:t>
            </a:r>
            <a:r>
              <a:rPr sz="2500" spc="-70" dirty="0">
                <a:latin typeface="Arial"/>
                <a:cs typeface="Arial"/>
              </a:rPr>
              <a:t> </a:t>
            </a:r>
            <a:r>
              <a:rPr sz="2500" spc="-145" dirty="0">
                <a:latin typeface="Arial"/>
                <a:cs typeface="Arial"/>
              </a:rPr>
              <a:t>chess)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74937" y="5326315"/>
            <a:ext cx="2816860" cy="1554480"/>
            <a:chOff x="3674937" y="5326315"/>
            <a:chExt cx="2816860" cy="1554480"/>
          </a:xfrm>
        </p:grpSpPr>
        <p:sp>
          <p:nvSpPr>
            <p:cNvPr id="19" name="object 19"/>
            <p:cNvSpPr/>
            <p:nvPr/>
          </p:nvSpPr>
          <p:spPr>
            <a:xfrm>
              <a:off x="3678116" y="5984342"/>
              <a:ext cx="1659889" cy="508634"/>
            </a:xfrm>
            <a:custGeom>
              <a:avLst/>
              <a:gdLst/>
              <a:ahLst/>
              <a:cxnLst/>
              <a:rect l="l" t="t" r="r" b="b"/>
              <a:pathLst>
                <a:path w="1659889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30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30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  <a:path w="1659889" h="508635">
                  <a:moveTo>
                    <a:pt x="254309" y="254309"/>
                  </a:moveTo>
                  <a:lnTo>
                    <a:pt x="254309" y="254309"/>
                  </a:lnTo>
                  <a:lnTo>
                    <a:pt x="254309" y="254309"/>
                  </a:lnTo>
                  <a:close/>
                </a:path>
                <a:path w="1659889" h="508635">
                  <a:moveTo>
                    <a:pt x="1659372" y="254309"/>
                  </a:moveTo>
                  <a:lnTo>
                    <a:pt x="1654440" y="204463"/>
                  </a:lnTo>
                  <a:lnTo>
                    <a:pt x="1640011" y="156989"/>
                  </a:lnTo>
                  <a:lnTo>
                    <a:pt x="1616641" y="113220"/>
                  </a:lnTo>
                  <a:lnTo>
                    <a:pt x="1584883" y="74489"/>
                  </a:lnTo>
                  <a:lnTo>
                    <a:pt x="1546151" y="42730"/>
                  </a:lnTo>
                  <a:lnTo>
                    <a:pt x="1502382" y="19360"/>
                  </a:lnTo>
                  <a:lnTo>
                    <a:pt x="1454908" y="4932"/>
                  </a:lnTo>
                  <a:lnTo>
                    <a:pt x="1405062" y="0"/>
                  </a:lnTo>
                  <a:lnTo>
                    <a:pt x="1355216" y="4932"/>
                  </a:lnTo>
                  <a:lnTo>
                    <a:pt x="1307742" y="19360"/>
                  </a:lnTo>
                  <a:lnTo>
                    <a:pt x="1263973" y="42730"/>
                  </a:lnTo>
                  <a:lnTo>
                    <a:pt x="1225241" y="74489"/>
                  </a:lnTo>
                  <a:lnTo>
                    <a:pt x="1193483" y="113220"/>
                  </a:lnTo>
                  <a:lnTo>
                    <a:pt x="1170113" y="156989"/>
                  </a:lnTo>
                  <a:lnTo>
                    <a:pt x="1155685" y="204463"/>
                  </a:lnTo>
                  <a:lnTo>
                    <a:pt x="1150752" y="254309"/>
                  </a:lnTo>
                  <a:lnTo>
                    <a:pt x="1155685" y="304155"/>
                  </a:lnTo>
                  <a:lnTo>
                    <a:pt x="1170113" y="351630"/>
                  </a:lnTo>
                  <a:lnTo>
                    <a:pt x="1193483" y="395399"/>
                  </a:lnTo>
                  <a:lnTo>
                    <a:pt x="1225241" y="434130"/>
                  </a:lnTo>
                  <a:lnTo>
                    <a:pt x="1263973" y="465889"/>
                  </a:lnTo>
                  <a:lnTo>
                    <a:pt x="1307742" y="489259"/>
                  </a:lnTo>
                  <a:lnTo>
                    <a:pt x="1355216" y="503687"/>
                  </a:lnTo>
                  <a:lnTo>
                    <a:pt x="1405062" y="508619"/>
                  </a:lnTo>
                  <a:lnTo>
                    <a:pt x="1454908" y="503687"/>
                  </a:lnTo>
                  <a:lnTo>
                    <a:pt x="1502382" y="489259"/>
                  </a:lnTo>
                  <a:lnTo>
                    <a:pt x="1546151" y="465889"/>
                  </a:lnTo>
                  <a:lnTo>
                    <a:pt x="1584883" y="434130"/>
                  </a:lnTo>
                  <a:lnTo>
                    <a:pt x="1616641" y="395399"/>
                  </a:lnTo>
                  <a:lnTo>
                    <a:pt x="1640011" y="351630"/>
                  </a:lnTo>
                  <a:lnTo>
                    <a:pt x="1654440" y="304155"/>
                  </a:lnTo>
                  <a:lnTo>
                    <a:pt x="1659372" y="254309"/>
                  </a:lnTo>
                  <a:close/>
                </a:path>
                <a:path w="1659889" h="508635">
                  <a:moveTo>
                    <a:pt x="1405062" y="254309"/>
                  </a:moveTo>
                  <a:lnTo>
                    <a:pt x="1405062" y="254309"/>
                  </a:lnTo>
                  <a:lnTo>
                    <a:pt x="1405062" y="254309"/>
                  </a:lnTo>
                  <a:close/>
                </a:path>
                <a:path w="1659889" h="508635">
                  <a:moveTo>
                    <a:pt x="508619" y="254309"/>
                  </a:moveTo>
                  <a:lnTo>
                    <a:pt x="1128883" y="25430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94295" y="6202312"/>
              <a:ext cx="115882" cy="72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24370" y="5599698"/>
              <a:ext cx="1163955" cy="558800"/>
            </a:xfrm>
            <a:custGeom>
              <a:avLst/>
              <a:gdLst/>
              <a:ahLst/>
              <a:cxnLst/>
              <a:rect l="l" t="t" r="r" b="b"/>
              <a:pathLst>
                <a:path w="1163954" h="558800">
                  <a:moveTo>
                    <a:pt x="1163870" y="254309"/>
                  </a:moveTo>
                  <a:lnTo>
                    <a:pt x="1158938" y="204463"/>
                  </a:lnTo>
                  <a:lnTo>
                    <a:pt x="1144510" y="156989"/>
                  </a:lnTo>
                  <a:lnTo>
                    <a:pt x="1121140" y="113220"/>
                  </a:lnTo>
                  <a:lnTo>
                    <a:pt x="1089381" y="74489"/>
                  </a:lnTo>
                  <a:lnTo>
                    <a:pt x="1050650" y="42730"/>
                  </a:lnTo>
                  <a:lnTo>
                    <a:pt x="1006881" y="19360"/>
                  </a:lnTo>
                  <a:lnTo>
                    <a:pt x="959406" y="4932"/>
                  </a:lnTo>
                  <a:lnTo>
                    <a:pt x="909560" y="0"/>
                  </a:lnTo>
                  <a:lnTo>
                    <a:pt x="859714" y="4932"/>
                  </a:lnTo>
                  <a:lnTo>
                    <a:pt x="812240" y="19360"/>
                  </a:lnTo>
                  <a:lnTo>
                    <a:pt x="768471" y="42730"/>
                  </a:lnTo>
                  <a:lnTo>
                    <a:pt x="729740" y="74489"/>
                  </a:lnTo>
                  <a:lnTo>
                    <a:pt x="697981" y="113220"/>
                  </a:lnTo>
                  <a:lnTo>
                    <a:pt x="674611" y="156989"/>
                  </a:lnTo>
                  <a:lnTo>
                    <a:pt x="660183" y="204463"/>
                  </a:lnTo>
                  <a:lnTo>
                    <a:pt x="655250" y="254309"/>
                  </a:lnTo>
                  <a:lnTo>
                    <a:pt x="660183" y="304155"/>
                  </a:lnTo>
                  <a:lnTo>
                    <a:pt x="674611" y="351630"/>
                  </a:lnTo>
                  <a:lnTo>
                    <a:pt x="697981" y="395399"/>
                  </a:lnTo>
                  <a:lnTo>
                    <a:pt x="729740" y="434130"/>
                  </a:lnTo>
                  <a:lnTo>
                    <a:pt x="768471" y="465889"/>
                  </a:lnTo>
                  <a:lnTo>
                    <a:pt x="812240" y="489259"/>
                  </a:lnTo>
                  <a:lnTo>
                    <a:pt x="859714" y="503687"/>
                  </a:lnTo>
                  <a:lnTo>
                    <a:pt x="909560" y="508619"/>
                  </a:lnTo>
                  <a:lnTo>
                    <a:pt x="959406" y="503687"/>
                  </a:lnTo>
                  <a:lnTo>
                    <a:pt x="1006881" y="489259"/>
                  </a:lnTo>
                  <a:lnTo>
                    <a:pt x="1050650" y="465889"/>
                  </a:lnTo>
                  <a:lnTo>
                    <a:pt x="1089381" y="434130"/>
                  </a:lnTo>
                  <a:lnTo>
                    <a:pt x="1121140" y="395399"/>
                  </a:lnTo>
                  <a:lnTo>
                    <a:pt x="1144510" y="351630"/>
                  </a:lnTo>
                  <a:lnTo>
                    <a:pt x="1158938" y="304155"/>
                  </a:lnTo>
                  <a:lnTo>
                    <a:pt x="1163870" y="254309"/>
                  </a:lnTo>
                  <a:close/>
                </a:path>
                <a:path w="1163954" h="558800">
                  <a:moveTo>
                    <a:pt x="909560" y="254309"/>
                  </a:moveTo>
                  <a:lnTo>
                    <a:pt x="909560" y="254309"/>
                  </a:lnTo>
                  <a:lnTo>
                    <a:pt x="909560" y="254309"/>
                  </a:lnTo>
                  <a:close/>
                </a:path>
                <a:path w="1163954" h="558800">
                  <a:moveTo>
                    <a:pt x="0" y="558334"/>
                  </a:moveTo>
                  <a:lnTo>
                    <a:pt x="647625" y="341862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54427" y="5938382"/>
              <a:ext cx="120747" cy="725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4370" y="6319271"/>
              <a:ext cx="1163955" cy="558800"/>
            </a:xfrm>
            <a:custGeom>
              <a:avLst/>
              <a:gdLst/>
              <a:ahLst/>
              <a:cxnLst/>
              <a:rect l="l" t="t" r="r" b="b"/>
              <a:pathLst>
                <a:path w="1163954" h="558800">
                  <a:moveTo>
                    <a:pt x="1163870" y="304024"/>
                  </a:moveTo>
                  <a:lnTo>
                    <a:pt x="1158938" y="254178"/>
                  </a:lnTo>
                  <a:lnTo>
                    <a:pt x="1144510" y="206704"/>
                  </a:lnTo>
                  <a:lnTo>
                    <a:pt x="1121140" y="162935"/>
                  </a:lnTo>
                  <a:lnTo>
                    <a:pt x="1089381" y="124204"/>
                  </a:lnTo>
                  <a:lnTo>
                    <a:pt x="1050650" y="92445"/>
                  </a:lnTo>
                  <a:lnTo>
                    <a:pt x="1006881" y="69075"/>
                  </a:lnTo>
                  <a:lnTo>
                    <a:pt x="959406" y="54647"/>
                  </a:lnTo>
                  <a:lnTo>
                    <a:pt x="909560" y="49714"/>
                  </a:lnTo>
                  <a:lnTo>
                    <a:pt x="859714" y="54647"/>
                  </a:lnTo>
                  <a:lnTo>
                    <a:pt x="812240" y="69075"/>
                  </a:lnTo>
                  <a:lnTo>
                    <a:pt x="768471" y="92445"/>
                  </a:lnTo>
                  <a:lnTo>
                    <a:pt x="729740" y="124204"/>
                  </a:lnTo>
                  <a:lnTo>
                    <a:pt x="697981" y="162935"/>
                  </a:lnTo>
                  <a:lnTo>
                    <a:pt x="674611" y="206704"/>
                  </a:lnTo>
                  <a:lnTo>
                    <a:pt x="660183" y="254178"/>
                  </a:lnTo>
                  <a:lnTo>
                    <a:pt x="655250" y="304024"/>
                  </a:lnTo>
                  <a:lnTo>
                    <a:pt x="660183" y="353870"/>
                  </a:lnTo>
                  <a:lnTo>
                    <a:pt x="674611" y="401344"/>
                  </a:lnTo>
                  <a:lnTo>
                    <a:pt x="697981" y="445114"/>
                  </a:lnTo>
                  <a:lnTo>
                    <a:pt x="729740" y="483845"/>
                  </a:lnTo>
                  <a:lnTo>
                    <a:pt x="768471" y="515603"/>
                  </a:lnTo>
                  <a:lnTo>
                    <a:pt x="812240" y="538974"/>
                  </a:lnTo>
                  <a:lnTo>
                    <a:pt x="859714" y="553402"/>
                  </a:lnTo>
                  <a:lnTo>
                    <a:pt x="909560" y="558334"/>
                  </a:lnTo>
                  <a:lnTo>
                    <a:pt x="959406" y="553402"/>
                  </a:lnTo>
                  <a:lnTo>
                    <a:pt x="1006881" y="538974"/>
                  </a:lnTo>
                  <a:lnTo>
                    <a:pt x="1050650" y="515603"/>
                  </a:lnTo>
                  <a:lnTo>
                    <a:pt x="1089381" y="483845"/>
                  </a:lnTo>
                  <a:lnTo>
                    <a:pt x="1121140" y="445114"/>
                  </a:lnTo>
                  <a:lnTo>
                    <a:pt x="1144510" y="401344"/>
                  </a:lnTo>
                  <a:lnTo>
                    <a:pt x="1158938" y="353870"/>
                  </a:lnTo>
                  <a:lnTo>
                    <a:pt x="1163870" y="304024"/>
                  </a:lnTo>
                  <a:close/>
                </a:path>
                <a:path w="1163954" h="558800">
                  <a:moveTo>
                    <a:pt x="909560" y="304024"/>
                  </a:moveTo>
                  <a:lnTo>
                    <a:pt x="909560" y="304024"/>
                  </a:lnTo>
                  <a:lnTo>
                    <a:pt x="909560" y="304024"/>
                  </a:lnTo>
                  <a:close/>
                </a:path>
                <a:path w="1163954" h="558800">
                  <a:moveTo>
                    <a:pt x="0" y="0"/>
                  </a:moveTo>
                  <a:lnTo>
                    <a:pt x="647625" y="216472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54427" y="6466392"/>
              <a:ext cx="120747" cy="725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62112" y="5326315"/>
              <a:ext cx="642132" cy="5912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79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5571" y="3899899"/>
            <a:ext cx="7518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fl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1007" y="2706882"/>
            <a:ext cx="142875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00" dirty="0">
                <a:solidFill>
                  <a:srgbClr val="008000"/>
                </a:solidFill>
                <a:latin typeface="Arial"/>
                <a:cs typeface="Arial"/>
              </a:rPr>
              <a:t>Search</a:t>
            </a:r>
            <a:r>
              <a:rPr sz="1600" spc="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8000"/>
                </a:solidFill>
                <a:latin typeface="Arial"/>
                <a:cs typeface="Arial"/>
              </a:rPr>
              <a:t>problems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371" y="3103838"/>
            <a:ext cx="227203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40" dirty="0">
                <a:solidFill>
                  <a:srgbClr val="008000"/>
                </a:solidFill>
                <a:latin typeface="Arial"/>
                <a:cs typeface="Arial"/>
              </a:rPr>
              <a:t>Markov </a:t>
            </a:r>
            <a:r>
              <a:rPr sz="1600" spc="-70" dirty="0">
                <a:solidFill>
                  <a:srgbClr val="008000"/>
                </a:solidFill>
                <a:latin typeface="Arial"/>
                <a:cs typeface="Arial"/>
              </a:rPr>
              <a:t>decision</a:t>
            </a:r>
            <a:r>
              <a:rPr sz="1600" spc="1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processes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8202" y="3500794"/>
            <a:ext cx="157416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55" dirty="0">
                <a:solidFill>
                  <a:srgbClr val="008000"/>
                </a:solidFill>
                <a:latin typeface="Arial"/>
                <a:cs typeface="Arial"/>
              </a:rPr>
              <a:t>Adversarial</a:t>
            </a:r>
            <a:r>
              <a:rPr sz="1600" spc="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games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279" y="3899899"/>
            <a:ext cx="7677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0" dirty="0">
                <a:solidFill>
                  <a:srgbClr val="008000"/>
                </a:solidFill>
                <a:latin typeface="Arial"/>
                <a:cs typeface="Arial"/>
              </a:rPr>
              <a:t>States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4043" y="3103838"/>
            <a:ext cx="279209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Constraint 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satisfaction</a:t>
            </a:r>
            <a:r>
              <a:rPr sz="1600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4824" y="3500794"/>
            <a:ext cx="15913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Bayesian</a:t>
            </a:r>
            <a:r>
              <a:rPr sz="16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851" y="3899899"/>
            <a:ext cx="10833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8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000" b="1" spc="-114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000" b="1" spc="-80" dirty="0">
                <a:solidFill>
                  <a:srgbClr val="0000FF"/>
                </a:solidFill>
                <a:latin typeface="Arial"/>
                <a:cs typeface="Arial"/>
              </a:rPr>
              <a:t>riables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4831" y="4282015"/>
            <a:ext cx="9459595" cy="130175"/>
            <a:chOff x="314831" y="4282015"/>
            <a:chExt cx="9459595" cy="130175"/>
          </a:xfrm>
        </p:grpSpPr>
        <p:sp>
          <p:nvSpPr>
            <p:cNvPr id="12" name="object 12"/>
            <p:cNvSpPr/>
            <p:nvPr/>
          </p:nvSpPr>
          <p:spPr>
            <a:xfrm>
              <a:off x="314831" y="4346985"/>
              <a:ext cx="9427845" cy="0"/>
            </a:xfrm>
            <a:custGeom>
              <a:avLst/>
              <a:gdLst/>
              <a:ahLst/>
              <a:cxnLst/>
              <a:rect l="l" t="t" r="r" b="b"/>
              <a:pathLst>
                <a:path w="9427845">
                  <a:moveTo>
                    <a:pt x="0" y="0"/>
                  </a:moveTo>
                  <a:lnTo>
                    <a:pt x="9427340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00792" y="4282015"/>
              <a:ext cx="173169" cy="129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1743" y="4418443"/>
            <a:ext cx="192595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5" dirty="0">
                <a:latin typeface="Arial"/>
                <a:cs typeface="Arial"/>
              </a:rPr>
              <a:t>”Low-level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82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88334" y="4418443"/>
            <a:ext cx="1977389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5" dirty="0">
                <a:latin typeface="Arial"/>
                <a:cs typeface="Arial"/>
              </a:rPr>
              <a:t>”High-level</a:t>
            </a:r>
            <a:r>
              <a:rPr sz="1500" spc="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91605" y="4691887"/>
            <a:ext cx="3776790" cy="40267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2500" b="1" spc="-25" dirty="0">
                <a:solidFill>
                  <a:srgbClr val="A52929"/>
                </a:solidFill>
                <a:latin typeface="Arial"/>
                <a:cs typeface="Arial"/>
              </a:rPr>
              <a:t>AI and </a:t>
            </a:r>
            <a:r>
              <a:rPr sz="2500" b="1" spc="-25" dirty="0">
                <a:solidFill>
                  <a:srgbClr val="A52929"/>
                </a:solidFill>
                <a:latin typeface="Arial"/>
                <a:cs typeface="Arial"/>
              </a:rPr>
              <a:t>Machine</a:t>
            </a:r>
            <a:r>
              <a:rPr sz="2500" b="1" spc="190" dirty="0">
                <a:solidFill>
                  <a:srgbClr val="A52929"/>
                </a:solidFill>
                <a:latin typeface="Arial"/>
                <a:cs typeface="Arial"/>
              </a:rPr>
              <a:t> </a:t>
            </a:r>
            <a:r>
              <a:rPr sz="2500" b="1" spc="-90" dirty="0">
                <a:solidFill>
                  <a:srgbClr val="A52929"/>
                </a:solidFill>
                <a:latin typeface="Arial"/>
                <a:cs typeface="Arial"/>
              </a:rPr>
              <a:t>learning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2105" y="260258"/>
            <a:ext cx="152273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Sudoku</a:t>
            </a:r>
          </a:p>
        </p:txBody>
      </p:sp>
      <p:sp>
        <p:nvSpPr>
          <p:cNvPr id="3" name="object 3"/>
          <p:cNvSpPr/>
          <p:nvPr/>
        </p:nvSpPr>
        <p:spPr>
          <a:xfrm>
            <a:off x="1325747" y="1326214"/>
            <a:ext cx="3185232" cy="318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65290" y="2853879"/>
            <a:ext cx="558800" cy="130175"/>
            <a:chOff x="4765290" y="2853879"/>
            <a:chExt cx="558800" cy="130175"/>
          </a:xfrm>
        </p:grpSpPr>
        <p:sp>
          <p:nvSpPr>
            <p:cNvPr id="5" name="object 5"/>
            <p:cNvSpPr/>
            <p:nvPr/>
          </p:nvSpPr>
          <p:spPr>
            <a:xfrm>
              <a:off x="4765290" y="2918830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>
                  <a:moveTo>
                    <a:pt x="0" y="0"/>
                  </a:moveTo>
                  <a:lnTo>
                    <a:pt x="526423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0395" y="2853879"/>
              <a:ext cx="173107" cy="1299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655377" y="1326214"/>
            <a:ext cx="3185232" cy="318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8589" y="4672535"/>
            <a:ext cx="9664065" cy="1546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sz="2500" spc="-100" dirty="0">
                <a:solidFill>
                  <a:srgbClr val="0000A0"/>
                </a:solidFill>
                <a:latin typeface="Arial"/>
                <a:cs typeface="Arial"/>
              </a:rPr>
              <a:t>Goal</a:t>
            </a:r>
            <a:r>
              <a:rPr sz="2500" spc="-100" dirty="0">
                <a:latin typeface="Arial"/>
                <a:cs typeface="Arial"/>
              </a:rPr>
              <a:t>: </a:t>
            </a:r>
            <a:r>
              <a:rPr sz="2500" spc="20" dirty="0">
                <a:latin typeface="Arial"/>
                <a:cs typeface="Arial"/>
              </a:rPr>
              <a:t>put </a:t>
            </a:r>
            <a:r>
              <a:rPr sz="2500" spc="-30" dirty="0">
                <a:latin typeface="Arial"/>
                <a:cs typeface="Arial"/>
              </a:rPr>
              <a:t>digits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60" dirty="0">
                <a:latin typeface="Arial"/>
                <a:cs typeface="Arial"/>
              </a:rPr>
              <a:t>blank </a:t>
            </a:r>
            <a:r>
              <a:rPr sz="2500" spc="-175" dirty="0">
                <a:latin typeface="Arial"/>
                <a:cs typeface="Arial"/>
              </a:rPr>
              <a:t>squares </a:t>
            </a:r>
            <a:r>
              <a:rPr sz="2500" spc="-200" dirty="0">
                <a:latin typeface="Arial"/>
                <a:cs typeface="Arial"/>
              </a:rPr>
              <a:t>so </a:t>
            </a:r>
            <a:r>
              <a:rPr sz="2500" spc="-160" dirty="0">
                <a:latin typeface="Arial"/>
                <a:cs typeface="Arial"/>
              </a:rPr>
              <a:t>each </a:t>
            </a:r>
            <a:r>
              <a:rPr sz="2500" spc="-55" dirty="0">
                <a:latin typeface="Arial"/>
                <a:cs typeface="Arial"/>
              </a:rPr>
              <a:t>row, </a:t>
            </a:r>
            <a:r>
              <a:rPr sz="2500" spc="-60" dirty="0">
                <a:latin typeface="Arial"/>
                <a:cs typeface="Arial"/>
              </a:rPr>
              <a:t>column, </a:t>
            </a:r>
            <a:r>
              <a:rPr sz="2500" spc="-114" dirty="0">
                <a:latin typeface="Arial"/>
                <a:cs typeface="Arial"/>
              </a:rPr>
              <a:t>and </a:t>
            </a:r>
            <a:r>
              <a:rPr sz="2500" spc="-110" dirty="0">
                <a:latin typeface="Arial"/>
                <a:cs typeface="Arial"/>
              </a:rPr>
              <a:t>3x3 </a:t>
            </a:r>
            <a:r>
              <a:rPr sz="2500" spc="-75" dirty="0">
                <a:latin typeface="Arial"/>
                <a:cs typeface="Arial"/>
              </a:rPr>
              <a:t>sub-block  </a:t>
            </a:r>
            <a:r>
              <a:rPr sz="2500" spc="-180" dirty="0">
                <a:latin typeface="Arial"/>
                <a:cs typeface="Arial"/>
              </a:rPr>
              <a:t>has </a:t>
            </a:r>
            <a:r>
              <a:rPr sz="2500" spc="-30" dirty="0">
                <a:latin typeface="Arial"/>
                <a:cs typeface="Arial"/>
              </a:rPr>
              <a:t>digits</a:t>
            </a:r>
            <a:r>
              <a:rPr sz="2500" spc="-35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1–9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94715" algn="l"/>
              </a:tabLst>
            </a:pPr>
            <a:r>
              <a:rPr sz="2500" spc="-35" dirty="0">
                <a:solidFill>
                  <a:srgbClr val="0000A0"/>
                </a:solidFill>
                <a:latin typeface="Arial"/>
                <a:cs typeface="Arial"/>
              </a:rPr>
              <a:t>Note</a:t>
            </a:r>
            <a:r>
              <a:rPr sz="2500" spc="-35" dirty="0">
                <a:latin typeface="Arial"/>
                <a:cs typeface="Arial"/>
              </a:rPr>
              <a:t>:	</a:t>
            </a:r>
            <a:r>
              <a:rPr sz="2500" spc="-95" dirty="0">
                <a:latin typeface="Arial"/>
                <a:cs typeface="Arial"/>
              </a:rPr>
              <a:t>order </a:t>
            </a:r>
            <a:r>
              <a:rPr sz="2500" spc="-25" dirty="0">
                <a:latin typeface="Arial"/>
                <a:cs typeface="Arial"/>
              </a:rPr>
              <a:t>of </a:t>
            </a:r>
            <a:r>
              <a:rPr sz="2500" spc="5" dirty="0">
                <a:latin typeface="Arial"/>
                <a:cs typeface="Arial"/>
              </a:rPr>
              <a:t>filling </a:t>
            </a:r>
            <a:r>
              <a:rPr sz="2500" spc="-175" dirty="0">
                <a:latin typeface="Arial"/>
                <a:cs typeface="Arial"/>
              </a:rPr>
              <a:t>squares </a:t>
            </a:r>
            <a:r>
              <a:rPr sz="2500" spc="-55" dirty="0">
                <a:latin typeface="Arial"/>
                <a:cs typeface="Arial"/>
              </a:rPr>
              <a:t>doesn’t </a:t>
            </a:r>
            <a:r>
              <a:rPr sz="2500" spc="-5" dirty="0">
                <a:latin typeface="Arial"/>
                <a:cs typeface="Arial"/>
              </a:rPr>
              <a:t>matter </a:t>
            </a:r>
            <a:r>
              <a:rPr sz="2500" spc="-20" dirty="0">
                <a:latin typeface="Arial"/>
                <a:cs typeface="Arial"/>
              </a:rPr>
              <a:t>in </a:t>
            </a:r>
            <a:r>
              <a:rPr sz="2500" spc="-45" dirty="0">
                <a:latin typeface="Arial"/>
                <a:cs typeface="Arial"/>
              </a:rPr>
              <a:t>the </a:t>
            </a:r>
            <a:r>
              <a:rPr sz="2500" spc="-65" dirty="0">
                <a:latin typeface="Arial"/>
                <a:cs typeface="Arial"/>
              </a:rPr>
              <a:t>evaluation</a:t>
            </a:r>
            <a:r>
              <a:rPr sz="2500" spc="5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criteria!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83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391" y="260258"/>
            <a:ext cx="450850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Variable-based</a:t>
            </a:r>
            <a:r>
              <a:rPr spc="145" dirty="0"/>
              <a:t> </a:t>
            </a:r>
            <a:r>
              <a:rPr spc="-20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89" y="1309193"/>
            <a:ext cx="1541780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sz="2500" spc="-45" dirty="0">
                <a:solidFill>
                  <a:srgbClr val="0000A0"/>
                </a:solidFill>
                <a:latin typeface="Arial"/>
                <a:cs typeface="Arial"/>
              </a:rPr>
              <a:t>Constraint  </a:t>
            </a:r>
            <a:r>
              <a:rPr sz="2500" spc="-80" dirty="0">
                <a:latin typeface="Arial"/>
                <a:cs typeface="Arial"/>
              </a:rPr>
              <a:t>scheduling)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197" y="1309193"/>
            <a:ext cx="57435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60220" algn="l"/>
                <a:tab pos="3446145" algn="l"/>
                <a:tab pos="4270375" algn="l"/>
              </a:tabLst>
            </a:pPr>
            <a:r>
              <a:rPr sz="2500" spc="-75" dirty="0">
                <a:solidFill>
                  <a:srgbClr val="0000A0"/>
                </a:solidFill>
                <a:latin typeface="Arial"/>
                <a:cs typeface="Arial"/>
              </a:rPr>
              <a:t>satisf</a:t>
            </a:r>
            <a:r>
              <a:rPr sz="2500" spc="-114" dirty="0">
                <a:solidFill>
                  <a:srgbClr val="0000A0"/>
                </a:solidFill>
                <a:latin typeface="Arial"/>
                <a:cs typeface="Arial"/>
              </a:rPr>
              <a:t>a</a:t>
            </a:r>
            <a:r>
              <a:rPr sz="2500" spc="-125" dirty="0">
                <a:solidFill>
                  <a:srgbClr val="0000A0"/>
                </a:solidFill>
                <a:latin typeface="Arial"/>
                <a:cs typeface="Arial"/>
              </a:rPr>
              <a:t>c</a:t>
            </a:r>
            <a:r>
              <a:rPr sz="2500" spc="15" dirty="0">
                <a:solidFill>
                  <a:srgbClr val="0000A0"/>
                </a:solidFill>
                <a:latin typeface="Arial"/>
                <a:cs typeface="Arial"/>
              </a:rPr>
              <a:t>tion</a:t>
            </a:r>
            <a:r>
              <a:rPr sz="2500" dirty="0">
                <a:solidFill>
                  <a:srgbClr val="0000A0"/>
                </a:solidFill>
                <a:latin typeface="Arial"/>
                <a:cs typeface="Arial"/>
              </a:rPr>
              <a:t>	</a:t>
            </a:r>
            <a:r>
              <a:rPr sz="2500" spc="-155" dirty="0">
                <a:solidFill>
                  <a:srgbClr val="0000A0"/>
                </a:solidFill>
                <a:latin typeface="Arial"/>
                <a:cs typeface="Arial"/>
              </a:rPr>
              <a:t>p</a:t>
            </a:r>
            <a:r>
              <a:rPr sz="2500" spc="-105" dirty="0">
                <a:solidFill>
                  <a:srgbClr val="0000A0"/>
                </a:solidFill>
                <a:latin typeface="Arial"/>
                <a:cs typeface="Arial"/>
              </a:rPr>
              <a:t>roblem</a:t>
            </a:r>
            <a:r>
              <a:rPr sz="2500" spc="-90" dirty="0">
                <a:solidFill>
                  <a:srgbClr val="0000A0"/>
                </a:solidFill>
                <a:latin typeface="Arial"/>
                <a:cs typeface="Arial"/>
              </a:rPr>
              <a:t>s</a:t>
            </a:r>
            <a:r>
              <a:rPr sz="2500" spc="5" dirty="0">
                <a:latin typeface="Arial"/>
                <a:cs typeface="Arial"/>
              </a:rPr>
              <a:t>: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30" dirty="0">
                <a:latin typeface="Arial"/>
                <a:cs typeface="Arial"/>
              </a:rPr>
              <a:t>h</a:t>
            </a:r>
            <a:r>
              <a:rPr sz="2500" spc="-200" dirty="0">
                <a:latin typeface="Arial"/>
                <a:cs typeface="Arial"/>
              </a:rPr>
              <a:t>a</a:t>
            </a:r>
            <a:r>
              <a:rPr sz="2500" spc="-25" dirty="0">
                <a:latin typeface="Arial"/>
                <a:cs typeface="Arial"/>
              </a:rPr>
              <a:t>rd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55" dirty="0">
                <a:latin typeface="Arial"/>
                <a:cs typeface="Arial"/>
              </a:rPr>
              <a:t>constraints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4106" y="1309193"/>
            <a:ext cx="7239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60" dirty="0">
                <a:latin typeface="Arial"/>
                <a:cs typeface="Arial"/>
              </a:rPr>
              <a:t>(e</a:t>
            </a:r>
            <a:r>
              <a:rPr sz="2500" dirty="0">
                <a:latin typeface="Arial"/>
                <a:cs typeface="Arial"/>
              </a:rPr>
              <a:t>.</a:t>
            </a:r>
            <a:r>
              <a:rPr sz="2500" spc="-35" dirty="0">
                <a:latin typeface="Arial"/>
                <a:cs typeface="Arial"/>
              </a:rPr>
              <a:t>g.,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9418" y="1309193"/>
            <a:ext cx="111315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90" dirty="0">
                <a:latin typeface="Arial"/>
                <a:cs typeface="Arial"/>
              </a:rPr>
              <a:t>Sudoku,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2760" y="2318542"/>
            <a:ext cx="2040889" cy="2040889"/>
          </a:xfrm>
          <a:custGeom>
            <a:avLst/>
            <a:gdLst/>
            <a:ahLst/>
            <a:cxnLst/>
            <a:rect l="l" t="t" r="r" b="b"/>
            <a:pathLst>
              <a:path w="2040889" h="2040889">
                <a:moveTo>
                  <a:pt x="635774" y="317887"/>
                </a:moveTo>
                <a:lnTo>
                  <a:pt x="631814" y="267857"/>
                </a:lnTo>
                <a:lnTo>
                  <a:pt x="620168" y="219511"/>
                </a:lnTo>
                <a:lnTo>
                  <a:pt x="601191" y="173703"/>
                </a:lnTo>
                <a:lnTo>
                  <a:pt x="575238" y="131285"/>
                </a:lnTo>
                <a:lnTo>
                  <a:pt x="542663" y="93111"/>
                </a:lnTo>
                <a:lnTo>
                  <a:pt x="504488" y="60536"/>
                </a:lnTo>
                <a:lnTo>
                  <a:pt x="462071" y="34583"/>
                </a:lnTo>
                <a:lnTo>
                  <a:pt x="416262" y="15606"/>
                </a:lnTo>
                <a:lnTo>
                  <a:pt x="367917" y="3960"/>
                </a:lnTo>
                <a:lnTo>
                  <a:pt x="317887" y="0"/>
                </a:lnTo>
                <a:lnTo>
                  <a:pt x="267857" y="3960"/>
                </a:lnTo>
                <a:lnTo>
                  <a:pt x="219512" y="15606"/>
                </a:lnTo>
                <a:lnTo>
                  <a:pt x="173703" y="34583"/>
                </a:lnTo>
                <a:lnTo>
                  <a:pt x="131286" y="60536"/>
                </a:lnTo>
                <a:lnTo>
                  <a:pt x="93111" y="93111"/>
                </a:lnTo>
                <a:lnTo>
                  <a:pt x="60536" y="131285"/>
                </a:lnTo>
                <a:lnTo>
                  <a:pt x="34583" y="173703"/>
                </a:lnTo>
                <a:lnTo>
                  <a:pt x="15606" y="219511"/>
                </a:lnTo>
                <a:lnTo>
                  <a:pt x="3960" y="267857"/>
                </a:lnTo>
                <a:lnTo>
                  <a:pt x="0" y="317887"/>
                </a:lnTo>
                <a:lnTo>
                  <a:pt x="3960" y="367917"/>
                </a:lnTo>
                <a:lnTo>
                  <a:pt x="15606" y="416262"/>
                </a:lnTo>
                <a:lnTo>
                  <a:pt x="34583" y="462071"/>
                </a:lnTo>
                <a:lnTo>
                  <a:pt x="60536" y="504488"/>
                </a:lnTo>
                <a:lnTo>
                  <a:pt x="93111" y="542663"/>
                </a:lnTo>
                <a:lnTo>
                  <a:pt x="131286" y="575238"/>
                </a:lnTo>
                <a:lnTo>
                  <a:pt x="173703" y="601191"/>
                </a:lnTo>
                <a:lnTo>
                  <a:pt x="219512" y="620168"/>
                </a:lnTo>
                <a:lnTo>
                  <a:pt x="267857" y="631814"/>
                </a:lnTo>
                <a:lnTo>
                  <a:pt x="317887" y="635774"/>
                </a:lnTo>
                <a:lnTo>
                  <a:pt x="367917" y="631814"/>
                </a:lnTo>
                <a:lnTo>
                  <a:pt x="416262" y="620168"/>
                </a:lnTo>
                <a:lnTo>
                  <a:pt x="462071" y="601191"/>
                </a:lnTo>
                <a:lnTo>
                  <a:pt x="504488" y="575238"/>
                </a:lnTo>
                <a:lnTo>
                  <a:pt x="542663" y="542663"/>
                </a:lnTo>
                <a:lnTo>
                  <a:pt x="575238" y="504488"/>
                </a:lnTo>
                <a:lnTo>
                  <a:pt x="601191" y="462071"/>
                </a:lnTo>
                <a:lnTo>
                  <a:pt x="620168" y="416262"/>
                </a:lnTo>
                <a:lnTo>
                  <a:pt x="631814" y="367917"/>
                </a:lnTo>
                <a:lnTo>
                  <a:pt x="635774" y="317887"/>
                </a:lnTo>
                <a:close/>
              </a:path>
              <a:path w="2040889" h="2040889">
                <a:moveTo>
                  <a:pt x="2040837" y="317887"/>
                </a:moveTo>
                <a:lnTo>
                  <a:pt x="2036876" y="267857"/>
                </a:lnTo>
                <a:lnTo>
                  <a:pt x="2025230" y="219511"/>
                </a:lnTo>
                <a:lnTo>
                  <a:pt x="2006254" y="173703"/>
                </a:lnTo>
                <a:lnTo>
                  <a:pt x="1980300" y="131285"/>
                </a:lnTo>
                <a:lnTo>
                  <a:pt x="1947725" y="93111"/>
                </a:lnTo>
                <a:lnTo>
                  <a:pt x="1909551" y="60536"/>
                </a:lnTo>
                <a:lnTo>
                  <a:pt x="1867133" y="34583"/>
                </a:lnTo>
                <a:lnTo>
                  <a:pt x="1821325" y="15606"/>
                </a:lnTo>
                <a:lnTo>
                  <a:pt x="1772979" y="3960"/>
                </a:lnTo>
                <a:lnTo>
                  <a:pt x="1722950" y="0"/>
                </a:lnTo>
                <a:lnTo>
                  <a:pt x="1672920" y="3960"/>
                </a:lnTo>
                <a:lnTo>
                  <a:pt x="1624574" y="15606"/>
                </a:lnTo>
                <a:lnTo>
                  <a:pt x="1578766" y="34583"/>
                </a:lnTo>
                <a:lnTo>
                  <a:pt x="1536348" y="60536"/>
                </a:lnTo>
                <a:lnTo>
                  <a:pt x="1498174" y="93111"/>
                </a:lnTo>
                <a:lnTo>
                  <a:pt x="1465599" y="131285"/>
                </a:lnTo>
                <a:lnTo>
                  <a:pt x="1439645" y="173703"/>
                </a:lnTo>
                <a:lnTo>
                  <a:pt x="1420669" y="219511"/>
                </a:lnTo>
                <a:lnTo>
                  <a:pt x="1409023" y="267857"/>
                </a:lnTo>
                <a:lnTo>
                  <a:pt x="1405062" y="317887"/>
                </a:lnTo>
                <a:lnTo>
                  <a:pt x="1409023" y="367917"/>
                </a:lnTo>
                <a:lnTo>
                  <a:pt x="1420669" y="416262"/>
                </a:lnTo>
                <a:lnTo>
                  <a:pt x="1439645" y="462071"/>
                </a:lnTo>
                <a:lnTo>
                  <a:pt x="1465599" y="504488"/>
                </a:lnTo>
                <a:lnTo>
                  <a:pt x="1498174" y="542663"/>
                </a:lnTo>
                <a:lnTo>
                  <a:pt x="1536348" y="575238"/>
                </a:lnTo>
                <a:lnTo>
                  <a:pt x="1578766" y="601191"/>
                </a:lnTo>
                <a:lnTo>
                  <a:pt x="1624574" y="620168"/>
                </a:lnTo>
                <a:lnTo>
                  <a:pt x="1672920" y="631814"/>
                </a:lnTo>
                <a:lnTo>
                  <a:pt x="1722950" y="635774"/>
                </a:lnTo>
                <a:lnTo>
                  <a:pt x="1772979" y="631814"/>
                </a:lnTo>
                <a:lnTo>
                  <a:pt x="1821325" y="620168"/>
                </a:lnTo>
                <a:lnTo>
                  <a:pt x="1867133" y="601191"/>
                </a:lnTo>
                <a:lnTo>
                  <a:pt x="1909551" y="575238"/>
                </a:lnTo>
                <a:lnTo>
                  <a:pt x="1947725" y="542663"/>
                </a:lnTo>
                <a:lnTo>
                  <a:pt x="1980300" y="504488"/>
                </a:lnTo>
                <a:lnTo>
                  <a:pt x="2006254" y="462071"/>
                </a:lnTo>
                <a:lnTo>
                  <a:pt x="2025230" y="416262"/>
                </a:lnTo>
                <a:lnTo>
                  <a:pt x="2036876" y="367917"/>
                </a:lnTo>
                <a:lnTo>
                  <a:pt x="2040837" y="317887"/>
                </a:lnTo>
                <a:close/>
              </a:path>
              <a:path w="2040889" h="2040889">
                <a:moveTo>
                  <a:pt x="2040837" y="1722950"/>
                </a:moveTo>
                <a:lnTo>
                  <a:pt x="2036876" y="1672920"/>
                </a:lnTo>
                <a:lnTo>
                  <a:pt x="2025230" y="1624574"/>
                </a:lnTo>
                <a:lnTo>
                  <a:pt x="2006254" y="1578766"/>
                </a:lnTo>
                <a:lnTo>
                  <a:pt x="1980300" y="1536348"/>
                </a:lnTo>
                <a:lnTo>
                  <a:pt x="1947725" y="1498174"/>
                </a:lnTo>
                <a:lnTo>
                  <a:pt x="1909551" y="1465599"/>
                </a:lnTo>
                <a:lnTo>
                  <a:pt x="1867133" y="1439645"/>
                </a:lnTo>
                <a:lnTo>
                  <a:pt x="1821325" y="1420669"/>
                </a:lnTo>
                <a:lnTo>
                  <a:pt x="1772979" y="1409023"/>
                </a:lnTo>
                <a:lnTo>
                  <a:pt x="1722950" y="1405062"/>
                </a:lnTo>
                <a:lnTo>
                  <a:pt x="1672920" y="1409023"/>
                </a:lnTo>
                <a:lnTo>
                  <a:pt x="1624574" y="1420669"/>
                </a:lnTo>
                <a:lnTo>
                  <a:pt x="1578766" y="1439645"/>
                </a:lnTo>
                <a:lnTo>
                  <a:pt x="1536348" y="1465599"/>
                </a:lnTo>
                <a:lnTo>
                  <a:pt x="1498174" y="1498174"/>
                </a:lnTo>
                <a:lnTo>
                  <a:pt x="1465599" y="1536348"/>
                </a:lnTo>
                <a:lnTo>
                  <a:pt x="1439645" y="1578766"/>
                </a:lnTo>
                <a:lnTo>
                  <a:pt x="1420669" y="1624574"/>
                </a:lnTo>
                <a:lnTo>
                  <a:pt x="1409023" y="1672920"/>
                </a:lnTo>
                <a:lnTo>
                  <a:pt x="1405062" y="1722950"/>
                </a:lnTo>
                <a:lnTo>
                  <a:pt x="1409023" y="1772979"/>
                </a:lnTo>
                <a:lnTo>
                  <a:pt x="1420669" y="1821325"/>
                </a:lnTo>
                <a:lnTo>
                  <a:pt x="1439645" y="1867133"/>
                </a:lnTo>
                <a:lnTo>
                  <a:pt x="1465599" y="1909551"/>
                </a:lnTo>
                <a:lnTo>
                  <a:pt x="1498174" y="1947725"/>
                </a:lnTo>
                <a:lnTo>
                  <a:pt x="1536348" y="1980300"/>
                </a:lnTo>
                <a:lnTo>
                  <a:pt x="1578766" y="2006254"/>
                </a:lnTo>
                <a:lnTo>
                  <a:pt x="1624574" y="2025230"/>
                </a:lnTo>
                <a:lnTo>
                  <a:pt x="1672920" y="2036876"/>
                </a:lnTo>
                <a:lnTo>
                  <a:pt x="1722950" y="2040837"/>
                </a:lnTo>
                <a:lnTo>
                  <a:pt x="1772979" y="2036876"/>
                </a:lnTo>
                <a:lnTo>
                  <a:pt x="1821325" y="2025230"/>
                </a:lnTo>
                <a:lnTo>
                  <a:pt x="1867133" y="2006254"/>
                </a:lnTo>
                <a:lnTo>
                  <a:pt x="1909551" y="1980300"/>
                </a:lnTo>
                <a:lnTo>
                  <a:pt x="1947725" y="1947725"/>
                </a:lnTo>
                <a:lnTo>
                  <a:pt x="1980300" y="1909551"/>
                </a:lnTo>
                <a:lnTo>
                  <a:pt x="2006254" y="1867133"/>
                </a:lnTo>
                <a:lnTo>
                  <a:pt x="2025230" y="1821325"/>
                </a:lnTo>
                <a:lnTo>
                  <a:pt x="2036876" y="1772979"/>
                </a:lnTo>
                <a:lnTo>
                  <a:pt x="2040837" y="1722950"/>
                </a:lnTo>
                <a:close/>
              </a:path>
              <a:path w="2040889" h="2040889">
                <a:moveTo>
                  <a:pt x="635774" y="1722950"/>
                </a:moveTo>
                <a:lnTo>
                  <a:pt x="631814" y="1672920"/>
                </a:lnTo>
                <a:lnTo>
                  <a:pt x="620168" y="1624574"/>
                </a:lnTo>
                <a:lnTo>
                  <a:pt x="601191" y="1578766"/>
                </a:lnTo>
                <a:lnTo>
                  <a:pt x="575238" y="1536348"/>
                </a:lnTo>
                <a:lnTo>
                  <a:pt x="542663" y="1498174"/>
                </a:lnTo>
                <a:lnTo>
                  <a:pt x="504488" y="1465599"/>
                </a:lnTo>
                <a:lnTo>
                  <a:pt x="462071" y="1439645"/>
                </a:lnTo>
                <a:lnTo>
                  <a:pt x="416262" y="1420669"/>
                </a:lnTo>
                <a:lnTo>
                  <a:pt x="367917" y="1409023"/>
                </a:lnTo>
                <a:lnTo>
                  <a:pt x="317887" y="1405062"/>
                </a:lnTo>
                <a:lnTo>
                  <a:pt x="267857" y="1409023"/>
                </a:lnTo>
                <a:lnTo>
                  <a:pt x="219512" y="1420669"/>
                </a:lnTo>
                <a:lnTo>
                  <a:pt x="173703" y="1439645"/>
                </a:lnTo>
                <a:lnTo>
                  <a:pt x="131286" y="1465599"/>
                </a:lnTo>
                <a:lnTo>
                  <a:pt x="93111" y="1498174"/>
                </a:lnTo>
                <a:lnTo>
                  <a:pt x="60536" y="1536348"/>
                </a:lnTo>
                <a:lnTo>
                  <a:pt x="34583" y="1578766"/>
                </a:lnTo>
                <a:lnTo>
                  <a:pt x="15606" y="1624574"/>
                </a:lnTo>
                <a:lnTo>
                  <a:pt x="3960" y="1672920"/>
                </a:lnTo>
                <a:lnTo>
                  <a:pt x="0" y="1722950"/>
                </a:lnTo>
                <a:lnTo>
                  <a:pt x="3960" y="1772979"/>
                </a:lnTo>
                <a:lnTo>
                  <a:pt x="15606" y="1821325"/>
                </a:lnTo>
                <a:lnTo>
                  <a:pt x="34583" y="1867133"/>
                </a:lnTo>
                <a:lnTo>
                  <a:pt x="60536" y="1909551"/>
                </a:lnTo>
                <a:lnTo>
                  <a:pt x="93111" y="1947725"/>
                </a:lnTo>
                <a:lnTo>
                  <a:pt x="131286" y="1980300"/>
                </a:lnTo>
                <a:lnTo>
                  <a:pt x="173703" y="2006254"/>
                </a:lnTo>
                <a:lnTo>
                  <a:pt x="219512" y="2025230"/>
                </a:lnTo>
                <a:lnTo>
                  <a:pt x="267857" y="2036876"/>
                </a:lnTo>
                <a:lnTo>
                  <a:pt x="317887" y="2040837"/>
                </a:lnTo>
                <a:lnTo>
                  <a:pt x="367917" y="2036876"/>
                </a:lnTo>
                <a:lnTo>
                  <a:pt x="416262" y="2025230"/>
                </a:lnTo>
                <a:lnTo>
                  <a:pt x="462071" y="2006254"/>
                </a:lnTo>
                <a:lnTo>
                  <a:pt x="504488" y="1980300"/>
                </a:lnTo>
                <a:lnTo>
                  <a:pt x="542663" y="1947725"/>
                </a:lnTo>
                <a:lnTo>
                  <a:pt x="575238" y="1909551"/>
                </a:lnTo>
                <a:lnTo>
                  <a:pt x="601191" y="1867133"/>
                </a:lnTo>
                <a:lnTo>
                  <a:pt x="620168" y="1821325"/>
                </a:lnTo>
                <a:lnTo>
                  <a:pt x="631814" y="1772979"/>
                </a:lnTo>
                <a:lnTo>
                  <a:pt x="635774" y="172295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644" y="2406517"/>
            <a:ext cx="47180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00" i="1" spc="310" dirty="0">
                <a:latin typeface="Arial"/>
                <a:cs typeface="Arial"/>
              </a:rPr>
              <a:t>X</a:t>
            </a:r>
            <a:r>
              <a:rPr sz="2625" spc="465" baseline="-12698" dirty="0">
                <a:latin typeface="PMingLiU"/>
                <a:cs typeface="PMingLiU"/>
              </a:rPr>
              <a:t>1</a:t>
            </a:r>
            <a:endParaRPr sz="2625" baseline="-12698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706" y="2406517"/>
            <a:ext cx="47180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00" i="1" spc="310" dirty="0">
                <a:latin typeface="Arial"/>
                <a:cs typeface="Arial"/>
              </a:rPr>
              <a:t>X</a:t>
            </a:r>
            <a:r>
              <a:rPr sz="2625" spc="465" baseline="-12698" dirty="0">
                <a:latin typeface="PMingLiU"/>
                <a:cs typeface="PMingLiU"/>
              </a:rPr>
              <a:t>2</a:t>
            </a:r>
            <a:endParaRPr sz="2625" baseline="-12698">
              <a:latin typeface="PMingLiU"/>
              <a:cs typeface="PMingLiU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13890" y="2569673"/>
            <a:ext cx="1538605" cy="1538605"/>
            <a:chOff x="4313890" y="2569673"/>
            <a:chExt cx="1538605" cy="1538605"/>
          </a:xfrm>
        </p:grpSpPr>
        <p:sp>
          <p:nvSpPr>
            <p:cNvPr id="11" name="object 11"/>
            <p:cNvSpPr/>
            <p:nvPr/>
          </p:nvSpPr>
          <p:spPr>
            <a:xfrm>
              <a:off x="4698533" y="2636429"/>
              <a:ext cx="769620" cy="0"/>
            </a:xfrm>
            <a:custGeom>
              <a:avLst/>
              <a:gdLst/>
              <a:ahLst/>
              <a:cxnLst/>
              <a:rect l="l" t="t" r="r" b="b"/>
              <a:pathLst>
                <a:path w="769620">
                  <a:moveTo>
                    <a:pt x="0" y="0"/>
                  </a:moveTo>
                  <a:lnTo>
                    <a:pt x="321067" y="0"/>
                  </a:lnTo>
                </a:path>
                <a:path w="769620">
                  <a:moveTo>
                    <a:pt x="448222" y="0"/>
                  </a:moveTo>
                  <a:lnTo>
                    <a:pt x="769290" y="0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9601" y="2572852"/>
              <a:ext cx="127635" cy="127635"/>
            </a:xfrm>
            <a:custGeom>
              <a:avLst/>
              <a:gdLst/>
              <a:ahLst/>
              <a:cxnLst/>
              <a:rect l="l" t="t" r="r" b="b"/>
              <a:pathLst>
                <a:path w="127635" h="127635">
                  <a:moveTo>
                    <a:pt x="0" y="0"/>
                  </a:moveTo>
                  <a:lnTo>
                    <a:pt x="0" y="127154"/>
                  </a:lnTo>
                  <a:lnTo>
                    <a:pt x="127154" y="127154"/>
                  </a:lnTo>
                  <a:lnTo>
                    <a:pt x="127154" y="0"/>
                  </a:lnTo>
                  <a:lnTo>
                    <a:pt x="0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5709" y="2954315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0"/>
                  </a:moveTo>
                  <a:lnTo>
                    <a:pt x="0" y="321067"/>
                  </a:lnTo>
                </a:path>
                <a:path h="769620">
                  <a:moveTo>
                    <a:pt x="0" y="448222"/>
                  </a:moveTo>
                  <a:lnTo>
                    <a:pt x="0" y="769290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22132" y="3275383"/>
              <a:ext cx="127635" cy="127635"/>
            </a:xfrm>
            <a:custGeom>
              <a:avLst/>
              <a:gdLst/>
              <a:ahLst/>
              <a:cxnLst/>
              <a:rect l="l" t="t" r="r" b="b"/>
              <a:pathLst>
                <a:path w="127635" h="127635">
                  <a:moveTo>
                    <a:pt x="0" y="0"/>
                  </a:moveTo>
                  <a:lnTo>
                    <a:pt x="0" y="127154"/>
                  </a:lnTo>
                  <a:lnTo>
                    <a:pt x="127154" y="127154"/>
                  </a:lnTo>
                  <a:lnTo>
                    <a:pt x="127154" y="0"/>
                  </a:lnTo>
                  <a:lnTo>
                    <a:pt x="0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0647" y="2954315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448222"/>
                  </a:moveTo>
                  <a:lnTo>
                    <a:pt x="0" y="769290"/>
                  </a:lnTo>
                </a:path>
                <a:path h="769620">
                  <a:moveTo>
                    <a:pt x="0" y="0"/>
                  </a:moveTo>
                  <a:lnTo>
                    <a:pt x="0" y="321067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7069" y="3275383"/>
              <a:ext cx="127635" cy="127635"/>
            </a:xfrm>
            <a:custGeom>
              <a:avLst/>
              <a:gdLst/>
              <a:ahLst/>
              <a:cxnLst/>
              <a:rect l="l" t="t" r="r" b="b"/>
              <a:pathLst>
                <a:path w="127635" h="127635">
                  <a:moveTo>
                    <a:pt x="0" y="0"/>
                  </a:moveTo>
                  <a:lnTo>
                    <a:pt x="0" y="127154"/>
                  </a:lnTo>
                  <a:lnTo>
                    <a:pt x="127154" y="127154"/>
                  </a:lnTo>
                  <a:lnTo>
                    <a:pt x="127154" y="0"/>
                  </a:lnTo>
                  <a:lnTo>
                    <a:pt x="0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8533" y="4041492"/>
              <a:ext cx="769620" cy="0"/>
            </a:xfrm>
            <a:custGeom>
              <a:avLst/>
              <a:gdLst/>
              <a:ahLst/>
              <a:cxnLst/>
              <a:rect l="l" t="t" r="r" b="b"/>
              <a:pathLst>
                <a:path w="769620">
                  <a:moveTo>
                    <a:pt x="0" y="0"/>
                  </a:moveTo>
                  <a:lnTo>
                    <a:pt x="321067" y="0"/>
                  </a:lnTo>
                </a:path>
                <a:path w="769620">
                  <a:moveTo>
                    <a:pt x="448222" y="0"/>
                  </a:moveTo>
                  <a:lnTo>
                    <a:pt x="769290" y="0"/>
                  </a:lnTo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19601" y="3977914"/>
              <a:ext cx="127635" cy="127635"/>
            </a:xfrm>
            <a:custGeom>
              <a:avLst/>
              <a:gdLst/>
              <a:ahLst/>
              <a:cxnLst/>
              <a:rect l="l" t="t" r="r" b="b"/>
              <a:pathLst>
                <a:path w="127635" h="127635">
                  <a:moveTo>
                    <a:pt x="0" y="0"/>
                  </a:moveTo>
                  <a:lnTo>
                    <a:pt x="0" y="127154"/>
                  </a:lnTo>
                  <a:lnTo>
                    <a:pt x="127154" y="127154"/>
                  </a:lnTo>
                  <a:lnTo>
                    <a:pt x="127154" y="0"/>
                  </a:lnTo>
                  <a:lnTo>
                    <a:pt x="0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529896" y="5233293"/>
            <a:ext cx="5106670" cy="610870"/>
          </a:xfrm>
          <a:custGeom>
            <a:avLst/>
            <a:gdLst/>
            <a:ahLst/>
            <a:cxnLst/>
            <a:rect l="l" t="t" r="r" b="b"/>
            <a:pathLst>
              <a:path w="5106670" h="610870">
                <a:moveTo>
                  <a:pt x="610346" y="305173"/>
                </a:moveTo>
                <a:lnTo>
                  <a:pt x="606543" y="257144"/>
                </a:lnTo>
                <a:lnTo>
                  <a:pt x="595363" y="210732"/>
                </a:lnTo>
                <a:lnTo>
                  <a:pt x="577146" y="166756"/>
                </a:lnTo>
                <a:lnTo>
                  <a:pt x="552231" y="126035"/>
                </a:lnTo>
                <a:lnTo>
                  <a:pt x="520958" y="89387"/>
                </a:lnTo>
                <a:lnTo>
                  <a:pt x="484311" y="58115"/>
                </a:lnTo>
                <a:lnTo>
                  <a:pt x="443590" y="33200"/>
                </a:lnTo>
                <a:lnTo>
                  <a:pt x="399613" y="14982"/>
                </a:lnTo>
                <a:lnTo>
                  <a:pt x="353201" y="3802"/>
                </a:lnTo>
                <a:lnTo>
                  <a:pt x="305173" y="0"/>
                </a:lnTo>
                <a:lnTo>
                  <a:pt x="257144" y="3802"/>
                </a:lnTo>
                <a:lnTo>
                  <a:pt x="210732" y="14982"/>
                </a:lnTo>
                <a:lnTo>
                  <a:pt x="166756" y="33200"/>
                </a:lnTo>
                <a:lnTo>
                  <a:pt x="126035" y="58115"/>
                </a:lnTo>
                <a:lnTo>
                  <a:pt x="89387" y="89387"/>
                </a:lnTo>
                <a:lnTo>
                  <a:pt x="58115" y="126035"/>
                </a:lnTo>
                <a:lnTo>
                  <a:pt x="33200" y="166756"/>
                </a:lnTo>
                <a:lnTo>
                  <a:pt x="14982" y="210732"/>
                </a:lnTo>
                <a:lnTo>
                  <a:pt x="3802" y="257144"/>
                </a:lnTo>
                <a:lnTo>
                  <a:pt x="0" y="305173"/>
                </a:lnTo>
                <a:lnTo>
                  <a:pt x="3802" y="353201"/>
                </a:lnTo>
                <a:lnTo>
                  <a:pt x="14982" y="399613"/>
                </a:lnTo>
                <a:lnTo>
                  <a:pt x="33200" y="443590"/>
                </a:lnTo>
                <a:lnTo>
                  <a:pt x="58115" y="484311"/>
                </a:lnTo>
                <a:lnTo>
                  <a:pt x="89387" y="520958"/>
                </a:lnTo>
                <a:lnTo>
                  <a:pt x="126035" y="552231"/>
                </a:lnTo>
                <a:lnTo>
                  <a:pt x="166756" y="577146"/>
                </a:lnTo>
                <a:lnTo>
                  <a:pt x="210732" y="595363"/>
                </a:lnTo>
                <a:lnTo>
                  <a:pt x="257144" y="606543"/>
                </a:lnTo>
                <a:lnTo>
                  <a:pt x="305173" y="610346"/>
                </a:lnTo>
                <a:lnTo>
                  <a:pt x="353201" y="606543"/>
                </a:lnTo>
                <a:lnTo>
                  <a:pt x="399613" y="595363"/>
                </a:lnTo>
                <a:lnTo>
                  <a:pt x="443590" y="577146"/>
                </a:lnTo>
                <a:lnTo>
                  <a:pt x="484311" y="552231"/>
                </a:lnTo>
                <a:lnTo>
                  <a:pt x="520958" y="520958"/>
                </a:lnTo>
                <a:lnTo>
                  <a:pt x="552231" y="484311"/>
                </a:lnTo>
                <a:lnTo>
                  <a:pt x="577146" y="443590"/>
                </a:lnTo>
                <a:lnTo>
                  <a:pt x="595363" y="399613"/>
                </a:lnTo>
                <a:lnTo>
                  <a:pt x="606543" y="353201"/>
                </a:lnTo>
                <a:lnTo>
                  <a:pt x="610346" y="305173"/>
                </a:lnTo>
                <a:close/>
              </a:path>
              <a:path w="5106670" h="610870">
                <a:moveTo>
                  <a:pt x="1734400" y="305173"/>
                </a:moveTo>
                <a:lnTo>
                  <a:pt x="1730598" y="257144"/>
                </a:lnTo>
                <a:lnTo>
                  <a:pt x="1719418" y="210732"/>
                </a:lnTo>
                <a:lnTo>
                  <a:pt x="1701200" y="166756"/>
                </a:lnTo>
                <a:lnTo>
                  <a:pt x="1676285" y="126035"/>
                </a:lnTo>
                <a:lnTo>
                  <a:pt x="1645013" y="89387"/>
                </a:lnTo>
                <a:lnTo>
                  <a:pt x="1608365" y="58115"/>
                </a:lnTo>
                <a:lnTo>
                  <a:pt x="1567644" y="33200"/>
                </a:lnTo>
                <a:lnTo>
                  <a:pt x="1523668" y="14982"/>
                </a:lnTo>
                <a:lnTo>
                  <a:pt x="1477256" y="3802"/>
                </a:lnTo>
                <a:lnTo>
                  <a:pt x="1429227" y="0"/>
                </a:lnTo>
                <a:lnTo>
                  <a:pt x="1381198" y="3802"/>
                </a:lnTo>
                <a:lnTo>
                  <a:pt x="1334786" y="14982"/>
                </a:lnTo>
                <a:lnTo>
                  <a:pt x="1290810" y="33200"/>
                </a:lnTo>
                <a:lnTo>
                  <a:pt x="1250089" y="58115"/>
                </a:lnTo>
                <a:lnTo>
                  <a:pt x="1213442" y="89387"/>
                </a:lnTo>
                <a:lnTo>
                  <a:pt x="1182169" y="126035"/>
                </a:lnTo>
                <a:lnTo>
                  <a:pt x="1157254" y="166756"/>
                </a:lnTo>
                <a:lnTo>
                  <a:pt x="1139036" y="210732"/>
                </a:lnTo>
                <a:lnTo>
                  <a:pt x="1127856" y="257144"/>
                </a:lnTo>
                <a:lnTo>
                  <a:pt x="1124054" y="305173"/>
                </a:lnTo>
                <a:lnTo>
                  <a:pt x="1127856" y="353201"/>
                </a:lnTo>
                <a:lnTo>
                  <a:pt x="1139036" y="399613"/>
                </a:lnTo>
                <a:lnTo>
                  <a:pt x="1157254" y="443590"/>
                </a:lnTo>
                <a:lnTo>
                  <a:pt x="1182169" y="484311"/>
                </a:lnTo>
                <a:lnTo>
                  <a:pt x="1213442" y="520958"/>
                </a:lnTo>
                <a:lnTo>
                  <a:pt x="1250089" y="552231"/>
                </a:lnTo>
                <a:lnTo>
                  <a:pt x="1290810" y="577146"/>
                </a:lnTo>
                <a:lnTo>
                  <a:pt x="1334786" y="595363"/>
                </a:lnTo>
                <a:lnTo>
                  <a:pt x="1381198" y="606543"/>
                </a:lnTo>
                <a:lnTo>
                  <a:pt x="1429227" y="610346"/>
                </a:lnTo>
                <a:lnTo>
                  <a:pt x="1477256" y="606543"/>
                </a:lnTo>
                <a:lnTo>
                  <a:pt x="1523668" y="595363"/>
                </a:lnTo>
                <a:lnTo>
                  <a:pt x="1567644" y="577146"/>
                </a:lnTo>
                <a:lnTo>
                  <a:pt x="1608365" y="552231"/>
                </a:lnTo>
                <a:lnTo>
                  <a:pt x="1645013" y="520958"/>
                </a:lnTo>
                <a:lnTo>
                  <a:pt x="1676285" y="484311"/>
                </a:lnTo>
                <a:lnTo>
                  <a:pt x="1701200" y="443590"/>
                </a:lnTo>
                <a:lnTo>
                  <a:pt x="1719418" y="399613"/>
                </a:lnTo>
                <a:lnTo>
                  <a:pt x="1730598" y="353201"/>
                </a:lnTo>
                <a:lnTo>
                  <a:pt x="1734400" y="305173"/>
                </a:lnTo>
                <a:close/>
              </a:path>
              <a:path w="5106670" h="610870">
                <a:moveTo>
                  <a:pt x="2858454" y="305173"/>
                </a:moveTo>
                <a:lnTo>
                  <a:pt x="2854652" y="257144"/>
                </a:lnTo>
                <a:lnTo>
                  <a:pt x="2843472" y="210732"/>
                </a:lnTo>
                <a:lnTo>
                  <a:pt x="2825254" y="166756"/>
                </a:lnTo>
                <a:lnTo>
                  <a:pt x="2800339" y="126035"/>
                </a:lnTo>
                <a:lnTo>
                  <a:pt x="2769067" y="89387"/>
                </a:lnTo>
                <a:lnTo>
                  <a:pt x="2732419" y="58115"/>
                </a:lnTo>
                <a:lnTo>
                  <a:pt x="2691698" y="33200"/>
                </a:lnTo>
                <a:lnTo>
                  <a:pt x="2647722" y="14982"/>
                </a:lnTo>
                <a:lnTo>
                  <a:pt x="2601310" y="3802"/>
                </a:lnTo>
                <a:lnTo>
                  <a:pt x="2553281" y="0"/>
                </a:lnTo>
                <a:lnTo>
                  <a:pt x="2505252" y="3802"/>
                </a:lnTo>
                <a:lnTo>
                  <a:pt x="2458841" y="14982"/>
                </a:lnTo>
                <a:lnTo>
                  <a:pt x="2414864" y="33200"/>
                </a:lnTo>
                <a:lnTo>
                  <a:pt x="2374143" y="58115"/>
                </a:lnTo>
                <a:lnTo>
                  <a:pt x="2337496" y="89387"/>
                </a:lnTo>
                <a:lnTo>
                  <a:pt x="2306223" y="126035"/>
                </a:lnTo>
                <a:lnTo>
                  <a:pt x="2281308" y="166756"/>
                </a:lnTo>
                <a:lnTo>
                  <a:pt x="2263091" y="210732"/>
                </a:lnTo>
                <a:lnTo>
                  <a:pt x="2251911" y="257144"/>
                </a:lnTo>
                <a:lnTo>
                  <a:pt x="2248108" y="305173"/>
                </a:lnTo>
                <a:lnTo>
                  <a:pt x="2251911" y="353201"/>
                </a:lnTo>
                <a:lnTo>
                  <a:pt x="2263091" y="399613"/>
                </a:lnTo>
                <a:lnTo>
                  <a:pt x="2281308" y="443590"/>
                </a:lnTo>
                <a:lnTo>
                  <a:pt x="2306223" y="484311"/>
                </a:lnTo>
                <a:lnTo>
                  <a:pt x="2337496" y="520958"/>
                </a:lnTo>
                <a:lnTo>
                  <a:pt x="2374143" y="552231"/>
                </a:lnTo>
                <a:lnTo>
                  <a:pt x="2414864" y="577146"/>
                </a:lnTo>
                <a:lnTo>
                  <a:pt x="2458841" y="595363"/>
                </a:lnTo>
                <a:lnTo>
                  <a:pt x="2505252" y="606543"/>
                </a:lnTo>
                <a:lnTo>
                  <a:pt x="2553281" y="610346"/>
                </a:lnTo>
                <a:lnTo>
                  <a:pt x="2601310" y="606543"/>
                </a:lnTo>
                <a:lnTo>
                  <a:pt x="2647722" y="595363"/>
                </a:lnTo>
                <a:lnTo>
                  <a:pt x="2691698" y="577146"/>
                </a:lnTo>
                <a:lnTo>
                  <a:pt x="2732419" y="552231"/>
                </a:lnTo>
                <a:lnTo>
                  <a:pt x="2769067" y="520958"/>
                </a:lnTo>
                <a:lnTo>
                  <a:pt x="2800339" y="484311"/>
                </a:lnTo>
                <a:lnTo>
                  <a:pt x="2825254" y="443590"/>
                </a:lnTo>
                <a:lnTo>
                  <a:pt x="2843472" y="399613"/>
                </a:lnTo>
                <a:lnTo>
                  <a:pt x="2854652" y="353201"/>
                </a:lnTo>
                <a:lnTo>
                  <a:pt x="2858454" y="305173"/>
                </a:lnTo>
                <a:close/>
              </a:path>
              <a:path w="5106670" h="610870">
                <a:moveTo>
                  <a:pt x="3982509" y="305173"/>
                </a:moveTo>
                <a:lnTo>
                  <a:pt x="3978707" y="257144"/>
                </a:lnTo>
                <a:lnTo>
                  <a:pt x="3967526" y="210732"/>
                </a:lnTo>
                <a:lnTo>
                  <a:pt x="3949309" y="166756"/>
                </a:lnTo>
                <a:lnTo>
                  <a:pt x="3924394" y="126035"/>
                </a:lnTo>
                <a:lnTo>
                  <a:pt x="3893121" y="89387"/>
                </a:lnTo>
                <a:lnTo>
                  <a:pt x="3856474" y="58115"/>
                </a:lnTo>
                <a:lnTo>
                  <a:pt x="3815753" y="33200"/>
                </a:lnTo>
                <a:lnTo>
                  <a:pt x="3771776" y="14982"/>
                </a:lnTo>
                <a:lnTo>
                  <a:pt x="3725365" y="3802"/>
                </a:lnTo>
                <a:lnTo>
                  <a:pt x="3677336" y="0"/>
                </a:lnTo>
                <a:lnTo>
                  <a:pt x="3629307" y="3802"/>
                </a:lnTo>
                <a:lnTo>
                  <a:pt x="3582895" y="14982"/>
                </a:lnTo>
                <a:lnTo>
                  <a:pt x="3538919" y="33200"/>
                </a:lnTo>
                <a:lnTo>
                  <a:pt x="3498198" y="58115"/>
                </a:lnTo>
                <a:lnTo>
                  <a:pt x="3461550" y="89387"/>
                </a:lnTo>
                <a:lnTo>
                  <a:pt x="3430278" y="126035"/>
                </a:lnTo>
                <a:lnTo>
                  <a:pt x="3405363" y="166756"/>
                </a:lnTo>
                <a:lnTo>
                  <a:pt x="3387145" y="210732"/>
                </a:lnTo>
                <a:lnTo>
                  <a:pt x="3375965" y="257144"/>
                </a:lnTo>
                <a:lnTo>
                  <a:pt x="3372163" y="305173"/>
                </a:lnTo>
                <a:lnTo>
                  <a:pt x="3375965" y="353201"/>
                </a:lnTo>
                <a:lnTo>
                  <a:pt x="3387145" y="399613"/>
                </a:lnTo>
                <a:lnTo>
                  <a:pt x="3405363" y="443590"/>
                </a:lnTo>
                <a:lnTo>
                  <a:pt x="3430278" y="484311"/>
                </a:lnTo>
                <a:lnTo>
                  <a:pt x="3461550" y="520958"/>
                </a:lnTo>
                <a:lnTo>
                  <a:pt x="3498198" y="552231"/>
                </a:lnTo>
                <a:lnTo>
                  <a:pt x="3538919" y="577146"/>
                </a:lnTo>
                <a:lnTo>
                  <a:pt x="3582895" y="595363"/>
                </a:lnTo>
                <a:lnTo>
                  <a:pt x="3629307" y="606543"/>
                </a:lnTo>
                <a:lnTo>
                  <a:pt x="3677336" y="610346"/>
                </a:lnTo>
                <a:lnTo>
                  <a:pt x="3725365" y="606543"/>
                </a:lnTo>
                <a:lnTo>
                  <a:pt x="3771776" y="595363"/>
                </a:lnTo>
                <a:lnTo>
                  <a:pt x="3815753" y="577146"/>
                </a:lnTo>
                <a:lnTo>
                  <a:pt x="3856474" y="552231"/>
                </a:lnTo>
                <a:lnTo>
                  <a:pt x="3893121" y="520958"/>
                </a:lnTo>
                <a:lnTo>
                  <a:pt x="3924394" y="484311"/>
                </a:lnTo>
                <a:lnTo>
                  <a:pt x="3949309" y="443590"/>
                </a:lnTo>
                <a:lnTo>
                  <a:pt x="3967526" y="399613"/>
                </a:lnTo>
                <a:lnTo>
                  <a:pt x="3978707" y="353201"/>
                </a:lnTo>
                <a:lnTo>
                  <a:pt x="3982509" y="305173"/>
                </a:lnTo>
                <a:close/>
              </a:path>
              <a:path w="5106670" h="610870">
                <a:moveTo>
                  <a:pt x="5106563" y="305173"/>
                </a:moveTo>
                <a:lnTo>
                  <a:pt x="5102761" y="257144"/>
                </a:lnTo>
                <a:lnTo>
                  <a:pt x="5091581" y="210732"/>
                </a:lnTo>
                <a:lnTo>
                  <a:pt x="5073363" y="166756"/>
                </a:lnTo>
                <a:lnTo>
                  <a:pt x="5048448" y="126035"/>
                </a:lnTo>
                <a:lnTo>
                  <a:pt x="5017176" y="89387"/>
                </a:lnTo>
                <a:lnTo>
                  <a:pt x="4980528" y="58115"/>
                </a:lnTo>
                <a:lnTo>
                  <a:pt x="4939807" y="33200"/>
                </a:lnTo>
                <a:lnTo>
                  <a:pt x="4895831" y="14982"/>
                </a:lnTo>
                <a:lnTo>
                  <a:pt x="4849419" y="3802"/>
                </a:lnTo>
                <a:lnTo>
                  <a:pt x="4801390" y="0"/>
                </a:lnTo>
                <a:lnTo>
                  <a:pt x="4753361" y="3802"/>
                </a:lnTo>
                <a:lnTo>
                  <a:pt x="4706949" y="14982"/>
                </a:lnTo>
                <a:lnTo>
                  <a:pt x="4662973" y="33200"/>
                </a:lnTo>
                <a:lnTo>
                  <a:pt x="4622252" y="58115"/>
                </a:lnTo>
                <a:lnTo>
                  <a:pt x="4585604" y="89387"/>
                </a:lnTo>
                <a:lnTo>
                  <a:pt x="4554332" y="126035"/>
                </a:lnTo>
                <a:lnTo>
                  <a:pt x="4529417" y="166756"/>
                </a:lnTo>
                <a:lnTo>
                  <a:pt x="4511199" y="210732"/>
                </a:lnTo>
                <a:lnTo>
                  <a:pt x="4500019" y="257144"/>
                </a:lnTo>
                <a:lnTo>
                  <a:pt x="4496217" y="305173"/>
                </a:lnTo>
                <a:lnTo>
                  <a:pt x="4500019" y="353201"/>
                </a:lnTo>
                <a:lnTo>
                  <a:pt x="4511199" y="399613"/>
                </a:lnTo>
                <a:lnTo>
                  <a:pt x="4529417" y="443590"/>
                </a:lnTo>
                <a:lnTo>
                  <a:pt x="4554332" y="484311"/>
                </a:lnTo>
                <a:lnTo>
                  <a:pt x="4585604" y="520958"/>
                </a:lnTo>
                <a:lnTo>
                  <a:pt x="4622252" y="552231"/>
                </a:lnTo>
                <a:lnTo>
                  <a:pt x="4662973" y="577146"/>
                </a:lnTo>
                <a:lnTo>
                  <a:pt x="4706949" y="595363"/>
                </a:lnTo>
                <a:lnTo>
                  <a:pt x="4753361" y="606543"/>
                </a:lnTo>
                <a:lnTo>
                  <a:pt x="4801390" y="610346"/>
                </a:lnTo>
                <a:lnTo>
                  <a:pt x="4849419" y="606543"/>
                </a:lnTo>
                <a:lnTo>
                  <a:pt x="4895831" y="595363"/>
                </a:lnTo>
                <a:lnTo>
                  <a:pt x="4939807" y="577146"/>
                </a:lnTo>
                <a:lnTo>
                  <a:pt x="4980528" y="552231"/>
                </a:lnTo>
                <a:lnTo>
                  <a:pt x="5017176" y="520958"/>
                </a:lnTo>
                <a:lnTo>
                  <a:pt x="5048448" y="484311"/>
                </a:lnTo>
                <a:lnTo>
                  <a:pt x="5073363" y="443590"/>
                </a:lnTo>
                <a:lnTo>
                  <a:pt x="5091581" y="399613"/>
                </a:lnTo>
                <a:lnTo>
                  <a:pt x="5102761" y="353201"/>
                </a:lnTo>
                <a:lnTo>
                  <a:pt x="5106563" y="305173"/>
                </a:lnTo>
                <a:close/>
              </a:path>
            </a:pathLst>
          </a:custGeom>
          <a:ln w="50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489" y="3811580"/>
            <a:ext cx="9688830" cy="187578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0325" algn="ctr">
              <a:lnSpc>
                <a:spcPct val="100000"/>
              </a:lnSpc>
              <a:spcBef>
                <a:spcPts val="140"/>
              </a:spcBef>
              <a:tabLst>
                <a:tab pos="1464945" algn="l"/>
              </a:tabLst>
            </a:pPr>
            <a:r>
              <a:rPr sz="2500" i="1" spc="310" dirty="0">
                <a:latin typeface="Arial"/>
                <a:cs typeface="Arial"/>
              </a:rPr>
              <a:t>X</a:t>
            </a:r>
            <a:r>
              <a:rPr sz="2625" spc="465" baseline="-12698" dirty="0">
                <a:latin typeface="PMingLiU"/>
                <a:cs typeface="PMingLiU"/>
              </a:rPr>
              <a:t>3	</a:t>
            </a:r>
            <a:r>
              <a:rPr sz="2500" i="1" spc="310" dirty="0">
                <a:latin typeface="Arial"/>
                <a:cs typeface="Arial"/>
              </a:rPr>
              <a:t>X</a:t>
            </a:r>
            <a:r>
              <a:rPr sz="2625" spc="465" baseline="-12698" dirty="0">
                <a:latin typeface="PMingLiU"/>
                <a:cs typeface="PMingLiU"/>
              </a:rPr>
              <a:t>4</a:t>
            </a:r>
            <a:endParaRPr sz="2625" baseline="-12698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tabLst>
                <a:tab pos="2678430" algn="l"/>
              </a:tabLst>
            </a:pPr>
            <a:r>
              <a:rPr sz="2500" spc="-140" dirty="0">
                <a:solidFill>
                  <a:srgbClr val="0000A0"/>
                </a:solidFill>
                <a:latin typeface="Arial"/>
                <a:cs typeface="Arial"/>
              </a:rPr>
              <a:t>Bayesian</a:t>
            </a:r>
            <a:r>
              <a:rPr sz="2500" spc="16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0000A0"/>
                </a:solidFill>
                <a:latin typeface="Arial"/>
                <a:cs typeface="Arial"/>
              </a:rPr>
              <a:t>networks</a:t>
            </a:r>
            <a:r>
              <a:rPr sz="2500" spc="-90" dirty="0">
                <a:latin typeface="Arial"/>
                <a:cs typeface="Arial"/>
              </a:rPr>
              <a:t>:	</a:t>
            </a:r>
            <a:r>
              <a:rPr sz="2500" spc="-25" dirty="0">
                <a:latin typeface="Arial"/>
                <a:cs typeface="Arial"/>
              </a:rPr>
              <a:t>soft </a:t>
            </a:r>
            <a:r>
              <a:rPr sz="2500" spc="-145" dirty="0">
                <a:latin typeface="Arial"/>
                <a:cs typeface="Arial"/>
              </a:rPr>
              <a:t>dependencies </a:t>
            </a:r>
            <a:r>
              <a:rPr sz="2500" spc="-35" dirty="0">
                <a:latin typeface="Arial"/>
                <a:cs typeface="Arial"/>
              </a:rPr>
              <a:t>(e.g., </a:t>
            </a:r>
            <a:r>
              <a:rPr sz="2500" spc="-30" dirty="0">
                <a:latin typeface="Arial"/>
                <a:cs typeface="Arial"/>
              </a:rPr>
              <a:t>tracking </a:t>
            </a:r>
            <a:r>
              <a:rPr sz="2500" spc="-155" dirty="0">
                <a:latin typeface="Arial"/>
                <a:cs typeface="Arial"/>
              </a:rPr>
              <a:t>cars </a:t>
            </a:r>
            <a:r>
              <a:rPr sz="2500" spc="-20" dirty="0">
                <a:latin typeface="Arial"/>
                <a:cs typeface="Arial"/>
              </a:rPr>
              <a:t>from</a:t>
            </a:r>
            <a:r>
              <a:rPr sz="2500" spc="185" dirty="0">
                <a:latin typeface="Arial"/>
                <a:cs typeface="Arial"/>
              </a:rPr>
              <a:t> </a:t>
            </a:r>
            <a:r>
              <a:rPr sz="2500" spc="-150" dirty="0">
                <a:latin typeface="Arial"/>
                <a:cs typeface="Arial"/>
              </a:rPr>
              <a:t>sensors)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Arial"/>
              <a:cs typeface="Arial"/>
            </a:endParaRPr>
          </a:p>
          <a:p>
            <a:pPr marL="63500" algn="ctr">
              <a:lnSpc>
                <a:spcPct val="100000"/>
              </a:lnSpc>
              <a:tabLst>
                <a:tab pos="1187450" algn="l"/>
                <a:tab pos="2311400" algn="l"/>
                <a:tab pos="3435350" algn="l"/>
                <a:tab pos="4559935" algn="l"/>
              </a:tabLst>
            </a:pPr>
            <a:r>
              <a:rPr sz="2000" i="1" spc="195" dirty="0">
                <a:latin typeface="Arial"/>
                <a:cs typeface="Arial"/>
              </a:rPr>
              <a:t>H</a:t>
            </a:r>
            <a:r>
              <a:rPr sz="2100" spc="292" baseline="-11904" dirty="0">
                <a:latin typeface="PMingLiU"/>
                <a:cs typeface="PMingLiU"/>
              </a:rPr>
              <a:t>1	</a:t>
            </a:r>
            <a:r>
              <a:rPr sz="2000" i="1" spc="195" dirty="0">
                <a:latin typeface="Arial"/>
                <a:cs typeface="Arial"/>
              </a:rPr>
              <a:t>H</a:t>
            </a:r>
            <a:r>
              <a:rPr sz="2100" spc="292" baseline="-11904" dirty="0">
                <a:latin typeface="PMingLiU"/>
                <a:cs typeface="PMingLiU"/>
              </a:rPr>
              <a:t>2	</a:t>
            </a:r>
            <a:r>
              <a:rPr sz="2000" i="1" spc="195" dirty="0">
                <a:latin typeface="Arial"/>
                <a:cs typeface="Arial"/>
              </a:rPr>
              <a:t>H</a:t>
            </a:r>
            <a:r>
              <a:rPr sz="2100" spc="292" baseline="-11904" dirty="0">
                <a:latin typeface="PMingLiU"/>
                <a:cs typeface="PMingLiU"/>
              </a:rPr>
              <a:t>3	</a:t>
            </a:r>
            <a:r>
              <a:rPr sz="2000" i="1" spc="195" dirty="0">
                <a:latin typeface="Arial"/>
                <a:cs typeface="Arial"/>
              </a:rPr>
              <a:t>H</a:t>
            </a:r>
            <a:r>
              <a:rPr sz="2100" spc="292" baseline="-11904" dirty="0">
                <a:latin typeface="PMingLiU"/>
                <a:cs typeface="PMingLiU"/>
              </a:rPr>
              <a:t>4	</a:t>
            </a:r>
            <a:r>
              <a:rPr sz="2000" i="1" spc="195" dirty="0">
                <a:latin typeface="Arial"/>
                <a:cs typeface="Arial"/>
              </a:rPr>
              <a:t>H</a:t>
            </a:r>
            <a:r>
              <a:rPr sz="2100" spc="292" baseline="-11904" dirty="0">
                <a:latin typeface="PMingLiU"/>
                <a:cs typeface="PMingLiU"/>
              </a:rPr>
              <a:t>5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27356" y="6354807"/>
            <a:ext cx="615950" cy="615950"/>
            <a:chOff x="2527356" y="6354807"/>
            <a:chExt cx="615950" cy="615950"/>
          </a:xfrm>
        </p:grpSpPr>
        <p:sp>
          <p:nvSpPr>
            <p:cNvPr id="22" name="object 22"/>
            <p:cNvSpPr/>
            <p:nvPr/>
          </p:nvSpPr>
          <p:spPr>
            <a:xfrm>
              <a:off x="2529896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69" h="610870">
                  <a:moveTo>
                    <a:pt x="305173" y="0"/>
                  </a:move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90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90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29896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69" h="610870">
                  <a:moveTo>
                    <a:pt x="610346" y="305172"/>
                  </a:move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90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90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43891" y="6476049"/>
            <a:ext cx="3695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155" dirty="0">
                <a:latin typeface="Arial"/>
                <a:cs typeface="Arial"/>
              </a:rPr>
              <a:t>E</a:t>
            </a:r>
            <a:r>
              <a:rPr sz="2100" spc="232" baseline="-11904" dirty="0">
                <a:latin typeface="PMingLiU"/>
                <a:cs typeface="PMingLiU"/>
              </a:rPr>
              <a:t>1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651411" y="6354807"/>
            <a:ext cx="615950" cy="615950"/>
            <a:chOff x="3651411" y="6354807"/>
            <a:chExt cx="615950" cy="615950"/>
          </a:xfrm>
        </p:grpSpPr>
        <p:sp>
          <p:nvSpPr>
            <p:cNvPr id="26" name="object 26"/>
            <p:cNvSpPr/>
            <p:nvPr/>
          </p:nvSpPr>
          <p:spPr>
            <a:xfrm>
              <a:off x="3653951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305173" y="0"/>
                  </a:move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2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4" y="353201"/>
                  </a:lnTo>
                  <a:lnTo>
                    <a:pt x="610346" y="305172"/>
                  </a:lnTo>
                  <a:lnTo>
                    <a:pt x="606544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2" y="3802"/>
                  </a:lnTo>
                  <a:lnTo>
                    <a:pt x="305173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3951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610346" y="305172"/>
                  </a:moveTo>
                  <a:lnTo>
                    <a:pt x="606544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2" y="3802"/>
                  </a:lnTo>
                  <a:lnTo>
                    <a:pt x="305173" y="0"/>
                  </a:ln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2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4" y="353201"/>
                  </a:lnTo>
                  <a:lnTo>
                    <a:pt x="610346" y="305172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67945" y="6476049"/>
            <a:ext cx="3695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155" dirty="0">
                <a:latin typeface="Arial"/>
                <a:cs typeface="Arial"/>
              </a:rPr>
              <a:t>E</a:t>
            </a:r>
            <a:r>
              <a:rPr sz="2100" spc="232" baseline="-11904" dirty="0">
                <a:latin typeface="PMingLiU"/>
                <a:cs typeface="PMingLiU"/>
              </a:rPr>
              <a:t>2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75465" y="6354807"/>
            <a:ext cx="615950" cy="615950"/>
            <a:chOff x="4775465" y="6354807"/>
            <a:chExt cx="615950" cy="615950"/>
          </a:xfrm>
        </p:grpSpPr>
        <p:sp>
          <p:nvSpPr>
            <p:cNvPr id="30" name="object 30"/>
            <p:cNvSpPr/>
            <p:nvPr/>
          </p:nvSpPr>
          <p:spPr>
            <a:xfrm>
              <a:off x="4778005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305172" y="0"/>
                  </a:move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4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4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2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0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0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2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78005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610346" y="305172"/>
                  </a:move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0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2" y="0"/>
                  </a:ln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4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4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2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0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892000" y="6476049"/>
            <a:ext cx="3695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155" dirty="0">
                <a:latin typeface="Arial"/>
                <a:cs typeface="Arial"/>
              </a:rPr>
              <a:t>E</a:t>
            </a:r>
            <a:r>
              <a:rPr sz="2100" spc="232" baseline="-11904" dirty="0">
                <a:latin typeface="PMingLiU"/>
                <a:cs typeface="PMingLiU"/>
              </a:rPr>
              <a:t>3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99519" y="6354807"/>
            <a:ext cx="615950" cy="615950"/>
            <a:chOff x="5899519" y="6354807"/>
            <a:chExt cx="615950" cy="615950"/>
          </a:xfrm>
        </p:grpSpPr>
        <p:sp>
          <p:nvSpPr>
            <p:cNvPr id="34" name="object 34"/>
            <p:cNvSpPr/>
            <p:nvPr/>
          </p:nvSpPr>
          <p:spPr>
            <a:xfrm>
              <a:off x="5902059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305173" y="0"/>
                  </a:move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4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4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0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0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02059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610346" y="305172"/>
                  </a:move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0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89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4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4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89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0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16054" y="6476049"/>
            <a:ext cx="3695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155" dirty="0">
                <a:latin typeface="Arial"/>
                <a:cs typeface="Arial"/>
              </a:rPr>
              <a:t>E</a:t>
            </a:r>
            <a:r>
              <a:rPr sz="2100" spc="232" baseline="-11904" dirty="0">
                <a:latin typeface="PMingLiU"/>
                <a:cs typeface="PMingLiU"/>
              </a:rPr>
              <a:t>4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23574" y="6354807"/>
            <a:ext cx="615950" cy="615950"/>
            <a:chOff x="7023574" y="6354807"/>
            <a:chExt cx="615950" cy="615950"/>
          </a:xfrm>
        </p:grpSpPr>
        <p:sp>
          <p:nvSpPr>
            <p:cNvPr id="38" name="object 38"/>
            <p:cNvSpPr/>
            <p:nvPr/>
          </p:nvSpPr>
          <p:spPr>
            <a:xfrm>
              <a:off x="7026114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305173" y="0"/>
                  </a:move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90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90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close/>
                </a:path>
              </a:pathLst>
            </a:custGeom>
            <a:solidFill>
              <a:srgbClr val="7F7F7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26114" y="6357347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610346" y="305172"/>
                  </a:moveTo>
                  <a:lnTo>
                    <a:pt x="606543" y="257144"/>
                  </a:lnTo>
                  <a:lnTo>
                    <a:pt x="595363" y="210732"/>
                  </a:lnTo>
                  <a:lnTo>
                    <a:pt x="577146" y="166756"/>
                  </a:lnTo>
                  <a:lnTo>
                    <a:pt x="552231" y="126034"/>
                  </a:lnTo>
                  <a:lnTo>
                    <a:pt x="520958" y="89387"/>
                  </a:lnTo>
                  <a:lnTo>
                    <a:pt x="484311" y="58115"/>
                  </a:lnTo>
                  <a:lnTo>
                    <a:pt x="443590" y="33200"/>
                  </a:lnTo>
                  <a:lnTo>
                    <a:pt x="399613" y="14982"/>
                  </a:lnTo>
                  <a:lnTo>
                    <a:pt x="353201" y="3802"/>
                  </a:lnTo>
                  <a:lnTo>
                    <a:pt x="305173" y="0"/>
                  </a:lnTo>
                  <a:lnTo>
                    <a:pt x="257144" y="3802"/>
                  </a:lnTo>
                  <a:lnTo>
                    <a:pt x="210732" y="14982"/>
                  </a:lnTo>
                  <a:lnTo>
                    <a:pt x="166756" y="33200"/>
                  </a:lnTo>
                  <a:lnTo>
                    <a:pt x="126035" y="58115"/>
                  </a:lnTo>
                  <a:lnTo>
                    <a:pt x="89387" y="89387"/>
                  </a:lnTo>
                  <a:lnTo>
                    <a:pt x="58115" y="126034"/>
                  </a:lnTo>
                  <a:lnTo>
                    <a:pt x="33200" y="166756"/>
                  </a:lnTo>
                  <a:lnTo>
                    <a:pt x="14982" y="210732"/>
                  </a:lnTo>
                  <a:lnTo>
                    <a:pt x="3802" y="257144"/>
                  </a:lnTo>
                  <a:lnTo>
                    <a:pt x="0" y="305172"/>
                  </a:lnTo>
                  <a:lnTo>
                    <a:pt x="3802" y="353201"/>
                  </a:lnTo>
                  <a:lnTo>
                    <a:pt x="14982" y="399613"/>
                  </a:lnTo>
                  <a:lnTo>
                    <a:pt x="33200" y="443589"/>
                  </a:lnTo>
                  <a:lnTo>
                    <a:pt x="58115" y="484311"/>
                  </a:lnTo>
                  <a:lnTo>
                    <a:pt x="89387" y="520958"/>
                  </a:lnTo>
                  <a:lnTo>
                    <a:pt x="126035" y="552230"/>
                  </a:lnTo>
                  <a:lnTo>
                    <a:pt x="166756" y="577146"/>
                  </a:lnTo>
                  <a:lnTo>
                    <a:pt x="210732" y="595363"/>
                  </a:lnTo>
                  <a:lnTo>
                    <a:pt x="257144" y="606543"/>
                  </a:lnTo>
                  <a:lnTo>
                    <a:pt x="305173" y="610346"/>
                  </a:lnTo>
                  <a:lnTo>
                    <a:pt x="353201" y="606543"/>
                  </a:lnTo>
                  <a:lnTo>
                    <a:pt x="399613" y="595363"/>
                  </a:lnTo>
                  <a:lnTo>
                    <a:pt x="443590" y="577146"/>
                  </a:lnTo>
                  <a:lnTo>
                    <a:pt x="484311" y="552230"/>
                  </a:lnTo>
                  <a:lnTo>
                    <a:pt x="520958" y="520958"/>
                  </a:lnTo>
                  <a:lnTo>
                    <a:pt x="552231" y="484311"/>
                  </a:lnTo>
                  <a:lnTo>
                    <a:pt x="577146" y="443589"/>
                  </a:lnTo>
                  <a:lnTo>
                    <a:pt x="595363" y="399613"/>
                  </a:lnTo>
                  <a:lnTo>
                    <a:pt x="606543" y="353201"/>
                  </a:lnTo>
                  <a:lnTo>
                    <a:pt x="610346" y="305172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140108" y="6476049"/>
            <a:ext cx="36957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155" dirty="0">
                <a:latin typeface="Arial"/>
                <a:cs typeface="Arial"/>
              </a:rPr>
              <a:t>E</a:t>
            </a:r>
            <a:r>
              <a:rPr sz="2100" spc="232" baseline="-11904" dirty="0">
                <a:latin typeface="PMingLiU"/>
                <a:cs typeface="PMingLiU"/>
              </a:rPr>
              <a:t>5</a:t>
            </a:r>
            <a:endParaRPr sz="2100" baseline="-11904">
              <a:latin typeface="PMingLiU"/>
              <a:cs typeface="PMingLiU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805996" y="5509392"/>
            <a:ext cx="4554855" cy="833119"/>
            <a:chOff x="2805996" y="5509392"/>
            <a:chExt cx="4554855" cy="833119"/>
          </a:xfrm>
        </p:grpSpPr>
        <p:sp>
          <p:nvSpPr>
            <p:cNvPr id="42" name="object 42"/>
            <p:cNvSpPr/>
            <p:nvPr/>
          </p:nvSpPr>
          <p:spPr>
            <a:xfrm>
              <a:off x="2835069" y="5843643"/>
              <a:ext cx="0" cy="496570"/>
            </a:xfrm>
            <a:custGeom>
              <a:avLst/>
              <a:gdLst/>
              <a:ahLst/>
              <a:cxnLst/>
              <a:rect l="l" t="t" r="r" b="b"/>
              <a:pathLst>
                <a:path h="496570">
                  <a:moveTo>
                    <a:pt x="0" y="0"/>
                  </a:moveTo>
                  <a:lnTo>
                    <a:pt x="0" y="496205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08539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39" h="87629">
                  <a:moveTo>
                    <a:pt x="53061" y="0"/>
                  </a:moveTo>
                  <a:lnTo>
                    <a:pt x="0" y="0"/>
                  </a:lnTo>
                  <a:lnTo>
                    <a:pt x="26530" y="87626"/>
                  </a:lnTo>
                  <a:lnTo>
                    <a:pt x="53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08539" y="5538466"/>
              <a:ext cx="828040" cy="802005"/>
            </a:xfrm>
            <a:custGeom>
              <a:avLst/>
              <a:gdLst/>
              <a:ahLst/>
              <a:cxnLst/>
              <a:rect l="l" t="t" r="r" b="b"/>
              <a:pathLst>
                <a:path w="828039" h="802004">
                  <a:moveTo>
                    <a:pt x="0" y="713756"/>
                  </a:moveTo>
                  <a:lnTo>
                    <a:pt x="26530" y="801382"/>
                  </a:lnTo>
                  <a:lnTo>
                    <a:pt x="53061" y="713756"/>
                  </a:lnTo>
                  <a:lnTo>
                    <a:pt x="0" y="713756"/>
                  </a:lnTo>
                  <a:close/>
                </a:path>
                <a:path w="828039" h="802004">
                  <a:moveTo>
                    <a:pt x="331707" y="0"/>
                  </a:moveTo>
                  <a:lnTo>
                    <a:pt x="827912" y="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48825" y="5511935"/>
              <a:ext cx="87630" cy="53340"/>
            </a:xfrm>
            <a:custGeom>
              <a:avLst/>
              <a:gdLst/>
              <a:ahLst/>
              <a:cxnLst/>
              <a:rect l="l" t="t" r="r" b="b"/>
              <a:pathLst>
                <a:path w="87629" h="53339">
                  <a:moveTo>
                    <a:pt x="0" y="0"/>
                  </a:moveTo>
                  <a:lnTo>
                    <a:pt x="0" y="53061"/>
                  </a:lnTo>
                  <a:lnTo>
                    <a:pt x="87626" y="26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48825" y="5511935"/>
              <a:ext cx="410845" cy="828040"/>
            </a:xfrm>
            <a:custGeom>
              <a:avLst/>
              <a:gdLst/>
              <a:ahLst/>
              <a:cxnLst/>
              <a:rect l="l" t="t" r="r" b="b"/>
              <a:pathLst>
                <a:path w="410845" h="828039">
                  <a:moveTo>
                    <a:pt x="0" y="53061"/>
                  </a:moveTo>
                  <a:lnTo>
                    <a:pt x="87626" y="26530"/>
                  </a:lnTo>
                  <a:lnTo>
                    <a:pt x="0" y="0"/>
                  </a:lnTo>
                  <a:lnTo>
                    <a:pt x="0" y="53061"/>
                  </a:lnTo>
                  <a:close/>
                </a:path>
                <a:path w="410845" h="828039">
                  <a:moveTo>
                    <a:pt x="410298" y="331707"/>
                  </a:moveTo>
                  <a:lnTo>
                    <a:pt x="410298" y="827912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32593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39" h="87629">
                  <a:moveTo>
                    <a:pt x="53061" y="0"/>
                  </a:moveTo>
                  <a:lnTo>
                    <a:pt x="0" y="0"/>
                  </a:lnTo>
                  <a:lnTo>
                    <a:pt x="26530" y="87626"/>
                  </a:lnTo>
                  <a:lnTo>
                    <a:pt x="53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32593" y="5538466"/>
              <a:ext cx="828040" cy="802005"/>
            </a:xfrm>
            <a:custGeom>
              <a:avLst/>
              <a:gdLst/>
              <a:ahLst/>
              <a:cxnLst/>
              <a:rect l="l" t="t" r="r" b="b"/>
              <a:pathLst>
                <a:path w="828039" h="802004">
                  <a:moveTo>
                    <a:pt x="0" y="713756"/>
                  </a:moveTo>
                  <a:lnTo>
                    <a:pt x="26530" y="801382"/>
                  </a:lnTo>
                  <a:lnTo>
                    <a:pt x="53061" y="713756"/>
                  </a:lnTo>
                  <a:lnTo>
                    <a:pt x="0" y="713756"/>
                  </a:lnTo>
                  <a:close/>
                </a:path>
                <a:path w="828039" h="802004">
                  <a:moveTo>
                    <a:pt x="331707" y="0"/>
                  </a:moveTo>
                  <a:lnTo>
                    <a:pt x="827912" y="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72880" y="5511935"/>
              <a:ext cx="87630" cy="53340"/>
            </a:xfrm>
            <a:custGeom>
              <a:avLst/>
              <a:gdLst/>
              <a:ahLst/>
              <a:cxnLst/>
              <a:rect l="l" t="t" r="r" b="b"/>
              <a:pathLst>
                <a:path w="87629" h="53339">
                  <a:moveTo>
                    <a:pt x="0" y="0"/>
                  </a:moveTo>
                  <a:lnTo>
                    <a:pt x="0" y="53061"/>
                  </a:lnTo>
                  <a:lnTo>
                    <a:pt x="87626" y="26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72880" y="5511935"/>
              <a:ext cx="410845" cy="828040"/>
            </a:xfrm>
            <a:custGeom>
              <a:avLst/>
              <a:gdLst/>
              <a:ahLst/>
              <a:cxnLst/>
              <a:rect l="l" t="t" r="r" b="b"/>
              <a:pathLst>
                <a:path w="410845" h="828039">
                  <a:moveTo>
                    <a:pt x="0" y="53061"/>
                  </a:moveTo>
                  <a:lnTo>
                    <a:pt x="87626" y="26530"/>
                  </a:lnTo>
                  <a:lnTo>
                    <a:pt x="0" y="0"/>
                  </a:lnTo>
                  <a:lnTo>
                    <a:pt x="0" y="53061"/>
                  </a:lnTo>
                  <a:close/>
                </a:path>
                <a:path w="410845" h="828039">
                  <a:moveTo>
                    <a:pt x="410298" y="331707"/>
                  </a:moveTo>
                  <a:lnTo>
                    <a:pt x="410298" y="827912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56647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39" h="87629">
                  <a:moveTo>
                    <a:pt x="53061" y="0"/>
                  </a:moveTo>
                  <a:lnTo>
                    <a:pt x="0" y="0"/>
                  </a:lnTo>
                  <a:lnTo>
                    <a:pt x="26530" y="87626"/>
                  </a:lnTo>
                  <a:lnTo>
                    <a:pt x="53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6647" y="5538466"/>
              <a:ext cx="828040" cy="802005"/>
            </a:xfrm>
            <a:custGeom>
              <a:avLst/>
              <a:gdLst/>
              <a:ahLst/>
              <a:cxnLst/>
              <a:rect l="l" t="t" r="r" b="b"/>
              <a:pathLst>
                <a:path w="828039" h="802004">
                  <a:moveTo>
                    <a:pt x="0" y="713756"/>
                  </a:moveTo>
                  <a:lnTo>
                    <a:pt x="26530" y="801382"/>
                  </a:lnTo>
                  <a:lnTo>
                    <a:pt x="53061" y="713756"/>
                  </a:lnTo>
                  <a:lnTo>
                    <a:pt x="0" y="713756"/>
                  </a:lnTo>
                  <a:close/>
                </a:path>
                <a:path w="828039" h="802004">
                  <a:moveTo>
                    <a:pt x="331707" y="0"/>
                  </a:moveTo>
                  <a:lnTo>
                    <a:pt x="827912" y="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96934" y="5511935"/>
              <a:ext cx="87630" cy="53340"/>
            </a:xfrm>
            <a:custGeom>
              <a:avLst/>
              <a:gdLst/>
              <a:ahLst/>
              <a:cxnLst/>
              <a:rect l="l" t="t" r="r" b="b"/>
              <a:pathLst>
                <a:path w="87629" h="53339">
                  <a:moveTo>
                    <a:pt x="0" y="0"/>
                  </a:moveTo>
                  <a:lnTo>
                    <a:pt x="0" y="53061"/>
                  </a:lnTo>
                  <a:lnTo>
                    <a:pt x="87626" y="26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96934" y="5511935"/>
              <a:ext cx="410845" cy="828040"/>
            </a:xfrm>
            <a:custGeom>
              <a:avLst/>
              <a:gdLst/>
              <a:ahLst/>
              <a:cxnLst/>
              <a:rect l="l" t="t" r="r" b="b"/>
              <a:pathLst>
                <a:path w="410845" h="828039">
                  <a:moveTo>
                    <a:pt x="0" y="53061"/>
                  </a:moveTo>
                  <a:lnTo>
                    <a:pt x="87626" y="26530"/>
                  </a:lnTo>
                  <a:lnTo>
                    <a:pt x="0" y="0"/>
                  </a:lnTo>
                  <a:lnTo>
                    <a:pt x="0" y="53061"/>
                  </a:lnTo>
                  <a:close/>
                </a:path>
                <a:path w="410845" h="828039">
                  <a:moveTo>
                    <a:pt x="410298" y="331707"/>
                  </a:moveTo>
                  <a:lnTo>
                    <a:pt x="410298" y="827912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80702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39" h="87629">
                  <a:moveTo>
                    <a:pt x="53061" y="0"/>
                  </a:moveTo>
                  <a:lnTo>
                    <a:pt x="0" y="0"/>
                  </a:lnTo>
                  <a:lnTo>
                    <a:pt x="26530" y="87626"/>
                  </a:lnTo>
                  <a:lnTo>
                    <a:pt x="53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0702" y="5538466"/>
              <a:ext cx="828040" cy="802005"/>
            </a:xfrm>
            <a:custGeom>
              <a:avLst/>
              <a:gdLst/>
              <a:ahLst/>
              <a:cxnLst/>
              <a:rect l="l" t="t" r="r" b="b"/>
              <a:pathLst>
                <a:path w="828040" h="802004">
                  <a:moveTo>
                    <a:pt x="0" y="713756"/>
                  </a:moveTo>
                  <a:lnTo>
                    <a:pt x="26530" y="801382"/>
                  </a:lnTo>
                  <a:lnTo>
                    <a:pt x="53061" y="713756"/>
                  </a:lnTo>
                  <a:lnTo>
                    <a:pt x="0" y="713756"/>
                  </a:lnTo>
                  <a:close/>
                </a:path>
                <a:path w="828040" h="802004">
                  <a:moveTo>
                    <a:pt x="331707" y="0"/>
                  </a:moveTo>
                  <a:lnTo>
                    <a:pt x="827912" y="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20989" y="5511935"/>
              <a:ext cx="87630" cy="53340"/>
            </a:xfrm>
            <a:custGeom>
              <a:avLst/>
              <a:gdLst/>
              <a:ahLst/>
              <a:cxnLst/>
              <a:rect l="l" t="t" r="r" b="b"/>
              <a:pathLst>
                <a:path w="87629" h="53339">
                  <a:moveTo>
                    <a:pt x="0" y="0"/>
                  </a:moveTo>
                  <a:lnTo>
                    <a:pt x="0" y="53061"/>
                  </a:lnTo>
                  <a:lnTo>
                    <a:pt x="87626" y="26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20989" y="5511935"/>
              <a:ext cx="410845" cy="828040"/>
            </a:xfrm>
            <a:custGeom>
              <a:avLst/>
              <a:gdLst/>
              <a:ahLst/>
              <a:cxnLst/>
              <a:rect l="l" t="t" r="r" b="b"/>
              <a:pathLst>
                <a:path w="410845" h="828039">
                  <a:moveTo>
                    <a:pt x="0" y="53061"/>
                  </a:moveTo>
                  <a:lnTo>
                    <a:pt x="87626" y="26530"/>
                  </a:lnTo>
                  <a:lnTo>
                    <a:pt x="0" y="0"/>
                  </a:lnTo>
                  <a:lnTo>
                    <a:pt x="0" y="53061"/>
                  </a:lnTo>
                  <a:close/>
                </a:path>
                <a:path w="410845" h="828039">
                  <a:moveTo>
                    <a:pt x="410298" y="331707"/>
                  </a:moveTo>
                  <a:lnTo>
                    <a:pt x="410298" y="827912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304756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40" h="87629">
                  <a:moveTo>
                    <a:pt x="53061" y="0"/>
                  </a:moveTo>
                  <a:lnTo>
                    <a:pt x="0" y="0"/>
                  </a:lnTo>
                  <a:lnTo>
                    <a:pt x="26530" y="87626"/>
                  </a:lnTo>
                  <a:lnTo>
                    <a:pt x="530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04756" y="6252222"/>
              <a:ext cx="53340" cy="87630"/>
            </a:xfrm>
            <a:custGeom>
              <a:avLst/>
              <a:gdLst/>
              <a:ahLst/>
              <a:cxnLst/>
              <a:rect l="l" t="t" r="r" b="b"/>
              <a:pathLst>
                <a:path w="53340" h="87629">
                  <a:moveTo>
                    <a:pt x="0" y="0"/>
                  </a:moveTo>
                  <a:lnTo>
                    <a:pt x="26530" y="87626"/>
                  </a:lnTo>
                  <a:lnTo>
                    <a:pt x="53061" y="0"/>
                  </a:lnTo>
                  <a:lnTo>
                    <a:pt x="0" y="0"/>
                  </a:lnTo>
                  <a:close/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868293" y="7302865"/>
            <a:ext cx="18669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85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1891" y="0"/>
            <a:ext cx="3693852" cy="2218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08600" y="379960"/>
            <a:ext cx="3808291" cy="2142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600" y="2379426"/>
            <a:ext cx="6364107" cy="378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>
              <a:lnSpc>
                <a:spcPts val="1315"/>
              </a:lnSpc>
            </a:pPr>
            <a:r>
              <a:rPr spc="-65" dirty="0"/>
              <a:t>3</a:t>
            </a:r>
          </a:p>
        </p:txBody>
      </p:sp>
      <p:sp>
        <p:nvSpPr>
          <p:cNvPr id="8" name="object 8"/>
          <p:cNvSpPr/>
          <p:nvPr/>
        </p:nvSpPr>
        <p:spPr>
          <a:xfrm>
            <a:off x="3913131" y="2574620"/>
            <a:ext cx="6364107" cy="3236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1937" y="2735192"/>
            <a:ext cx="6364107" cy="481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777" y="4194291"/>
            <a:ext cx="6364107" cy="3274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8" grpId="0" animBg="1"/>
      <p:bldP spid="7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25571" y="3899899"/>
            <a:ext cx="7518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50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fl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1007" y="2706882"/>
            <a:ext cx="142875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100" dirty="0">
                <a:solidFill>
                  <a:srgbClr val="008000"/>
                </a:solidFill>
                <a:latin typeface="Arial"/>
                <a:cs typeface="Arial"/>
              </a:rPr>
              <a:t>Search</a:t>
            </a:r>
            <a:r>
              <a:rPr sz="1600" spc="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8000"/>
                </a:solidFill>
                <a:latin typeface="Arial"/>
                <a:cs typeface="Arial"/>
              </a:rPr>
              <a:t>problems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9371" y="3103838"/>
            <a:ext cx="227203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40" dirty="0">
                <a:solidFill>
                  <a:srgbClr val="008000"/>
                </a:solidFill>
                <a:latin typeface="Arial"/>
                <a:cs typeface="Arial"/>
              </a:rPr>
              <a:t>Markov </a:t>
            </a:r>
            <a:r>
              <a:rPr sz="1600" spc="-70" dirty="0">
                <a:solidFill>
                  <a:srgbClr val="008000"/>
                </a:solidFill>
                <a:latin typeface="Arial"/>
                <a:cs typeface="Arial"/>
              </a:rPr>
              <a:t>decision</a:t>
            </a:r>
            <a:r>
              <a:rPr sz="1600" spc="18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processes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8202" y="3500794"/>
            <a:ext cx="157416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55" dirty="0">
                <a:solidFill>
                  <a:srgbClr val="008000"/>
                </a:solidFill>
                <a:latin typeface="Arial"/>
                <a:cs typeface="Arial"/>
              </a:rPr>
              <a:t>Adversarial</a:t>
            </a:r>
            <a:r>
              <a:rPr sz="1600" spc="4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008000"/>
                </a:solidFill>
                <a:latin typeface="Arial"/>
                <a:cs typeface="Arial"/>
              </a:rPr>
              <a:t>games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279" y="3899899"/>
            <a:ext cx="7677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30" dirty="0">
                <a:solidFill>
                  <a:srgbClr val="008000"/>
                </a:solidFill>
                <a:latin typeface="Arial"/>
                <a:cs typeface="Arial"/>
              </a:rPr>
              <a:t>States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4043" y="3103838"/>
            <a:ext cx="279209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Constraint </a:t>
            </a: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satisfaction</a:t>
            </a:r>
            <a:r>
              <a:rPr sz="1600" spc="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4824" y="3500794"/>
            <a:ext cx="15913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90" dirty="0">
                <a:solidFill>
                  <a:srgbClr val="0000FF"/>
                </a:solidFill>
                <a:latin typeface="Arial"/>
                <a:cs typeface="Arial"/>
              </a:rPr>
              <a:t>Bayesian</a:t>
            </a:r>
            <a:r>
              <a:rPr sz="16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851" y="3899899"/>
            <a:ext cx="10833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8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000" b="1" spc="-114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000" b="1" spc="-80" dirty="0">
                <a:solidFill>
                  <a:srgbClr val="0000FF"/>
                </a:solidFill>
                <a:latin typeface="Arial"/>
                <a:cs typeface="Arial"/>
              </a:rPr>
              <a:t>riables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9811" y="3899899"/>
            <a:ext cx="6515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85" dirty="0">
                <a:solidFill>
                  <a:srgbClr val="800080"/>
                </a:solidFill>
                <a:latin typeface="Arial"/>
                <a:cs typeface="Arial"/>
              </a:rPr>
              <a:t>Logic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4831" y="4282015"/>
            <a:ext cx="9459595" cy="130175"/>
            <a:chOff x="314831" y="4282015"/>
            <a:chExt cx="9459595" cy="130175"/>
          </a:xfrm>
        </p:grpSpPr>
        <p:sp>
          <p:nvSpPr>
            <p:cNvPr id="13" name="object 13"/>
            <p:cNvSpPr/>
            <p:nvPr/>
          </p:nvSpPr>
          <p:spPr>
            <a:xfrm>
              <a:off x="314831" y="4346985"/>
              <a:ext cx="9427845" cy="0"/>
            </a:xfrm>
            <a:custGeom>
              <a:avLst/>
              <a:gdLst/>
              <a:ahLst/>
              <a:cxnLst/>
              <a:rect l="l" t="t" r="r" b="b"/>
              <a:pathLst>
                <a:path w="9427845">
                  <a:moveTo>
                    <a:pt x="0" y="0"/>
                  </a:moveTo>
                  <a:lnTo>
                    <a:pt x="9427340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00792" y="4282015"/>
              <a:ext cx="173169" cy="129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1743" y="4418443"/>
            <a:ext cx="192595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5" dirty="0">
                <a:latin typeface="Arial"/>
                <a:cs typeface="Arial"/>
              </a:rPr>
              <a:t>”Low-level</a:t>
            </a:r>
            <a:r>
              <a:rPr sz="1500" spc="9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87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88334" y="4418443"/>
            <a:ext cx="1977389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5" dirty="0">
                <a:latin typeface="Arial"/>
                <a:cs typeface="Arial"/>
              </a:rPr>
              <a:t>”High-level</a:t>
            </a:r>
            <a:r>
              <a:rPr sz="1500" spc="8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intelligence”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6544" y="4666280"/>
            <a:ext cx="3575617" cy="40267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2500" b="1" spc="-25" dirty="0">
                <a:solidFill>
                  <a:srgbClr val="A52929"/>
                </a:solidFill>
                <a:latin typeface="Arial"/>
                <a:cs typeface="Arial"/>
              </a:rPr>
              <a:t>AI and </a:t>
            </a:r>
            <a:r>
              <a:rPr sz="2500" b="1" spc="-25" dirty="0">
                <a:solidFill>
                  <a:srgbClr val="A52929"/>
                </a:solidFill>
                <a:latin typeface="Arial"/>
                <a:cs typeface="Arial"/>
              </a:rPr>
              <a:t>Machine</a:t>
            </a:r>
            <a:r>
              <a:rPr sz="2500" b="1" spc="190" dirty="0">
                <a:solidFill>
                  <a:srgbClr val="A52929"/>
                </a:solidFill>
                <a:latin typeface="Arial"/>
                <a:cs typeface="Arial"/>
              </a:rPr>
              <a:t> </a:t>
            </a:r>
            <a:r>
              <a:rPr sz="2500" b="1" spc="-90" dirty="0">
                <a:solidFill>
                  <a:srgbClr val="A52929"/>
                </a:solidFill>
                <a:latin typeface="Arial"/>
                <a:cs typeface="Arial"/>
              </a:rPr>
              <a:t>learning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688" y="260258"/>
            <a:ext cx="5738495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52065" algn="l"/>
              </a:tabLst>
            </a:pPr>
            <a:r>
              <a:rPr spc="-10" dirty="0"/>
              <a:t>Motivation:	</a:t>
            </a:r>
            <a:r>
              <a:rPr spc="-15" dirty="0"/>
              <a:t>virtual</a:t>
            </a:r>
            <a:r>
              <a:rPr spc="135" dirty="0"/>
              <a:t> </a:t>
            </a:r>
            <a:r>
              <a:rPr spc="-150" dirty="0"/>
              <a:t>assistant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139" y="2124879"/>
            <a:ext cx="22078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25" dirty="0">
                <a:latin typeface="Arial"/>
                <a:cs typeface="Arial"/>
              </a:rPr>
              <a:t>Tell</a:t>
            </a:r>
            <a:r>
              <a:rPr sz="2500" b="1" spc="120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information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8839" y="2607692"/>
            <a:ext cx="2388235" cy="193675"/>
            <a:chOff x="438839" y="2607692"/>
            <a:chExt cx="2388235" cy="193675"/>
          </a:xfrm>
        </p:grpSpPr>
        <p:sp>
          <p:nvSpPr>
            <p:cNvPr id="5" name="object 5"/>
            <p:cNvSpPr/>
            <p:nvPr/>
          </p:nvSpPr>
          <p:spPr>
            <a:xfrm>
              <a:off x="438839" y="2640858"/>
              <a:ext cx="2324735" cy="127635"/>
            </a:xfrm>
            <a:custGeom>
              <a:avLst/>
              <a:gdLst/>
              <a:ahLst/>
              <a:cxnLst/>
              <a:rect l="l" t="t" r="r" b="b"/>
              <a:pathLst>
                <a:path w="2324735" h="127635">
                  <a:moveTo>
                    <a:pt x="0" y="127154"/>
                  </a:moveTo>
                  <a:lnTo>
                    <a:pt x="2324396" y="127154"/>
                  </a:lnTo>
                  <a:lnTo>
                    <a:pt x="2324396" y="0"/>
                  </a:lnTo>
                  <a:lnTo>
                    <a:pt x="0" y="0"/>
                  </a:lnTo>
                  <a:lnTo>
                    <a:pt x="0" y="127154"/>
                  </a:lnTo>
                  <a:close/>
                </a:path>
              </a:pathLst>
            </a:custGeom>
            <a:solidFill>
              <a:srgbClr val="A5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0116" y="2607692"/>
              <a:ext cx="236697" cy="1934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363407" y="1326214"/>
            <a:ext cx="3439542" cy="2295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1714" y="2124879"/>
            <a:ext cx="192278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105" dirty="0">
                <a:latin typeface="Arial"/>
                <a:cs typeface="Arial"/>
              </a:rPr>
              <a:t>Ask</a:t>
            </a:r>
            <a:r>
              <a:rPr sz="2500" b="1" spc="95" dirty="0">
                <a:latin typeface="Arial"/>
                <a:cs typeface="Arial"/>
              </a:rPr>
              <a:t> </a:t>
            </a:r>
            <a:r>
              <a:rPr sz="2500" spc="-105" dirty="0">
                <a:latin typeface="Arial"/>
                <a:cs typeface="Arial"/>
              </a:rPr>
              <a:t>questions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39544" y="2607692"/>
            <a:ext cx="2388235" cy="193675"/>
            <a:chOff x="7339544" y="2607692"/>
            <a:chExt cx="2388235" cy="193675"/>
          </a:xfrm>
        </p:grpSpPr>
        <p:sp>
          <p:nvSpPr>
            <p:cNvPr id="10" name="object 10"/>
            <p:cNvSpPr/>
            <p:nvPr/>
          </p:nvSpPr>
          <p:spPr>
            <a:xfrm>
              <a:off x="7403121" y="2640858"/>
              <a:ext cx="2324735" cy="127635"/>
            </a:xfrm>
            <a:custGeom>
              <a:avLst/>
              <a:gdLst/>
              <a:ahLst/>
              <a:cxnLst/>
              <a:rect l="l" t="t" r="r" b="b"/>
              <a:pathLst>
                <a:path w="2324734" h="127635">
                  <a:moveTo>
                    <a:pt x="0" y="127154"/>
                  </a:moveTo>
                  <a:lnTo>
                    <a:pt x="2324396" y="127154"/>
                  </a:lnTo>
                  <a:lnTo>
                    <a:pt x="2324396" y="0"/>
                  </a:lnTo>
                  <a:lnTo>
                    <a:pt x="0" y="0"/>
                  </a:lnTo>
                  <a:lnTo>
                    <a:pt x="0" y="127154"/>
                  </a:lnTo>
                  <a:close/>
                </a:path>
              </a:pathLst>
            </a:custGeom>
            <a:solidFill>
              <a:srgbClr val="A5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39544" y="2607692"/>
              <a:ext cx="236697" cy="1934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8589" y="3547752"/>
            <a:ext cx="6477635" cy="296799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marL="3213100" algn="ctr">
              <a:lnSpc>
                <a:spcPct val="100000"/>
              </a:lnSpc>
              <a:spcBef>
                <a:spcPts val="1725"/>
              </a:spcBef>
            </a:pPr>
            <a:r>
              <a:rPr sz="2500" b="1" spc="-95" dirty="0">
                <a:solidFill>
                  <a:srgbClr val="FF0000"/>
                </a:solidFill>
                <a:latin typeface="Arial"/>
                <a:cs typeface="Arial"/>
              </a:rPr>
              <a:t>Use </a:t>
            </a:r>
            <a:r>
              <a:rPr sz="2500" b="1" spc="-30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5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70" dirty="0">
                <a:solidFill>
                  <a:srgbClr val="FF0000"/>
                </a:solidFill>
                <a:latin typeface="Arial"/>
                <a:cs typeface="Arial"/>
              </a:rPr>
              <a:t>language!</a:t>
            </a:r>
            <a:endParaRPr sz="2500">
              <a:latin typeface="Arial"/>
              <a:cs typeface="Arial"/>
            </a:endParaRPr>
          </a:p>
          <a:p>
            <a:pPr marL="3212465" algn="ctr">
              <a:lnSpc>
                <a:spcPct val="100000"/>
              </a:lnSpc>
              <a:spcBef>
                <a:spcPts val="1635"/>
              </a:spcBef>
            </a:pPr>
            <a:r>
              <a:rPr sz="2500" spc="-80" dirty="0">
                <a:latin typeface="Arial"/>
                <a:cs typeface="Arial"/>
              </a:rPr>
              <a:t>[demo]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500" spc="-155" dirty="0">
                <a:solidFill>
                  <a:srgbClr val="0000A0"/>
                </a:solidFill>
                <a:latin typeface="Arial"/>
                <a:cs typeface="Arial"/>
              </a:rPr>
              <a:t>Need</a:t>
            </a:r>
            <a:r>
              <a:rPr sz="2500" spc="14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0000A0"/>
                </a:solidFill>
                <a:latin typeface="Arial"/>
                <a:cs typeface="Arial"/>
              </a:rPr>
              <a:t>to</a:t>
            </a:r>
            <a:r>
              <a:rPr sz="2500" spc="35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65" dirty="0">
                <a:latin typeface="Arial"/>
                <a:cs typeface="Arial"/>
              </a:rPr>
              <a:t>Digest </a:t>
            </a:r>
            <a:r>
              <a:rPr sz="2500" b="1" spc="-95" dirty="0">
                <a:latin typeface="Arial"/>
                <a:cs typeface="Arial"/>
              </a:rPr>
              <a:t>heterogenous</a:t>
            </a:r>
            <a:r>
              <a:rPr sz="2500" b="1" spc="360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information</a:t>
            </a:r>
            <a:endParaRPr sz="2500">
              <a:latin typeface="Arial"/>
              <a:cs typeface="Arial"/>
            </a:endParaRPr>
          </a:p>
          <a:p>
            <a:pPr marL="818515" indent="-323215">
              <a:lnSpc>
                <a:spcPct val="100000"/>
              </a:lnSpc>
              <a:spcBef>
                <a:spcPts val="1635"/>
              </a:spcBef>
              <a:buFont typeface="Gulim"/>
              <a:buChar char="•"/>
              <a:tabLst>
                <a:tab pos="818515" algn="l"/>
                <a:tab pos="819150" algn="l"/>
              </a:tabLst>
            </a:pPr>
            <a:r>
              <a:rPr sz="2500" spc="-185" dirty="0">
                <a:latin typeface="Arial"/>
                <a:cs typeface="Arial"/>
              </a:rPr>
              <a:t>Reason </a:t>
            </a:r>
            <a:r>
              <a:rPr sz="2500" b="1" spc="-95" dirty="0">
                <a:latin typeface="Arial"/>
                <a:cs typeface="Arial"/>
              </a:rPr>
              <a:t>deeply </a:t>
            </a:r>
            <a:r>
              <a:rPr sz="2500" spc="25" dirty="0">
                <a:latin typeface="Arial"/>
                <a:cs typeface="Arial"/>
              </a:rPr>
              <a:t>with </a:t>
            </a:r>
            <a:r>
              <a:rPr sz="2500" spc="45" dirty="0">
                <a:latin typeface="Arial"/>
                <a:cs typeface="Arial"/>
              </a:rPr>
              <a:t>that</a:t>
            </a:r>
            <a:r>
              <a:rPr sz="2500" spc="-210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information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ts val="1315"/>
              </a:lnSpc>
            </a:pPr>
            <a:r>
              <a:rPr spc="-65" dirty="0"/>
              <a:t>88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15"/>
              </a:lnSpc>
            </a:pPr>
            <a:r>
              <a:rPr spc="-65" dirty="0"/>
              <a:t>101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154" y="260258"/>
            <a:ext cx="2644140" cy="60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889" y="1326950"/>
            <a:ext cx="8411210" cy="4809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  <a:tabLst>
                <a:tab pos="3126105" algn="l"/>
              </a:tabLst>
            </a:pPr>
            <a:r>
              <a:rPr sz="2500" spc="-75" dirty="0">
                <a:solidFill>
                  <a:srgbClr val="0000A0"/>
                </a:solidFill>
                <a:latin typeface="Arial"/>
                <a:cs typeface="Arial"/>
              </a:rPr>
              <a:t>Discrete</a:t>
            </a:r>
            <a:r>
              <a:rPr sz="2500" spc="15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000A0"/>
                </a:solidFill>
                <a:latin typeface="Arial"/>
                <a:cs typeface="Arial"/>
              </a:rPr>
              <a:t>optimization</a:t>
            </a:r>
            <a:r>
              <a:rPr sz="2500" spc="-15" dirty="0">
                <a:latin typeface="Arial"/>
                <a:cs typeface="Arial"/>
              </a:rPr>
              <a:t>:	find </a:t>
            </a:r>
            <a:r>
              <a:rPr sz="2500" spc="-45" dirty="0">
                <a:latin typeface="Arial"/>
                <a:cs typeface="Arial"/>
              </a:rPr>
              <a:t>the </a:t>
            </a:r>
            <a:r>
              <a:rPr sz="2500" spc="-85" dirty="0">
                <a:latin typeface="Arial"/>
                <a:cs typeface="Arial"/>
              </a:rPr>
              <a:t>best </a:t>
            </a:r>
            <a:r>
              <a:rPr sz="2500" spc="-90" dirty="0">
                <a:latin typeface="Arial"/>
                <a:cs typeface="Arial"/>
              </a:rPr>
              <a:t>discrete</a:t>
            </a:r>
            <a:r>
              <a:rPr sz="2500" spc="135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object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Arial"/>
              <a:cs typeface="Arial"/>
            </a:endParaRPr>
          </a:p>
          <a:p>
            <a:pPr marL="4051300">
              <a:lnSpc>
                <a:spcPts val="2705"/>
              </a:lnSpc>
              <a:spcBef>
                <a:spcPts val="5"/>
              </a:spcBef>
              <a:tabLst>
                <a:tab pos="4808855" algn="l"/>
              </a:tabLst>
            </a:pPr>
            <a:r>
              <a:rPr sz="2500" spc="20" dirty="0">
                <a:latin typeface="Trebuchet MS"/>
                <a:cs typeface="Trebuchet MS"/>
              </a:rPr>
              <a:t>min	</a:t>
            </a:r>
            <a:r>
              <a:rPr sz="2500" spc="-55" dirty="0">
                <a:latin typeface="Arial"/>
                <a:cs typeface="Arial"/>
              </a:rPr>
              <a:t>Cost</a:t>
            </a:r>
            <a:r>
              <a:rPr sz="2500" spc="-55" dirty="0">
                <a:latin typeface="Trebuchet MS"/>
                <a:cs typeface="Trebuchet MS"/>
              </a:rPr>
              <a:t>(</a:t>
            </a:r>
            <a:r>
              <a:rPr sz="2500" i="1" spc="-55" dirty="0">
                <a:latin typeface="Arial"/>
                <a:cs typeface="Arial"/>
              </a:rPr>
              <a:t>p</a:t>
            </a:r>
            <a:r>
              <a:rPr sz="2500" spc="-55" dirty="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marL="229235" algn="ctr">
              <a:lnSpc>
                <a:spcPts val="1805"/>
              </a:lnSpc>
            </a:pPr>
            <a:r>
              <a:rPr sz="1750" i="1" spc="-55" dirty="0">
                <a:latin typeface="Arial"/>
                <a:cs typeface="Arial"/>
              </a:rPr>
              <a:t>p</a:t>
            </a:r>
            <a:r>
              <a:rPr sz="1750" spc="-55" dirty="0">
                <a:latin typeface="GulimChe"/>
                <a:cs typeface="GulimChe"/>
              </a:rPr>
              <a:t>∈</a:t>
            </a:r>
            <a:r>
              <a:rPr sz="1750" spc="-55" dirty="0">
                <a:latin typeface="Arial"/>
                <a:cs typeface="Arial"/>
              </a:rPr>
              <a:t>Paths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tabLst>
                <a:tab pos="3094990" algn="l"/>
              </a:tabLst>
            </a:pPr>
            <a:r>
              <a:rPr sz="2500" b="1" spc="-50" dirty="0">
                <a:solidFill>
                  <a:srgbClr val="FF0000"/>
                </a:solidFill>
                <a:latin typeface="Arial"/>
                <a:cs typeface="Arial"/>
              </a:rPr>
              <a:t>Algorithmic</a:t>
            </a:r>
            <a:r>
              <a:rPr sz="2500" b="1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tool:	</a:t>
            </a:r>
            <a:r>
              <a:rPr sz="2500" spc="-80" dirty="0">
                <a:latin typeface="Arial"/>
                <a:cs typeface="Arial"/>
              </a:rPr>
              <a:t>dynamic</a:t>
            </a:r>
            <a:r>
              <a:rPr sz="2500" spc="155" dirty="0">
                <a:latin typeface="Arial"/>
                <a:cs typeface="Arial"/>
              </a:rPr>
              <a:t> </a:t>
            </a:r>
            <a:r>
              <a:rPr sz="2500" spc="-75" dirty="0">
                <a:latin typeface="Arial"/>
                <a:cs typeface="Arial"/>
              </a:rPr>
              <a:t>programming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tabLst>
                <a:tab pos="3548379" algn="l"/>
              </a:tabLst>
            </a:pPr>
            <a:r>
              <a:rPr sz="2500" spc="-80" dirty="0">
                <a:solidFill>
                  <a:srgbClr val="0000A0"/>
                </a:solidFill>
                <a:latin typeface="Arial"/>
                <a:cs typeface="Arial"/>
              </a:rPr>
              <a:t>Continuous</a:t>
            </a:r>
            <a:r>
              <a:rPr sz="2500" spc="16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000A0"/>
                </a:solidFill>
                <a:latin typeface="Arial"/>
                <a:cs typeface="Arial"/>
              </a:rPr>
              <a:t>optimization</a:t>
            </a:r>
            <a:r>
              <a:rPr sz="2500" spc="-15" dirty="0">
                <a:latin typeface="Arial"/>
                <a:cs typeface="Arial"/>
              </a:rPr>
              <a:t>:	find </a:t>
            </a:r>
            <a:r>
              <a:rPr sz="2500" spc="-45" dirty="0">
                <a:latin typeface="Arial"/>
                <a:cs typeface="Arial"/>
              </a:rPr>
              <a:t>the </a:t>
            </a:r>
            <a:r>
              <a:rPr sz="2500" spc="-85" dirty="0">
                <a:latin typeface="Arial"/>
                <a:cs typeface="Arial"/>
              </a:rPr>
              <a:t>best </a:t>
            </a:r>
            <a:r>
              <a:rPr sz="2500" spc="-70" dirty="0">
                <a:latin typeface="Arial"/>
                <a:cs typeface="Arial"/>
              </a:rPr>
              <a:t>vector </a:t>
            </a:r>
            <a:r>
              <a:rPr sz="2500" spc="-25" dirty="0">
                <a:latin typeface="Arial"/>
                <a:cs typeface="Arial"/>
              </a:rPr>
              <a:t>of </a:t>
            </a:r>
            <a:r>
              <a:rPr sz="2500" spc="-90" dirty="0">
                <a:latin typeface="Arial"/>
                <a:cs typeface="Arial"/>
              </a:rPr>
              <a:t>real</a:t>
            </a:r>
            <a:r>
              <a:rPr sz="2500" spc="-95" dirty="0">
                <a:latin typeface="Arial"/>
                <a:cs typeface="Arial"/>
              </a:rPr>
              <a:t> </a:t>
            </a:r>
            <a:r>
              <a:rPr sz="2500" spc="-110" dirty="0">
                <a:latin typeface="Arial"/>
                <a:cs typeface="Arial"/>
              </a:rPr>
              <a:t>numbers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"/>
              <a:cs typeface="Arial"/>
            </a:endParaRPr>
          </a:p>
          <a:p>
            <a:pPr marL="3408679">
              <a:lnSpc>
                <a:spcPts val="2780"/>
              </a:lnSpc>
            </a:pPr>
            <a:r>
              <a:rPr sz="2500" spc="20" dirty="0">
                <a:latin typeface="Trebuchet MS"/>
                <a:cs typeface="Trebuchet MS"/>
              </a:rPr>
              <a:t>min</a:t>
            </a:r>
            <a:r>
              <a:rPr sz="2500" spc="250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Arial"/>
                <a:cs typeface="Arial"/>
              </a:rPr>
              <a:t>TrainingError</a:t>
            </a:r>
            <a:r>
              <a:rPr sz="2500" spc="-20" dirty="0">
                <a:latin typeface="Trebuchet MS"/>
                <a:cs typeface="Trebuchet MS"/>
              </a:rPr>
              <a:t>(</a:t>
            </a:r>
            <a:r>
              <a:rPr sz="2500" b="1" spc="-20" dirty="0">
                <a:latin typeface="Century Gothic"/>
                <a:cs typeface="Century Gothic"/>
              </a:rPr>
              <a:t>w</a:t>
            </a:r>
            <a:r>
              <a:rPr sz="2500" spc="-20" dirty="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marL="3334385">
              <a:lnSpc>
                <a:spcPts val="1880"/>
              </a:lnSpc>
            </a:pPr>
            <a:r>
              <a:rPr sz="1750" b="1" spc="-40" dirty="0">
                <a:latin typeface="Tahoma"/>
                <a:cs typeface="Tahoma"/>
              </a:rPr>
              <a:t>w</a:t>
            </a:r>
            <a:r>
              <a:rPr sz="1750" spc="-40" dirty="0">
                <a:latin typeface="GulimChe"/>
                <a:cs typeface="GulimChe"/>
              </a:rPr>
              <a:t>∈</a:t>
            </a:r>
            <a:r>
              <a:rPr sz="1750" spc="-40" dirty="0">
                <a:latin typeface="Arial"/>
                <a:cs typeface="Arial"/>
              </a:rPr>
              <a:t>R</a:t>
            </a:r>
            <a:r>
              <a:rPr sz="1875" i="1" spc="-60" baseline="22222" dirty="0">
                <a:latin typeface="Century Gothic"/>
                <a:cs typeface="Century Gothic"/>
              </a:rPr>
              <a:t>d</a:t>
            </a:r>
            <a:endParaRPr sz="1875" baseline="22222">
              <a:latin typeface="Century Gothic"/>
              <a:cs typeface="Century Gothic"/>
            </a:endParaRPr>
          </a:p>
          <a:p>
            <a:pPr marL="533400">
              <a:lnSpc>
                <a:spcPct val="100000"/>
              </a:lnSpc>
              <a:spcBef>
                <a:spcPts val="2980"/>
              </a:spcBef>
              <a:tabLst>
                <a:tab pos="3094990" algn="l"/>
              </a:tabLst>
            </a:pPr>
            <a:r>
              <a:rPr sz="2500" b="1" spc="-50" dirty="0">
                <a:solidFill>
                  <a:srgbClr val="FF0000"/>
                </a:solidFill>
                <a:latin typeface="Arial"/>
                <a:cs typeface="Arial"/>
              </a:rPr>
              <a:t>Algorithmic</a:t>
            </a:r>
            <a:r>
              <a:rPr sz="2500" b="1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20" dirty="0">
                <a:latin typeface="Arial"/>
                <a:cs typeface="Arial"/>
              </a:rPr>
              <a:t>tool:	</a:t>
            </a:r>
            <a:r>
              <a:rPr sz="2500" spc="-55" dirty="0">
                <a:latin typeface="Arial"/>
                <a:cs typeface="Arial"/>
              </a:rPr>
              <a:t>gradient</a:t>
            </a:r>
            <a:r>
              <a:rPr sz="2500" spc="150" dirty="0">
                <a:latin typeface="Arial"/>
                <a:cs typeface="Arial"/>
              </a:rPr>
              <a:t> </a:t>
            </a:r>
            <a:r>
              <a:rPr sz="2500" spc="-125" dirty="0">
                <a:latin typeface="Arial"/>
                <a:cs typeface="Arial"/>
              </a:rPr>
              <a:t>descent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650" y="2762743"/>
            <a:ext cx="4435122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spc="-50" dirty="0"/>
              <a:t>Types </a:t>
            </a:r>
            <a:r>
              <a:rPr dirty="0"/>
              <a:t>of</a:t>
            </a:r>
            <a:r>
              <a:rPr spc="-28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095" y="108091"/>
            <a:ext cx="4531078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b="1" spc="-33" dirty="0"/>
              <a:t>Types </a:t>
            </a:r>
            <a:r>
              <a:rPr b="1" spc="-6" dirty="0"/>
              <a:t>of</a:t>
            </a:r>
            <a:r>
              <a:rPr b="1" spc="-50" dirty="0"/>
              <a:t> </a:t>
            </a:r>
            <a:r>
              <a:rPr b="1" spc="-6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9379" y="1450991"/>
            <a:ext cx="7841242" cy="487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489" y="7302632"/>
            <a:ext cx="1675694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From 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Wiggins,</a:t>
            </a:r>
            <a:r>
              <a:rPr sz="1556" spc="-7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Recht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095" y="108091"/>
            <a:ext cx="4531078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b="1" spc="-33" dirty="0"/>
              <a:t>Types </a:t>
            </a:r>
            <a:r>
              <a:rPr b="1" spc="-6" dirty="0"/>
              <a:t>of</a:t>
            </a:r>
            <a:r>
              <a:rPr b="1" spc="-50" dirty="0"/>
              <a:t> </a:t>
            </a:r>
            <a:r>
              <a:rPr b="1" spc="-6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88" y="7302632"/>
            <a:ext cx="16481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From </a:t>
            </a:r>
            <a:r>
              <a:rPr sz="1556" spc="-17" dirty="0">
                <a:solidFill>
                  <a:prstClr val="black"/>
                </a:solidFill>
                <a:latin typeface="Calibri"/>
                <a:cs typeface="Calibri"/>
              </a:rPr>
              <a:t>Gartner,</a:t>
            </a:r>
            <a:r>
              <a:rPr sz="1556" spc="-9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Recht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7732" y="1806131"/>
            <a:ext cx="7577943" cy="5349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25222" y="3314582"/>
            <a:ext cx="2897480" cy="379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3360" y="3344718"/>
            <a:ext cx="2784122" cy="3683000"/>
          </a:xfrm>
          <a:custGeom>
            <a:avLst/>
            <a:gdLst/>
            <a:ahLst/>
            <a:cxnLst/>
            <a:rect l="l" t="t" r="r" b="b"/>
            <a:pathLst>
              <a:path w="2505710" h="3314700">
                <a:moveTo>
                  <a:pt x="0" y="1657303"/>
                </a:moveTo>
                <a:lnTo>
                  <a:pt x="669" y="1602597"/>
                </a:lnTo>
                <a:lnTo>
                  <a:pt x="2664" y="1548334"/>
                </a:lnTo>
                <a:lnTo>
                  <a:pt x="5964" y="1494542"/>
                </a:lnTo>
                <a:lnTo>
                  <a:pt x="10548" y="1441248"/>
                </a:lnTo>
                <a:lnTo>
                  <a:pt x="16396" y="1388479"/>
                </a:lnTo>
                <a:lnTo>
                  <a:pt x="23486" y="1336263"/>
                </a:lnTo>
                <a:lnTo>
                  <a:pt x="31799" y="1284626"/>
                </a:lnTo>
                <a:lnTo>
                  <a:pt x="41313" y="1233596"/>
                </a:lnTo>
                <a:lnTo>
                  <a:pt x="52009" y="1183201"/>
                </a:lnTo>
                <a:lnTo>
                  <a:pt x="63864" y="1133467"/>
                </a:lnTo>
                <a:lnTo>
                  <a:pt x="76860" y="1084422"/>
                </a:lnTo>
                <a:lnTo>
                  <a:pt x="90975" y="1036093"/>
                </a:lnTo>
                <a:lnTo>
                  <a:pt x="106188" y="988507"/>
                </a:lnTo>
                <a:lnTo>
                  <a:pt x="122479" y="941693"/>
                </a:lnTo>
                <a:lnTo>
                  <a:pt x="139827" y="895676"/>
                </a:lnTo>
                <a:lnTo>
                  <a:pt x="158211" y="850485"/>
                </a:lnTo>
                <a:lnTo>
                  <a:pt x="177612" y="806147"/>
                </a:lnTo>
                <a:lnTo>
                  <a:pt x="198008" y="762689"/>
                </a:lnTo>
                <a:lnTo>
                  <a:pt x="219379" y="720137"/>
                </a:lnTo>
                <a:lnTo>
                  <a:pt x="241703" y="678521"/>
                </a:lnTo>
                <a:lnTo>
                  <a:pt x="264961" y="637866"/>
                </a:lnTo>
                <a:lnTo>
                  <a:pt x="289132" y="598201"/>
                </a:lnTo>
                <a:lnTo>
                  <a:pt x="314195" y="559552"/>
                </a:lnTo>
                <a:lnTo>
                  <a:pt x="340130" y="521947"/>
                </a:lnTo>
                <a:lnTo>
                  <a:pt x="366915" y="485412"/>
                </a:lnTo>
                <a:lnTo>
                  <a:pt x="394531" y="449977"/>
                </a:lnTo>
                <a:lnTo>
                  <a:pt x="422956" y="415666"/>
                </a:lnTo>
                <a:lnTo>
                  <a:pt x="452170" y="382509"/>
                </a:lnTo>
                <a:lnTo>
                  <a:pt x="482152" y="350532"/>
                </a:lnTo>
                <a:lnTo>
                  <a:pt x="512883" y="319763"/>
                </a:lnTo>
                <a:lnTo>
                  <a:pt x="544340" y="290228"/>
                </a:lnTo>
                <a:lnTo>
                  <a:pt x="576504" y="261956"/>
                </a:lnTo>
                <a:lnTo>
                  <a:pt x="609353" y="234973"/>
                </a:lnTo>
                <a:lnTo>
                  <a:pt x="642868" y="209307"/>
                </a:lnTo>
                <a:lnTo>
                  <a:pt x="677027" y="184985"/>
                </a:lnTo>
                <a:lnTo>
                  <a:pt x="711810" y="162034"/>
                </a:lnTo>
                <a:lnTo>
                  <a:pt x="747196" y="140482"/>
                </a:lnTo>
                <a:lnTo>
                  <a:pt x="783165" y="120355"/>
                </a:lnTo>
                <a:lnTo>
                  <a:pt x="819696" y="101682"/>
                </a:lnTo>
                <a:lnTo>
                  <a:pt x="856769" y="84490"/>
                </a:lnTo>
                <a:lnTo>
                  <a:pt x="894362" y="68805"/>
                </a:lnTo>
                <a:lnTo>
                  <a:pt x="932455" y="54656"/>
                </a:lnTo>
                <a:lnTo>
                  <a:pt x="971027" y="42069"/>
                </a:lnTo>
                <a:lnTo>
                  <a:pt x="1010059" y="31071"/>
                </a:lnTo>
                <a:lnTo>
                  <a:pt x="1049529" y="21691"/>
                </a:lnTo>
                <a:lnTo>
                  <a:pt x="1089416" y="13955"/>
                </a:lnTo>
                <a:lnTo>
                  <a:pt x="1129700" y="7890"/>
                </a:lnTo>
                <a:lnTo>
                  <a:pt x="1170360" y="3525"/>
                </a:lnTo>
                <a:lnTo>
                  <a:pt x="1211376" y="885"/>
                </a:lnTo>
                <a:lnTo>
                  <a:pt x="1252728" y="0"/>
                </a:lnTo>
                <a:lnTo>
                  <a:pt x="1294079" y="885"/>
                </a:lnTo>
                <a:lnTo>
                  <a:pt x="1335095" y="3525"/>
                </a:lnTo>
                <a:lnTo>
                  <a:pt x="1375755" y="7890"/>
                </a:lnTo>
                <a:lnTo>
                  <a:pt x="1416039" y="13955"/>
                </a:lnTo>
                <a:lnTo>
                  <a:pt x="1455927" y="21691"/>
                </a:lnTo>
                <a:lnTo>
                  <a:pt x="1495396" y="31071"/>
                </a:lnTo>
                <a:lnTo>
                  <a:pt x="1534428" y="42069"/>
                </a:lnTo>
                <a:lnTo>
                  <a:pt x="1573000" y="54656"/>
                </a:lnTo>
                <a:lnTo>
                  <a:pt x="1611094" y="68805"/>
                </a:lnTo>
                <a:lnTo>
                  <a:pt x="1648687" y="84490"/>
                </a:lnTo>
                <a:lnTo>
                  <a:pt x="1685759" y="101682"/>
                </a:lnTo>
                <a:lnTo>
                  <a:pt x="1722290" y="120355"/>
                </a:lnTo>
                <a:lnTo>
                  <a:pt x="1758259" y="140482"/>
                </a:lnTo>
                <a:lnTo>
                  <a:pt x="1793645" y="162034"/>
                </a:lnTo>
                <a:lnTo>
                  <a:pt x="1828428" y="184985"/>
                </a:lnTo>
                <a:lnTo>
                  <a:pt x="1862588" y="209307"/>
                </a:lnTo>
                <a:lnTo>
                  <a:pt x="1896102" y="234973"/>
                </a:lnTo>
                <a:lnTo>
                  <a:pt x="1928952" y="261956"/>
                </a:lnTo>
                <a:lnTo>
                  <a:pt x="1961115" y="290228"/>
                </a:lnTo>
                <a:lnTo>
                  <a:pt x="1992573" y="319763"/>
                </a:lnTo>
                <a:lnTo>
                  <a:pt x="2023303" y="350532"/>
                </a:lnTo>
                <a:lnTo>
                  <a:pt x="2053285" y="382509"/>
                </a:lnTo>
                <a:lnTo>
                  <a:pt x="2082499" y="415666"/>
                </a:lnTo>
                <a:lnTo>
                  <a:pt x="2110925" y="449977"/>
                </a:lnTo>
                <a:lnTo>
                  <a:pt x="2138540" y="485412"/>
                </a:lnTo>
                <a:lnTo>
                  <a:pt x="2165325" y="521947"/>
                </a:lnTo>
                <a:lnTo>
                  <a:pt x="2191260" y="559552"/>
                </a:lnTo>
                <a:lnTo>
                  <a:pt x="2216323" y="598201"/>
                </a:lnTo>
                <a:lnTo>
                  <a:pt x="2240494" y="637866"/>
                </a:lnTo>
                <a:lnTo>
                  <a:pt x="2263752" y="678521"/>
                </a:lnTo>
                <a:lnTo>
                  <a:pt x="2286076" y="720137"/>
                </a:lnTo>
                <a:lnTo>
                  <a:pt x="2307447" y="762689"/>
                </a:lnTo>
                <a:lnTo>
                  <a:pt x="2327843" y="806147"/>
                </a:lnTo>
                <a:lnTo>
                  <a:pt x="2347244" y="850485"/>
                </a:lnTo>
                <a:lnTo>
                  <a:pt x="2365628" y="895676"/>
                </a:lnTo>
                <a:lnTo>
                  <a:pt x="2382977" y="941693"/>
                </a:lnTo>
                <a:lnTo>
                  <a:pt x="2399267" y="988507"/>
                </a:lnTo>
                <a:lnTo>
                  <a:pt x="2414481" y="1036093"/>
                </a:lnTo>
                <a:lnTo>
                  <a:pt x="2428595" y="1084422"/>
                </a:lnTo>
                <a:lnTo>
                  <a:pt x="2441591" y="1133467"/>
                </a:lnTo>
                <a:lnTo>
                  <a:pt x="2453446" y="1183201"/>
                </a:lnTo>
                <a:lnTo>
                  <a:pt x="2464142" y="1233596"/>
                </a:lnTo>
                <a:lnTo>
                  <a:pt x="2473656" y="1284626"/>
                </a:lnTo>
                <a:lnTo>
                  <a:pt x="2481969" y="1336263"/>
                </a:lnTo>
                <a:lnTo>
                  <a:pt x="2489059" y="1388479"/>
                </a:lnTo>
                <a:lnTo>
                  <a:pt x="2494907" y="1441248"/>
                </a:lnTo>
                <a:lnTo>
                  <a:pt x="2499491" y="1494542"/>
                </a:lnTo>
                <a:lnTo>
                  <a:pt x="2502791" y="1548334"/>
                </a:lnTo>
                <a:lnTo>
                  <a:pt x="2504786" y="1602597"/>
                </a:lnTo>
                <a:lnTo>
                  <a:pt x="2505456" y="1657303"/>
                </a:lnTo>
                <a:lnTo>
                  <a:pt x="2504786" y="1712008"/>
                </a:lnTo>
                <a:lnTo>
                  <a:pt x="2502791" y="1766271"/>
                </a:lnTo>
                <a:lnTo>
                  <a:pt x="2499491" y="1820063"/>
                </a:lnTo>
                <a:lnTo>
                  <a:pt x="2494907" y="1873357"/>
                </a:lnTo>
                <a:lnTo>
                  <a:pt x="2489059" y="1926126"/>
                </a:lnTo>
                <a:lnTo>
                  <a:pt x="2481969" y="1978343"/>
                </a:lnTo>
                <a:lnTo>
                  <a:pt x="2473656" y="2029979"/>
                </a:lnTo>
                <a:lnTo>
                  <a:pt x="2464142" y="2081009"/>
                </a:lnTo>
                <a:lnTo>
                  <a:pt x="2453446" y="2131405"/>
                </a:lnTo>
                <a:lnTo>
                  <a:pt x="2441591" y="2181139"/>
                </a:lnTo>
                <a:lnTo>
                  <a:pt x="2428595" y="2230184"/>
                </a:lnTo>
                <a:lnTo>
                  <a:pt x="2414481" y="2278513"/>
                </a:lnTo>
                <a:lnTo>
                  <a:pt x="2399267" y="2326098"/>
                </a:lnTo>
                <a:lnTo>
                  <a:pt x="2382977" y="2372913"/>
                </a:lnTo>
                <a:lnTo>
                  <a:pt x="2365628" y="2418929"/>
                </a:lnTo>
                <a:lnTo>
                  <a:pt x="2347244" y="2464120"/>
                </a:lnTo>
                <a:lnTo>
                  <a:pt x="2327843" y="2508459"/>
                </a:lnTo>
                <a:lnTo>
                  <a:pt x="2307447" y="2551917"/>
                </a:lnTo>
                <a:lnTo>
                  <a:pt x="2286076" y="2594468"/>
                </a:lnTo>
                <a:lnTo>
                  <a:pt x="2263752" y="2636085"/>
                </a:lnTo>
                <a:lnTo>
                  <a:pt x="2240494" y="2676740"/>
                </a:lnTo>
                <a:lnTo>
                  <a:pt x="2216323" y="2716405"/>
                </a:lnTo>
                <a:lnTo>
                  <a:pt x="2191260" y="2755054"/>
                </a:lnTo>
                <a:lnTo>
                  <a:pt x="2165325" y="2792659"/>
                </a:lnTo>
                <a:lnTo>
                  <a:pt x="2138540" y="2829194"/>
                </a:lnTo>
                <a:lnTo>
                  <a:pt x="2110925" y="2864629"/>
                </a:lnTo>
                <a:lnTo>
                  <a:pt x="2082499" y="2898940"/>
                </a:lnTo>
                <a:lnTo>
                  <a:pt x="2053285" y="2932097"/>
                </a:lnTo>
                <a:lnTo>
                  <a:pt x="2023303" y="2964074"/>
                </a:lnTo>
                <a:lnTo>
                  <a:pt x="1992573" y="2994843"/>
                </a:lnTo>
                <a:lnTo>
                  <a:pt x="1961115" y="3024378"/>
                </a:lnTo>
                <a:lnTo>
                  <a:pt x="1928952" y="3052650"/>
                </a:lnTo>
                <a:lnTo>
                  <a:pt x="1896102" y="3079633"/>
                </a:lnTo>
                <a:lnTo>
                  <a:pt x="1862588" y="3105299"/>
                </a:lnTo>
                <a:lnTo>
                  <a:pt x="1828428" y="3129621"/>
                </a:lnTo>
                <a:lnTo>
                  <a:pt x="1793645" y="3152572"/>
                </a:lnTo>
                <a:lnTo>
                  <a:pt x="1758259" y="3174124"/>
                </a:lnTo>
                <a:lnTo>
                  <a:pt x="1722290" y="3194251"/>
                </a:lnTo>
                <a:lnTo>
                  <a:pt x="1685759" y="3212924"/>
                </a:lnTo>
                <a:lnTo>
                  <a:pt x="1648687" y="3230116"/>
                </a:lnTo>
                <a:lnTo>
                  <a:pt x="1611094" y="3245801"/>
                </a:lnTo>
                <a:lnTo>
                  <a:pt x="1573000" y="3259950"/>
                </a:lnTo>
                <a:lnTo>
                  <a:pt x="1534428" y="3272537"/>
                </a:lnTo>
                <a:lnTo>
                  <a:pt x="1495396" y="3283535"/>
                </a:lnTo>
                <a:lnTo>
                  <a:pt x="1455927" y="3292915"/>
                </a:lnTo>
                <a:lnTo>
                  <a:pt x="1416039" y="3300651"/>
                </a:lnTo>
                <a:lnTo>
                  <a:pt x="1375755" y="3306716"/>
                </a:lnTo>
                <a:lnTo>
                  <a:pt x="1335095" y="3311081"/>
                </a:lnTo>
                <a:lnTo>
                  <a:pt x="1294079" y="3313721"/>
                </a:lnTo>
                <a:lnTo>
                  <a:pt x="1252728" y="3314607"/>
                </a:lnTo>
                <a:lnTo>
                  <a:pt x="1211376" y="3313721"/>
                </a:lnTo>
                <a:lnTo>
                  <a:pt x="1170360" y="3311081"/>
                </a:lnTo>
                <a:lnTo>
                  <a:pt x="1129700" y="3306716"/>
                </a:lnTo>
                <a:lnTo>
                  <a:pt x="1089416" y="3300651"/>
                </a:lnTo>
                <a:lnTo>
                  <a:pt x="1049529" y="3292915"/>
                </a:lnTo>
                <a:lnTo>
                  <a:pt x="1010059" y="3283535"/>
                </a:lnTo>
                <a:lnTo>
                  <a:pt x="971027" y="3272537"/>
                </a:lnTo>
                <a:lnTo>
                  <a:pt x="932455" y="3259950"/>
                </a:lnTo>
                <a:lnTo>
                  <a:pt x="894362" y="3245801"/>
                </a:lnTo>
                <a:lnTo>
                  <a:pt x="856769" y="3230116"/>
                </a:lnTo>
                <a:lnTo>
                  <a:pt x="819696" y="3212924"/>
                </a:lnTo>
                <a:lnTo>
                  <a:pt x="783165" y="3194251"/>
                </a:lnTo>
                <a:lnTo>
                  <a:pt x="747196" y="3174124"/>
                </a:lnTo>
                <a:lnTo>
                  <a:pt x="711810" y="3152572"/>
                </a:lnTo>
                <a:lnTo>
                  <a:pt x="677027" y="3129621"/>
                </a:lnTo>
                <a:lnTo>
                  <a:pt x="642868" y="3105299"/>
                </a:lnTo>
                <a:lnTo>
                  <a:pt x="609353" y="3079633"/>
                </a:lnTo>
                <a:lnTo>
                  <a:pt x="576504" y="3052650"/>
                </a:lnTo>
                <a:lnTo>
                  <a:pt x="544340" y="3024378"/>
                </a:lnTo>
                <a:lnTo>
                  <a:pt x="512883" y="2994843"/>
                </a:lnTo>
                <a:lnTo>
                  <a:pt x="482152" y="2964074"/>
                </a:lnTo>
                <a:lnTo>
                  <a:pt x="452170" y="2932097"/>
                </a:lnTo>
                <a:lnTo>
                  <a:pt x="422956" y="2898940"/>
                </a:lnTo>
                <a:lnTo>
                  <a:pt x="394531" y="2864629"/>
                </a:lnTo>
                <a:lnTo>
                  <a:pt x="366915" y="2829194"/>
                </a:lnTo>
                <a:lnTo>
                  <a:pt x="340130" y="2792659"/>
                </a:lnTo>
                <a:lnTo>
                  <a:pt x="314195" y="2755054"/>
                </a:lnTo>
                <a:lnTo>
                  <a:pt x="289132" y="2716405"/>
                </a:lnTo>
                <a:lnTo>
                  <a:pt x="264961" y="2676740"/>
                </a:lnTo>
                <a:lnTo>
                  <a:pt x="241703" y="2636085"/>
                </a:lnTo>
                <a:lnTo>
                  <a:pt x="219379" y="2594468"/>
                </a:lnTo>
                <a:lnTo>
                  <a:pt x="198008" y="2551917"/>
                </a:lnTo>
                <a:lnTo>
                  <a:pt x="177612" y="2508459"/>
                </a:lnTo>
                <a:lnTo>
                  <a:pt x="158211" y="2464120"/>
                </a:lnTo>
                <a:lnTo>
                  <a:pt x="139827" y="2418929"/>
                </a:lnTo>
                <a:lnTo>
                  <a:pt x="122479" y="2372913"/>
                </a:lnTo>
                <a:lnTo>
                  <a:pt x="106188" y="2326098"/>
                </a:lnTo>
                <a:lnTo>
                  <a:pt x="90975" y="2278513"/>
                </a:lnTo>
                <a:lnTo>
                  <a:pt x="76860" y="2230184"/>
                </a:lnTo>
                <a:lnTo>
                  <a:pt x="63864" y="2181139"/>
                </a:lnTo>
                <a:lnTo>
                  <a:pt x="52009" y="2131405"/>
                </a:lnTo>
                <a:lnTo>
                  <a:pt x="41313" y="2081009"/>
                </a:lnTo>
                <a:lnTo>
                  <a:pt x="31799" y="2029979"/>
                </a:lnTo>
                <a:lnTo>
                  <a:pt x="23486" y="1978343"/>
                </a:lnTo>
                <a:lnTo>
                  <a:pt x="16396" y="1926126"/>
                </a:lnTo>
                <a:lnTo>
                  <a:pt x="10548" y="1873357"/>
                </a:lnTo>
                <a:lnTo>
                  <a:pt x="5964" y="1820063"/>
                </a:lnTo>
                <a:lnTo>
                  <a:pt x="2664" y="1766271"/>
                </a:lnTo>
                <a:lnTo>
                  <a:pt x="669" y="1712008"/>
                </a:lnTo>
                <a:lnTo>
                  <a:pt x="0" y="165730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03222" y="2467916"/>
            <a:ext cx="2897480" cy="3800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57970" y="2501288"/>
            <a:ext cx="2784122" cy="3683000"/>
          </a:xfrm>
          <a:custGeom>
            <a:avLst/>
            <a:gdLst/>
            <a:ahLst/>
            <a:cxnLst/>
            <a:rect l="l" t="t" r="r" b="b"/>
            <a:pathLst>
              <a:path w="2505710" h="3314700">
                <a:moveTo>
                  <a:pt x="0" y="1657303"/>
                </a:moveTo>
                <a:lnTo>
                  <a:pt x="669" y="1602597"/>
                </a:lnTo>
                <a:lnTo>
                  <a:pt x="2664" y="1548334"/>
                </a:lnTo>
                <a:lnTo>
                  <a:pt x="5964" y="1494542"/>
                </a:lnTo>
                <a:lnTo>
                  <a:pt x="10548" y="1441248"/>
                </a:lnTo>
                <a:lnTo>
                  <a:pt x="16396" y="1388479"/>
                </a:lnTo>
                <a:lnTo>
                  <a:pt x="23486" y="1336263"/>
                </a:lnTo>
                <a:lnTo>
                  <a:pt x="31799" y="1284626"/>
                </a:lnTo>
                <a:lnTo>
                  <a:pt x="41313" y="1233596"/>
                </a:lnTo>
                <a:lnTo>
                  <a:pt x="52009" y="1183201"/>
                </a:lnTo>
                <a:lnTo>
                  <a:pt x="63864" y="1133467"/>
                </a:lnTo>
                <a:lnTo>
                  <a:pt x="76860" y="1084422"/>
                </a:lnTo>
                <a:lnTo>
                  <a:pt x="90975" y="1036093"/>
                </a:lnTo>
                <a:lnTo>
                  <a:pt x="106188" y="988507"/>
                </a:lnTo>
                <a:lnTo>
                  <a:pt x="122479" y="941693"/>
                </a:lnTo>
                <a:lnTo>
                  <a:pt x="139827" y="895676"/>
                </a:lnTo>
                <a:lnTo>
                  <a:pt x="158211" y="850485"/>
                </a:lnTo>
                <a:lnTo>
                  <a:pt x="177612" y="806147"/>
                </a:lnTo>
                <a:lnTo>
                  <a:pt x="198008" y="762689"/>
                </a:lnTo>
                <a:lnTo>
                  <a:pt x="219379" y="720137"/>
                </a:lnTo>
                <a:lnTo>
                  <a:pt x="241703" y="678521"/>
                </a:lnTo>
                <a:lnTo>
                  <a:pt x="264961" y="637866"/>
                </a:lnTo>
                <a:lnTo>
                  <a:pt x="289132" y="598201"/>
                </a:lnTo>
                <a:lnTo>
                  <a:pt x="314195" y="559552"/>
                </a:lnTo>
                <a:lnTo>
                  <a:pt x="340130" y="521947"/>
                </a:lnTo>
                <a:lnTo>
                  <a:pt x="366915" y="485412"/>
                </a:lnTo>
                <a:lnTo>
                  <a:pt x="394531" y="449977"/>
                </a:lnTo>
                <a:lnTo>
                  <a:pt x="422956" y="415666"/>
                </a:lnTo>
                <a:lnTo>
                  <a:pt x="452170" y="382509"/>
                </a:lnTo>
                <a:lnTo>
                  <a:pt x="482152" y="350532"/>
                </a:lnTo>
                <a:lnTo>
                  <a:pt x="512883" y="319763"/>
                </a:lnTo>
                <a:lnTo>
                  <a:pt x="544340" y="290228"/>
                </a:lnTo>
                <a:lnTo>
                  <a:pt x="576504" y="261956"/>
                </a:lnTo>
                <a:lnTo>
                  <a:pt x="609353" y="234973"/>
                </a:lnTo>
                <a:lnTo>
                  <a:pt x="642868" y="209307"/>
                </a:lnTo>
                <a:lnTo>
                  <a:pt x="677027" y="184985"/>
                </a:lnTo>
                <a:lnTo>
                  <a:pt x="711810" y="162034"/>
                </a:lnTo>
                <a:lnTo>
                  <a:pt x="747196" y="140482"/>
                </a:lnTo>
                <a:lnTo>
                  <a:pt x="783165" y="120355"/>
                </a:lnTo>
                <a:lnTo>
                  <a:pt x="819696" y="101682"/>
                </a:lnTo>
                <a:lnTo>
                  <a:pt x="856769" y="84490"/>
                </a:lnTo>
                <a:lnTo>
                  <a:pt x="894362" y="68805"/>
                </a:lnTo>
                <a:lnTo>
                  <a:pt x="932455" y="54656"/>
                </a:lnTo>
                <a:lnTo>
                  <a:pt x="971027" y="42069"/>
                </a:lnTo>
                <a:lnTo>
                  <a:pt x="1010059" y="31071"/>
                </a:lnTo>
                <a:lnTo>
                  <a:pt x="1049529" y="21691"/>
                </a:lnTo>
                <a:lnTo>
                  <a:pt x="1089416" y="13955"/>
                </a:lnTo>
                <a:lnTo>
                  <a:pt x="1129700" y="7890"/>
                </a:lnTo>
                <a:lnTo>
                  <a:pt x="1170360" y="3525"/>
                </a:lnTo>
                <a:lnTo>
                  <a:pt x="1211376" y="885"/>
                </a:lnTo>
                <a:lnTo>
                  <a:pt x="1252728" y="0"/>
                </a:lnTo>
                <a:lnTo>
                  <a:pt x="1294079" y="885"/>
                </a:lnTo>
                <a:lnTo>
                  <a:pt x="1335095" y="3525"/>
                </a:lnTo>
                <a:lnTo>
                  <a:pt x="1375755" y="7890"/>
                </a:lnTo>
                <a:lnTo>
                  <a:pt x="1416039" y="13955"/>
                </a:lnTo>
                <a:lnTo>
                  <a:pt x="1455927" y="21691"/>
                </a:lnTo>
                <a:lnTo>
                  <a:pt x="1495396" y="31071"/>
                </a:lnTo>
                <a:lnTo>
                  <a:pt x="1534428" y="42069"/>
                </a:lnTo>
                <a:lnTo>
                  <a:pt x="1573000" y="54656"/>
                </a:lnTo>
                <a:lnTo>
                  <a:pt x="1611094" y="68805"/>
                </a:lnTo>
                <a:lnTo>
                  <a:pt x="1648687" y="84490"/>
                </a:lnTo>
                <a:lnTo>
                  <a:pt x="1685759" y="101682"/>
                </a:lnTo>
                <a:lnTo>
                  <a:pt x="1722290" y="120355"/>
                </a:lnTo>
                <a:lnTo>
                  <a:pt x="1758259" y="140482"/>
                </a:lnTo>
                <a:lnTo>
                  <a:pt x="1793645" y="162034"/>
                </a:lnTo>
                <a:lnTo>
                  <a:pt x="1828428" y="184985"/>
                </a:lnTo>
                <a:lnTo>
                  <a:pt x="1862588" y="209307"/>
                </a:lnTo>
                <a:lnTo>
                  <a:pt x="1896102" y="234973"/>
                </a:lnTo>
                <a:lnTo>
                  <a:pt x="1928952" y="261956"/>
                </a:lnTo>
                <a:lnTo>
                  <a:pt x="1961115" y="290228"/>
                </a:lnTo>
                <a:lnTo>
                  <a:pt x="1992573" y="319763"/>
                </a:lnTo>
                <a:lnTo>
                  <a:pt x="2023303" y="350532"/>
                </a:lnTo>
                <a:lnTo>
                  <a:pt x="2053285" y="382509"/>
                </a:lnTo>
                <a:lnTo>
                  <a:pt x="2082499" y="415666"/>
                </a:lnTo>
                <a:lnTo>
                  <a:pt x="2110925" y="449977"/>
                </a:lnTo>
                <a:lnTo>
                  <a:pt x="2138540" y="485412"/>
                </a:lnTo>
                <a:lnTo>
                  <a:pt x="2165325" y="521947"/>
                </a:lnTo>
                <a:lnTo>
                  <a:pt x="2191260" y="559552"/>
                </a:lnTo>
                <a:lnTo>
                  <a:pt x="2216323" y="598201"/>
                </a:lnTo>
                <a:lnTo>
                  <a:pt x="2240494" y="637866"/>
                </a:lnTo>
                <a:lnTo>
                  <a:pt x="2263752" y="678521"/>
                </a:lnTo>
                <a:lnTo>
                  <a:pt x="2286076" y="720137"/>
                </a:lnTo>
                <a:lnTo>
                  <a:pt x="2307447" y="762689"/>
                </a:lnTo>
                <a:lnTo>
                  <a:pt x="2327843" y="806147"/>
                </a:lnTo>
                <a:lnTo>
                  <a:pt x="2347244" y="850485"/>
                </a:lnTo>
                <a:lnTo>
                  <a:pt x="2365628" y="895676"/>
                </a:lnTo>
                <a:lnTo>
                  <a:pt x="2382977" y="941693"/>
                </a:lnTo>
                <a:lnTo>
                  <a:pt x="2399267" y="988507"/>
                </a:lnTo>
                <a:lnTo>
                  <a:pt x="2414481" y="1036093"/>
                </a:lnTo>
                <a:lnTo>
                  <a:pt x="2428595" y="1084422"/>
                </a:lnTo>
                <a:lnTo>
                  <a:pt x="2441591" y="1133467"/>
                </a:lnTo>
                <a:lnTo>
                  <a:pt x="2453446" y="1183201"/>
                </a:lnTo>
                <a:lnTo>
                  <a:pt x="2464142" y="1233596"/>
                </a:lnTo>
                <a:lnTo>
                  <a:pt x="2473656" y="1284626"/>
                </a:lnTo>
                <a:lnTo>
                  <a:pt x="2481969" y="1336263"/>
                </a:lnTo>
                <a:lnTo>
                  <a:pt x="2489059" y="1388479"/>
                </a:lnTo>
                <a:lnTo>
                  <a:pt x="2494907" y="1441248"/>
                </a:lnTo>
                <a:lnTo>
                  <a:pt x="2499491" y="1494542"/>
                </a:lnTo>
                <a:lnTo>
                  <a:pt x="2502791" y="1548334"/>
                </a:lnTo>
                <a:lnTo>
                  <a:pt x="2504786" y="1602597"/>
                </a:lnTo>
                <a:lnTo>
                  <a:pt x="2505456" y="1657303"/>
                </a:lnTo>
                <a:lnTo>
                  <a:pt x="2504786" y="1712008"/>
                </a:lnTo>
                <a:lnTo>
                  <a:pt x="2502791" y="1766271"/>
                </a:lnTo>
                <a:lnTo>
                  <a:pt x="2499491" y="1820063"/>
                </a:lnTo>
                <a:lnTo>
                  <a:pt x="2494907" y="1873357"/>
                </a:lnTo>
                <a:lnTo>
                  <a:pt x="2489059" y="1926126"/>
                </a:lnTo>
                <a:lnTo>
                  <a:pt x="2481969" y="1978343"/>
                </a:lnTo>
                <a:lnTo>
                  <a:pt x="2473656" y="2029979"/>
                </a:lnTo>
                <a:lnTo>
                  <a:pt x="2464142" y="2081009"/>
                </a:lnTo>
                <a:lnTo>
                  <a:pt x="2453446" y="2131405"/>
                </a:lnTo>
                <a:lnTo>
                  <a:pt x="2441591" y="2181139"/>
                </a:lnTo>
                <a:lnTo>
                  <a:pt x="2428595" y="2230184"/>
                </a:lnTo>
                <a:lnTo>
                  <a:pt x="2414481" y="2278513"/>
                </a:lnTo>
                <a:lnTo>
                  <a:pt x="2399267" y="2326098"/>
                </a:lnTo>
                <a:lnTo>
                  <a:pt x="2382977" y="2372913"/>
                </a:lnTo>
                <a:lnTo>
                  <a:pt x="2365628" y="2418929"/>
                </a:lnTo>
                <a:lnTo>
                  <a:pt x="2347244" y="2464120"/>
                </a:lnTo>
                <a:lnTo>
                  <a:pt x="2327843" y="2508459"/>
                </a:lnTo>
                <a:lnTo>
                  <a:pt x="2307447" y="2551917"/>
                </a:lnTo>
                <a:lnTo>
                  <a:pt x="2286076" y="2594468"/>
                </a:lnTo>
                <a:lnTo>
                  <a:pt x="2263752" y="2636085"/>
                </a:lnTo>
                <a:lnTo>
                  <a:pt x="2240494" y="2676740"/>
                </a:lnTo>
                <a:lnTo>
                  <a:pt x="2216323" y="2716405"/>
                </a:lnTo>
                <a:lnTo>
                  <a:pt x="2191260" y="2755054"/>
                </a:lnTo>
                <a:lnTo>
                  <a:pt x="2165325" y="2792659"/>
                </a:lnTo>
                <a:lnTo>
                  <a:pt x="2138540" y="2829194"/>
                </a:lnTo>
                <a:lnTo>
                  <a:pt x="2110925" y="2864629"/>
                </a:lnTo>
                <a:lnTo>
                  <a:pt x="2082499" y="2898940"/>
                </a:lnTo>
                <a:lnTo>
                  <a:pt x="2053285" y="2932097"/>
                </a:lnTo>
                <a:lnTo>
                  <a:pt x="2023303" y="2964074"/>
                </a:lnTo>
                <a:lnTo>
                  <a:pt x="1992573" y="2994843"/>
                </a:lnTo>
                <a:lnTo>
                  <a:pt x="1961115" y="3024378"/>
                </a:lnTo>
                <a:lnTo>
                  <a:pt x="1928952" y="3052650"/>
                </a:lnTo>
                <a:lnTo>
                  <a:pt x="1896102" y="3079633"/>
                </a:lnTo>
                <a:lnTo>
                  <a:pt x="1862588" y="3105299"/>
                </a:lnTo>
                <a:lnTo>
                  <a:pt x="1828428" y="3129621"/>
                </a:lnTo>
                <a:lnTo>
                  <a:pt x="1793645" y="3152572"/>
                </a:lnTo>
                <a:lnTo>
                  <a:pt x="1758259" y="3174124"/>
                </a:lnTo>
                <a:lnTo>
                  <a:pt x="1722290" y="3194251"/>
                </a:lnTo>
                <a:lnTo>
                  <a:pt x="1685759" y="3212924"/>
                </a:lnTo>
                <a:lnTo>
                  <a:pt x="1648687" y="3230116"/>
                </a:lnTo>
                <a:lnTo>
                  <a:pt x="1611094" y="3245801"/>
                </a:lnTo>
                <a:lnTo>
                  <a:pt x="1573000" y="3259950"/>
                </a:lnTo>
                <a:lnTo>
                  <a:pt x="1534428" y="3272537"/>
                </a:lnTo>
                <a:lnTo>
                  <a:pt x="1495396" y="3283535"/>
                </a:lnTo>
                <a:lnTo>
                  <a:pt x="1455927" y="3292915"/>
                </a:lnTo>
                <a:lnTo>
                  <a:pt x="1416039" y="3300651"/>
                </a:lnTo>
                <a:lnTo>
                  <a:pt x="1375755" y="3306716"/>
                </a:lnTo>
                <a:lnTo>
                  <a:pt x="1335095" y="3311081"/>
                </a:lnTo>
                <a:lnTo>
                  <a:pt x="1294079" y="3313721"/>
                </a:lnTo>
                <a:lnTo>
                  <a:pt x="1252728" y="3314607"/>
                </a:lnTo>
                <a:lnTo>
                  <a:pt x="1211376" y="3313721"/>
                </a:lnTo>
                <a:lnTo>
                  <a:pt x="1170360" y="3311081"/>
                </a:lnTo>
                <a:lnTo>
                  <a:pt x="1129700" y="3306716"/>
                </a:lnTo>
                <a:lnTo>
                  <a:pt x="1089416" y="3300651"/>
                </a:lnTo>
                <a:lnTo>
                  <a:pt x="1049529" y="3292915"/>
                </a:lnTo>
                <a:lnTo>
                  <a:pt x="1010059" y="3283535"/>
                </a:lnTo>
                <a:lnTo>
                  <a:pt x="971027" y="3272537"/>
                </a:lnTo>
                <a:lnTo>
                  <a:pt x="932455" y="3259950"/>
                </a:lnTo>
                <a:lnTo>
                  <a:pt x="894362" y="3245801"/>
                </a:lnTo>
                <a:lnTo>
                  <a:pt x="856769" y="3230116"/>
                </a:lnTo>
                <a:lnTo>
                  <a:pt x="819696" y="3212924"/>
                </a:lnTo>
                <a:lnTo>
                  <a:pt x="783165" y="3194251"/>
                </a:lnTo>
                <a:lnTo>
                  <a:pt x="747196" y="3174124"/>
                </a:lnTo>
                <a:lnTo>
                  <a:pt x="711810" y="3152572"/>
                </a:lnTo>
                <a:lnTo>
                  <a:pt x="677027" y="3129621"/>
                </a:lnTo>
                <a:lnTo>
                  <a:pt x="642868" y="3105299"/>
                </a:lnTo>
                <a:lnTo>
                  <a:pt x="609353" y="3079633"/>
                </a:lnTo>
                <a:lnTo>
                  <a:pt x="576504" y="3052650"/>
                </a:lnTo>
                <a:lnTo>
                  <a:pt x="544340" y="3024378"/>
                </a:lnTo>
                <a:lnTo>
                  <a:pt x="512883" y="2994843"/>
                </a:lnTo>
                <a:lnTo>
                  <a:pt x="482152" y="2964074"/>
                </a:lnTo>
                <a:lnTo>
                  <a:pt x="452170" y="2932097"/>
                </a:lnTo>
                <a:lnTo>
                  <a:pt x="422956" y="2898940"/>
                </a:lnTo>
                <a:lnTo>
                  <a:pt x="394531" y="2864629"/>
                </a:lnTo>
                <a:lnTo>
                  <a:pt x="366915" y="2829194"/>
                </a:lnTo>
                <a:lnTo>
                  <a:pt x="340130" y="2792659"/>
                </a:lnTo>
                <a:lnTo>
                  <a:pt x="314195" y="2755054"/>
                </a:lnTo>
                <a:lnTo>
                  <a:pt x="289132" y="2716405"/>
                </a:lnTo>
                <a:lnTo>
                  <a:pt x="264961" y="2676740"/>
                </a:lnTo>
                <a:lnTo>
                  <a:pt x="241703" y="2636085"/>
                </a:lnTo>
                <a:lnTo>
                  <a:pt x="219379" y="2594468"/>
                </a:lnTo>
                <a:lnTo>
                  <a:pt x="198008" y="2551917"/>
                </a:lnTo>
                <a:lnTo>
                  <a:pt x="177612" y="2508459"/>
                </a:lnTo>
                <a:lnTo>
                  <a:pt x="158211" y="2464120"/>
                </a:lnTo>
                <a:lnTo>
                  <a:pt x="139827" y="2418929"/>
                </a:lnTo>
                <a:lnTo>
                  <a:pt x="122479" y="2372913"/>
                </a:lnTo>
                <a:lnTo>
                  <a:pt x="106188" y="2326098"/>
                </a:lnTo>
                <a:lnTo>
                  <a:pt x="90975" y="2278513"/>
                </a:lnTo>
                <a:lnTo>
                  <a:pt x="76860" y="2230184"/>
                </a:lnTo>
                <a:lnTo>
                  <a:pt x="63864" y="2181139"/>
                </a:lnTo>
                <a:lnTo>
                  <a:pt x="52009" y="2131405"/>
                </a:lnTo>
                <a:lnTo>
                  <a:pt x="41313" y="2081009"/>
                </a:lnTo>
                <a:lnTo>
                  <a:pt x="31799" y="2029979"/>
                </a:lnTo>
                <a:lnTo>
                  <a:pt x="23486" y="1978343"/>
                </a:lnTo>
                <a:lnTo>
                  <a:pt x="16396" y="1926126"/>
                </a:lnTo>
                <a:lnTo>
                  <a:pt x="10548" y="1873357"/>
                </a:lnTo>
                <a:lnTo>
                  <a:pt x="5964" y="1820063"/>
                </a:lnTo>
                <a:lnTo>
                  <a:pt x="2664" y="1766271"/>
                </a:lnTo>
                <a:lnTo>
                  <a:pt x="669" y="1712008"/>
                </a:lnTo>
                <a:lnTo>
                  <a:pt x="0" y="165730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07000" y="1555397"/>
            <a:ext cx="2897480" cy="3800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63973" y="1588701"/>
            <a:ext cx="2784122" cy="3683000"/>
          </a:xfrm>
          <a:custGeom>
            <a:avLst/>
            <a:gdLst/>
            <a:ahLst/>
            <a:cxnLst/>
            <a:rect l="l" t="t" r="r" b="b"/>
            <a:pathLst>
              <a:path w="2505709" h="3314700">
                <a:moveTo>
                  <a:pt x="0" y="1657303"/>
                </a:moveTo>
                <a:lnTo>
                  <a:pt x="669" y="1602597"/>
                </a:lnTo>
                <a:lnTo>
                  <a:pt x="2664" y="1548334"/>
                </a:lnTo>
                <a:lnTo>
                  <a:pt x="5964" y="1494542"/>
                </a:lnTo>
                <a:lnTo>
                  <a:pt x="10548" y="1441248"/>
                </a:lnTo>
                <a:lnTo>
                  <a:pt x="16396" y="1388479"/>
                </a:lnTo>
                <a:lnTo>
                  <a:pt x="23486" y="1336263"/>
                </a:lnTo>
                <a:lnTo>
                  <a:pt x="31799" y="1284626"/>
                </a:lnTo>
                <a:lnTo>
                  <a:pt x="41313" y="1233596"/>
                </a:lnTo>
                <a:lnTo>
                  <a:pt x="52009" y="1183201"/>
                </a:lnTo>
                <a:lnTo>
                  <a:pt x="63864" y="1133467"/>
                </a:lnTo>
                <a:lnTo>
                  <a:pt x="76860" y="1084422"/>
                </a:lnTo>
                <a:lnTo>
                  <a:pt x="90975" y="1036093"/>
                </a:lnTo>
                <a:lnTo>
                  <a:pt x="106188" y="988507"/>
                </a:lnTo>
                <a:lnTo>
                  <a:pt x="122479" y="941693"/>
                </a:lnTo>
                <a:lnTo>
                  <a:pt x="139827" y="895676"/>
                </a:lnTo>
                <a:lnTo>
                  <a:pt x="158211" y="850485"/>
                </a:lnTo>
                <a:lnTo>
                  <a:pt x="177612" y="806147"/>
                </a:lnTo>
                <a:lnTo>
                  <a:pt x="198008" y="762689"/>
                </a:lnTo>
                <a:lnTo>
                  <a:pt x="219379" y="720137"/>
                </a:lnTo>
                <a:lnTo>
                  <a:pt x="241703" y="678521"/>
                </a:lnTo>
                <a:lnTo>
                  <a:pt x="264961" y="637866"/>
                </a:lnTo>
                <a:lnTo>
                  <a:pt x="289132" y="598201"/>
                </a:lnTo>
                <a:lnTo>
                  <a:pt x="314195" y="559552"/>
                </a:lnTo>
                <a:lnTo>
                  <a:pt x="340130" y="521947"/>
                </a:lnTo>
                <a:lnTo>
                  <a:pt x="366915" y="485412"/>
                </a:lnTo>
                <a:lnTo>
                  <a:pt x="394531" y="449977"/>
                </a:lnTo>
                <a:lnTo>
                  <a:pt x="422956" y="415666"/>
                </a:lnTo>
                <a:lnTo>
                  <a:pt x="452170" y="382509"/>
                </a:lnTo>
                <a:lnTo>
                  <a:pt x="482152" y="350532"/>
                </a:lnTo>
                <a:lnTo>
                  <a:pt x="512883" y="319763"/>
                </a:lnTo>
                <a:lnTo>
                  <a:pt x="544340" y="290228"/>
                </a:lnTo>
                <a:lnTo>
                  <a:pt x="576504" y="261956"/>
                </a:lnTo>
                <a:lnTo>
                  <a:pt x="609353" y="234973"/>
                </a:lnTo>
                <a:lnTo>
                  <a:pt x="642868" y="209307"/>
                </a:lnTo>
                <a:lnTo>
                  <a:pt x="677027" y="184985"/>
                </a:lnTo>
                <a:lnTo>
                  <a:pt x="711810" y="162034"/>
                </a:lnTo>
                <a:lnTo>
                  <a:pt x="747196" y="140482"/>
                </a:lnTo>
                <a:lnTo>
                  <a:pt x="783165" y="120355"/>
                </a:lnTo>
                <a:lnTo>
                  <a:pt x="819696" y="101682"/>
                </a:lnTo>
                <a:lnTo>
                  <a:pt x="856769" y="84490"/>
                </a:lnTo>
                <a:lnTo>
                  <a:pt x="894362" y="68805"/>
                </a:lnTo>
                <a:lnTo>
                  <a:pt x="932455" y="54656"/>
                </a:lnTo>
                <a:lnTo>
                  <a:pt x="971027" y="42069"/>
                </a:lnTo>
                <a:lnTo>
                  <a:pt x="1010059" y="31071"/>
                </a:lnTo>
                <a:lnTo>
                  <a:pt x="1049529" y="21691"/>
                </a:lnTo>
                <a:lnTo>
                  <a:pt x="1089416" y="13955"/>
                </a:lnTo>
                <a:lnTo>
                  <a:pt x="1129700" y="7890"/>
                </a:lnTo>
                <a:lnTo>
                  <a:pt x="1170360" y="3525"/>
                </a:lnTo>
                <a:lnTo>
                  <a:pt x="1211376" y="885"/>
                </a:lnTo>
                <a:lnTo>
                  <a:pt x="1252728" y="0"/>
                </a:lnTo>
                <a:lnTo>
                  <a:pt x="1294079" y="885"/>
                </a:lnTo>
                <a:lnTo>
                  <a:pt x="1335095" y="3525"/>
                </a:lnTo>
                <a:lnTo>
                  <a:pt x="1375755" y="7890"/>
                </a:lnTo>
                <a:lnTo>
                  <a:pt x="1416039" y="13955"/>
                </a:lnTo>
                <a:lnTo>
                  <a:pt x="1455927" y="21691"/>
                </a:lnTo>
                <a:lnTo>
                  <a:pt x="1495396" y="31071"/>
                </a:lnTo>
                <a:lnTo>
                  <a:pt x="1534428" y="42069"/>
                </a:lnTo>
                <a:lnTo>
                  <a:pt x="1573000" y="54656"/>
                </a:lnTo>
                <a:lnTo>
                  <a:pt x="1611094" y="68805"/>
                </a:lnTo>
                <a:lnTo>
                  <a:pt x="1648687" y="84490"/>
                </a:lnTo>
                <a:lnTo>
                  <a:pt x="1685759" y="101682"/>
                </a:lnTo>
                <a:lnTo>
                  <a:pt x="1722290" y="120355"/>
                </a:lnTo>
                <a:lnTo>
                  <a:pt x="1758259" y="140482"/>
                </a:lnTo>
                <a:lnTo>
                  <a:pt x="1793645" y="162034"/>
                </a:lnTo>
                <a:lnTo>
                  <a:pt x="1828428" y="184985"/>
                </a:lnTo>
                <a:lnTo>
                  <a:pt x="1862588" y="209307"/>
                </a:lnTo>
                <a:lnTo>
                  <a:pt x="1896102" y="234973"/>
                </a:lnTo>
                <a:lnTo>
                  <a:pt x="1928952" y="261956"/>
                </a:lnTo>
                <a:lnTo>
                  <a:pt x="1961115" y="290228"/>
                </a:lnTo>
                <a:lnTo>
                  <a:pt x="1992573" y="319763"/>
                </a:lnTo>
                <a:lnTo>
                  <a:pt x="2023303" y="350532"/>
                </a:lnTo>
                <a:lnTo>
                  <a:pt x="2053285" y="382509"/>
                </a:lnTo>
                <a:lnTo>
                  <a:pt x="2082499" y="415666"/>
                </a:lnTo>
                <a:lnTo>
                  <a:pt x="2110925" y="449977"/>
                </a:lnTo>
                <a:lnTo>
                  <a:pt x="2138540" y="485412"/>
                </a:lnTo>
                <a:lnTo>
                  <a:pt x="2165325" y="521947"/>
                </a:lnTo>
                <a:lnTo>
                  <a:pt x="2191260" y="559552"/>
                </a:lnTo>
                <a:lnTo>
                  <a:pt x="2216323" y="598201"/>
                </a:lnTo>
                <a:lnTo>
                  <a:pt x="2240494" y="637866"/>
                </a:lnTo>
                <a:lnTo>
                  <a:pt x="2263752" y="678521"/>
                </a:lnTo>
                <a:lnTo>
                  <a:pt x="2286076" y="720137"/>
                </a:lnTo>
                <a:lnTo>
                  <a:pt x="2307447" y="762689"/>
                </a:lnTo>
                <a:lnTo>
                  <a:pt x="2327843" y="806147"/>
                </a:lnTo>
                <a:lnTo>
                  <a:pt x="2347244" y="850485"/>
                </a:lnTo>
                <a:lnTo>
                  <a:pt x="2365628" y="895676"/>
                </a:lnTo>
                <a:lnTo>
                  <a:pt x="2382977" y="941693"/>
                </a:lnTo>
                <a:lnTo>
                  <a:pt x="2399267" y="988507"/>
                </a:lnTo>
                <a:lnTo>
                  <a:pt x="2414481" y="1036093"/>
                </a:lnTo>
                <a:lnTo>
                  <a:pt x="2428595" y="1084422"/>
                </a:lnTo>
                <a:lnTo>
                  <a:pt x="2441591" y="1133467"/>
                </a:lnTo>
                <a:lnTo>
                  <a:pt x="2453446" y="1183201"/>
                </a:lnTo>
                <a:lnTo>
                  <a:pt x="2464142" y="1233596"/>
                </a:lnTo>
                <a:lnTo>
                  <a:pt x="2473656" y="1284626"/>
                </a:lnTo>
                <a:lnTo>
                  <a:pt x="2481969" y="1336263"/>
                </a:lnTo>
                <a:lnTo>
                  <a:pt x="2489059" y="1388479"/>
                </a:lnTo>
                <a:lnTo>
                  <a:pt x="2494907" y="1441248"/>
                </a:lnTo>
                <a:lnTo>
                  <a:pt x="2499491" y="1494542"/>
                </a:lnTo>
                <a:lnTo>
                  <a:pt x="2502791" y="1548334"/>
                </a:lnTo>
                <a:lnTo>
                  <a:pt x="2504786" y="1602597"/>
                </a:lnTo>
                <a:lnTo>
                  <a:pt x="2505456" y="1657303"/>
                </a:lnTo>
                <a:lnTo>
                  <a:pt x="2504786" y="1712008"/>
                </a:lnTo>
                <a:lnTo>
                  <a:pt x="2502791" y="1766271"/>
                </a:lnTo>
                <a:lnTo>
                  <a:pt x="2499491" y="1820063"/>
                </a:lnTo>
                <a:lnTo>
                  <a:pt x="2494907" y="1873357"/>
                </a:lnTo>
                <a:lnTo>
                  <a:pt x="2489059" y="1926126"/>
                </a:lnTo>
                <a:lnTo>
                  <a:pt x="2481969" y="1978343"/>
                </a:lnTo>
                <a:lnTo>
                  <a:pt x="2473656" y="2029979"/>
                </a:lnTo>
                <a:lnTo>
                  <a:pt x="2464142" y="2081009"/>
                </a:lnTo>
                <a:lnTo>
                  <a:pt x="2453446" y="2131405"/>
                </a:lnTo>
                <a:lnTo>
                  <a:pt x="2441591" y="2181139"/>
                </a:lnTo>
                <a:lnTo>
                  <a:pt x="2428595" y="2230184"/>
                </a:lnTo>
                <a:lnTo>
                  <a:pt x="2414481" y="2278513"/>
                </a:lnTo>
                <a:lnTo>
                  <a:pt x="2399267" y="2326098"/>
                </a:lnTo>
                <a:lnTo>
                  <a:pt x="2382977" y="2372913"/>
                </a:lnTo>
                <a:lnTo>
                  <a:pt x="2365628" y="2418929"/>
                </a:lnTo>
                <a:lnTo>
                  <a:pt x="2347244" y="2464120"/>
                </a:lnTo>
                <a:lnTo>
                  <a:pt x="2327843" y="2508459"/>
                </a:lnTo>
                <a:lnTo>
                  <a:pt x="2307447" y="2551917"/>
                </a:lnTo>
                <a:lnTo>
                  <a:pt x="2286076" y="2594468"/>
                </a:lnTo>
                <a:lnTo>
                  <a:pt x="2263752" y="2636085"/>
                </a:lnTo>
                <a:lnTo>
                  <a:pt x="2240494" y="2676740"/>
                </a:lnTo>
                <a:lnTo>
                  <a:pt x="2216323" y="2716405"/>
                </a:lnTo>
                <a:lnTo>
                  <a:pt x="2191260" y="2755054"/>
                </a:lnTo>
                <a:lnTo>
                  <a:pt x="2165325" y="2792659"/>
                </a:lnTo>
                <a:lnTo>
                  <a:pt x="2138540" y="2829194"/>
                </a:lnTo>
                <a:lnTo>
                  <a:pt x="2110925" y="2864629"/>
                </a:lnTo>
                <a:lnTo>
                  <a:pt x="2082499" y="2898940"/>
                </a:lnTo>
                <a:lnTo>
                  <a:pt x="2053285" y="2932097"/>
                </a:lnTo>
                <a:lnTo>
                  <a:pt x="2023303" y="2964074"/>
                </a:lnTo>
                <a:lnTo>
                  <a:pt x="1992573" y="2994843"/>
                </a:lnTo>
                <a:lnTo>
                  <a:pt x="1961115" y="3024378"/>
                </a:lnTo>
                <a:lnTo>
                  <a:pt x="1928952" y="3052650"/>
                </a:lnTo>
                <a:lnTo>
                  <a:pt x="1896102" y="3079633"/>
                </a:lnTo>
                <a:lnTo>
                  <a:pt x="1862588" y="3105299"/>
                </a:lnTo>
                <a:lnTo>
                  <a:pt x="1828428" y="3129621"/>
                </a:lnTo>
                <a:lnTo>
                  <a:pt x="1793645" y="3152572"/>
                </a:lnTo>
                <a:lnTo>
                  <a:pt x="1758259" y="3174124"/>
                </a:lnTo>
                <a:lnTo>
                  <a:pt x="1722290" y="3194251"/>
                </a:lnTo>
                <a:lnTo>
                  <a:pt x="1685759" y="3212924"/>
                </a:lnTo>
                <a:lnTo>
                  <a:pt x="1648687" y="3230116"/>
                </a:lnTo>
                <a:lnTo>
                  <a:pt x="1611094" y="3245801"/>
                </a:lnTo>
                <a:lnTo>
                  <a:pt x="1573000" y="3259950"/>
                </a:lnTo>
                <a:lnTo>
                  <a:pt x="1534428" y="3272537"/>
                </a:lnTo>
                <a:lnTo>
                  <a:pt x="1495396" y="3283535"/>
                </a:lnTo>
                <a:lnTo>
                  <a:pt x="1455927" y="3292915"/>
                </a:lnTo>
                <a:lnTo>
                  <a:pt x="1416039" y="3300651"/>
                </a:lnTo>
                <a:lnTo>
                  <a:pt x="1375755" y="3306716"/>
                </a:lnTo>
                <a:lnTo>
                  <a:pt x="1335095" y="3311081"/>
                </a:lnTo>
                <a:lnTo>
                  <a:pt x="1294079" y="3313721"/>
                </a:lnTo>
                <a:lnTo>
                  <a:pt x="1252728" y="3314607"/>
                </a:lnTo>
                <a:lnTo>
                  <a:pt x="1211376" y="3313721"/>
                </a:lnTo>
                <a:lnTo>
                  <a:pt x="1170360" y="3311081"/>
                </a:lnTo>
                <a:lnTo>
                  <a:pt x="1129700" y="3306716"/>
                </a:lnTo>
                <a:lnTo>
                  <a:pt x="1089416" y="3300651"/>
                </a:lnTo>
                <a:lnTo>
                  <a:pt x="1049529" y="3292915"/>
                </a:lnTo>
                <a:lnTo>
                  <a:pt x="1010059" y="3283535"/>
                </a:lnTo>
                <a:lnTo>
                  <a:pt x="971027" y="3272537"/>
                </a:lnTo>
                <a:lnTo>
                  <a:pt x="932455" y="3259950"/>
                </a:lnTo>
                <a:lnTo>
                  <a:pt x="894362" y="3245801"/>
                </a:lnTo>
                <a:lnTo>
                  <a:pt x="856769" y="3230116"/>
                </a:lnTo>
                <a:lnTo>
                  <a:pt x="819696" y="3212924"/>
                </a:lnTo>
                <a:lnTo>
                  <a:pt x="783165" y="3194251"/>
                </a:lnTo>
                <a:lnTo>
                  <a:pt x="747196" y="3174124"/>
                </a:lnTo>
                <a:lnTo>
                  <a:pt x="711810" y="3152572"/>
                </a:lnTo>
                <a:lnTo>
                  <a:pt x="677027" y="3129621"/>
                </a:lnTo>
                <a:lnTo>
                  <a:pt x="642868" y="3105299"/>
                </a:lnTo>
                <a:lnTo>
                  <a:pt x="609353" y="3079633"/>
                </a:lnTo>
                <a:lnTo>
                  <a:pt x="576504" y="3052650"/>
                </a:lnTo>
                <a:lnTo>
                  <a:pt x="544340" y="3024378"/>
                </a:lnTo>
                <a:lnTo>
                  <a:pt x="512883" y="2994843"/>
                </a:lnTo>
                <a:lnTo>
                  <a:pt x="482152" y="2964074"/>
                </a:lnTo>
                <a:lnTo>
                  <a:pt x="452170" y="2932097"/>
                </a:lnTo>
                <a:lnTo>
                  <a:pt x="422956" y="2898940"/>
                </a:lnTo>
                <a:lnTo>
                  <a:pt x="394531" y="2864629"/>
                </a:lnTo>
                <a:lnTo>
                  <a:pt x="366915" y="2829194"/>
                </a:lnTo>
                <a:lnTo>
                  <a:pt x="340130" y="2792659"/>
                </a:lnTo>
                <a:lnTo>
                  <a:pt x="314195" y="2755054"/>
                </a:lnTo>
                <a:lnTo>
                  <a:pt x="289132" y="2716405"/>
                </a:lnTo>
                <a:lnTo>
                  <a:pt x="264961" y="2676740"/>
                </a:lnTo>
                <a:lnTo>
                  <a:pt x="241703" y="2636085"/>
                </a:lnTo>
                <a:lnTo>
                  <a:pt x="219379" y="2594468"/>
                </a:lnTo>
                <a:lnTo>
                  <a:pt x="198008" y="2551917"/>
                </a:lnTo>
                <a:lnTo>
                  <a:pt x="177612" y="2508459"/>
                </a:lnTo>
                <a:lnTo>
                  <a:pt x="158211" y="2464120"/>
                </a:lnTo>
                <a:lnTo>
                  <a:pt x="139827" y="2418929"/>
                </a:lnTo>
                <a:lnTo>
                  <a:pt x="122479" y="2372913"/>
                </a:lnTo>
                <a:lnTo>
                  <a:pt x="106188" y="2326098"/>
                </a:lnTo>
                <a:lnTo>
                  <a:pt x="90975" y="2278513"/>
                </a:lnTo>
                <a:lnTo>
                  <a:pt x="76860" y="2230184"/>
                </a:lnTo>
                <a:lnTo>
                  <a:pt x="63864" y="2181139"/>
                </a:lnTo>
                <a:lnTo>
                  <a:pt x="52009" y="2131405"/>
                </a:lnTo>
                <a:lnTo>
                  <a:pt x="41313" y="2081009"/>
                </a:lnTo>
                <a:lnTo>
                  <a:pt x="31799" y="2029979"/>
                </a:lnTo>
                <a:lnTo>
                  <a:pt x="23486" y="1978343"/>
                </a:lnTo>
                <a:lnTo>
                  <a:pt x="16396" y="1926126"/>
                </a:lnTo>
                <a:lnTo>
                  <a:pt x="10548" y="1873357"/>
                </a:lnTo>
                <a:lnTo>
                  <a:pt x="5964" y="1820063"/>
                </a:lnTo>
                <a:lnTo>
                  <a:pt x="2664" y="1766271"/>
                </a:lnTo>
                <a:lnTo>
                  <a:pt x="669" y="1712008"/>
                </a:lnTo>
                <a:lnTo>
                  <a:pt x="0" y="1657303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5380" y="1153644"/>
            <a:ext cx="5781322" cy="214733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294206" defTabSz="1015990">
              <a:spcBef>
                <a:spcPts val="111"/>
              </a:spcBef>
            </a:pPr>
            <a:r>
              <a:rPr sz="2000" spc="-11" dirty="0">
                <a:solidFill>
                  <a:srgbClr val="FF0000"/>
                </a:solidFill>
                <a:latin typeface="Calibri"/>
                <a:cs typeface="Calibri"/>
              </a:rPr>
              <a:t>Reinforcement</a:t>
            </a:r>
            <a:r>
              <a:rPr sz="2000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defTabSz="1015990">
              <a:spcBef>
                <a:spcPts val="28"/>
              </a:spcBef>
            </a:pPr>
            <a:endParaRPr sz="227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927559" marR="2709306" algn="ctr" defTabSz="1015990">
              <a:lnSpc>
                <a:spcPts val="2367"/>
              </a:lnSpc>
            </a:pP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spc="6" dirty="0">
                <a:solidFill>
                  <a:srgbClr val="FF0000"/>
                </a:solidFill>
                <a:latin typeface="Calibri"/>
                <a:cs typeface="Calibri"/>
              </a:rPr>
              <a:t>up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1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ed  Learning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304091" marR="4344767" indent="-290686" defTabSz="1015990">
              <a:lnSpc>
                <a:spcPts val="2367"/>
              </a:lnSpc>
              <a:spcBef>
                <a:spcPts val="1911"/>
              </a:spcBef>
            </a:pP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000" spc="6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upe</a:t>
            </a:r>
            <a:r>
              <a:rPr sz="2000" spc="1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2000" spc="-6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ed  Learning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789" y="108091"/>
            <a:ext cx="5796844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Unsupervised</a:t>
            </a:r>
            <a:r>
              <a:rPr spc="-33" dirty="0"/>
              <a:t> </a:t>
            </a:r>
            <a:r>
              <a:rPr spc="-6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378" y="1141472"/>
            <a:ext cx="6885517" cy="1905123"/>
          </a:xfrm>
          <a:prstGeom prst="rect">
            <a:avLst/>
          </a:prstGeom>
        </p:spPr>
        <p:txBody>
          <a:bodyPr vert="horz" wrap="square" lIns="0" tIns="125589" rIns="0" bIns="0" rtlCol="0">
            <a:spAutoFit/>
          </a:bodyPr>
          <a:lstStyle/>
          <a:p>
            <a:pPr marL="409218" indent="-380996" defTabSz="1015990">
              <a:spcBef>
                <a:spcPts val="989"/>
              </a:spcBef>
              <a:buFont typeface="Arial"/>
              <a:buChar char="•"/>
              <a:tabLst>
                <a:tab pos="408513" algn="l"/>
                <a:tab pos="409218" algn="l"/>
                <a:tab pos="3971533" algn="l"/>
              </a:tabLst>
            </a:pP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3556" spc="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...,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n	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(without</a:t>
            </a:r>
            <a:r>
              <a:rPr sz="3556" spc="-5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labels)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409218" indent="-380996" defTabSz="1015990">
              <a:spcBef>
                <a:spcPts val="883"/>
              </a:spcBef>
              <a:buFont typeface="Arial"/>
              <a:buChar char="•"/>
              <a:tabLst>
                <a:tab pos="408513" algn="l"/>
                <a:tab pos="409218" algn="l"/>
              </a:tabLst>
            </a:pP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Output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structure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in the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-144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56" spc="-144" dirty="0">
                <a:solidFill>
                  <a:prstClr val="black"/>
                </a:solidFill>
                <a:latin typeface="Calibri"/>
                <a:cs typeface="Calibri"/>
              </a:rPr>
              <a:t>’s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536217" defTabSz="1015990">
              <a:spcBef>
                <a:spcPts val="733"/>
              </a:spcBef>
            </a:pPr>
            <a:r>
              <a:rPr sz="3111" dirty="0">
                <a:solidFill>
                  <a:prstClr val="black"/>
                </a:solidFill>
                <a:latin typeface="Arial"/>
                <a:cs typeface="Arial"/>
              </a:rPr>
              <a:t>–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E.g.,</a:t>
            </a:r>
            <a:r>
              <a:rPr sz="3111" spc="-10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clustering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4978" y="3386216"/>
            <a:ext cx="190500" cy="3028950"/>
          </a:xfrm>
          <a:custGeom>
            <a:avLst/>
            <a:gdLst/>
            <a:ahLst/>
            <a:cxnLst/>
            <a:rect l="l" t="t" r="r" b="b"/>
            <a:pathLst>
              <a:path w="171450" h="2726054">
                <a:moveTo>
                  <a:pt x="104623" y="108272"/>
                </a:moveTo>
                <a:lnTo>
                  <a:pt x="66523" y="108272"/>
                </a:lnTo>
                <a:lnTo>
                  <a:pt x="66522" y="2725622"/>
                </a:lnTo>
                <a:lnTo>
                  <a:pt x="104622" y="2725622"/>
                </a:lnTo>
                <a:lnTo>
                  <a:pt x="104623" y="108272"/>
                </a:lnTo>
                <a:close/>
              </a:path>
              <a:path w="171450" h="2726054">
                <a:moveTo>
                  <a:pt x="85573" y="0"/>
                </a:moveTo>
                <a:lnTo>
                  <a:pt x="2443" y="142509"/>
                </a:lnTo>
                <a:lnTo>
                  <a:pt x="0" y="149668"/>
                </a:lnTo>
                <a:lnTo>
                  <a:pt x="475" y="156955"/>
                </a:lnTo>
                <a:lnTo>
                  <a:pt x="3648" y="163533"/>
                </a:lnTo>
                <a:lnTo>
                  <a:pt x="9299" y="168563"/>
                </a:lnTo>
                <a:lnTo>
                  <a:pt x="16458" y="171006"/>
                </a:lnTo>
                <a:lnTo>
                  <a:pt x="23746" y="170530"/>
                </a:lnTo>
                <a:lnTo>
                  <a:pt x="30323" y="167357"/>
                </a:lnTo>
                <a:lnTo>
                  <a:pt x="35353" y="161706"/>
                </a:lnTo>
                <a:lnTo>
                  <a:pt x="66523" y="108272"/>
                </a:lnTo>
                <a:lnTo>
                  <a:pt x="148731" y="108272"/>
                </a:lnTo>
                <a:lnTo>
                  <a:pt x="85573" y="0"/>
                </a:lnTo>
                <a:close/>
              </a:path>
              <a:path w="171450" h="2726054">
                <a:moveTo>
                  <a:pt x="148731" y="108272"/>
                </a:moveTo>
                <a:lnTo>
                  <a:pt x="104623" y="108272"/>
                </a:lnTo>
                <a:lnTo>
                  <a:pt x="135793" y="161706"/>
                </a:lnTo>
                <a:lnTo>
                  <a:pt x="140822" y="167357"/>
                </a:lnTo>
                <a:lnTo>
                  <a:pt x="147400" y="170530"/>
                </a:lnTo>
                <a:lnTo>
                  <a:pt x="154687" y="171006"/>
                </a:lnTo>
                <a:lnTo>
                  <a:pt x="161846" y="168563"/>
                </a:lnTo>
                <a:lnTo>
                  <a:pt x="167497" y="163533"/>
                </a:lnTo>
                <a:lnTo>
                  <a:pt x="170670" y="156955"/>
                </a:lnTo>
                <a:lnTo>
                  <a:pt x="171146" y="149668"/>
                </a:lnTo>
                <a:lnTo>
                  <a:pt x="168703" y="142509"/>
                </a:lnTo>
                <a:lnTo>
                  <a:pt x="148731" y="10827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7417" y="6149218"/>
            <a:ext cx="3998383" cy="191911"/>
          </a:xfrm>
          <a:custGeom>
            <a:avLst/>
            <a:gdLst/>
            <a:ahLst/>
            <a:cxnLst/>
            <a:rect l="l" t="t" r="r" b="b"/>
            <a:pathLst>
              <a:path w="3598545" h="172720">
                <a:moveTo>
                  <a:pt x="0" y="67469"/>
                </a:moveTo>
                <a:lnTo>
                  <a:pt x="0" y="105569"/>
                </a:lnTo>
                <a:lnTo>
                  <a:pt x="3490101" y="105570"/>
                </a:lnTo>
                <a:lnTo>
                  <a:pt x="3436667" y="136740"/>
                </a:lnTo>
                <a:lnTo>
                  <a:pt x="3431016" y="141770"/>
                </a:lnTo>
                <a:lnTo>
                  <a:pt x="3427843" y="148347"/>
                </a:lnTo>
                <a:lnTo>
                  <a:pt x="3427368" y="155634"/>
                </a:lnTo>
                <a:lnTo>
                  <a:pt x="3429811" y="162794"/>
                </a:lnTo>
                <a:lnTo>
                  <a:pt x="3434840" y="168445"/>
                </a:lnTo>
                <a:lnTo>
                  <a:pt x="3441417" y="171618"/>
                </a:lnTo>
                <a:lnTo>
                  <a:pt x="3448705" y="172093"/>
                </a:lnTo>
                <a:lnTo>
                  <a:pt x="3455865" y="169650"/>
                </a:lnTo>
                <a:lnTo>
                  <a:pt x="3598373" y="86520"/>
                </a:lnTo>
                <a:lnTo>
                  <a:pt x="3565715" y="67470"/>
                </a:lnTo>
                <a:lnTo>
                  <a:pt x="0" y="67469"/>
                </a:lnTo>
                <a:close/>
              </a:path>
              <a:path w="3598545" h="172720">
                <a:moveTo>
                  <a:pt x="3441342" y="0"/>
                </a:moveTo>
                <a:lnTo>
                  <a:pt x="3433787" y="3431"/>
                </a:lnTo>
                <a:lnTo>
                  <a:pt x="3429811" y="10246"/>
                </a:lnTo>
                <a:lnTo>
                  <a:pt x="3427368" y="17405"/>
                </a:lnTo>
                <a:lnTo>
                  <a:pt x="3427843" y="24693"/>
                </a:lnTo>
                <a:lnTo>
                  <a:pt x="3431016" y="31271"/>
                </a:lnTo>
                <a:lnTo>
                  <a:pt x="3436667" y="36300"/>
                </a:lnTo>
                <a:lnTo>
                  <a:pt x="3490101" y="67470"/>
                </a:lnTo>
                <a:lnTo>
                  <a:pt x="3565715" y="67470"/>
                </a:lnTo>
                <a:lnTo>
                  <a:pt x="3453593" y="2065"/>
                </a:lnTo>
                <a:lnTo>
                  <a:pt x="3451159" y="1263"/>
                </a:lnTo>
                <a:lnTo>
                  <a:pt x="344134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2853" y="4749212"/>
            <a:ext cx="366888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2775" y="477705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9702" y="4876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7577" y="4909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7577" y="4909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9702" y="5431248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67577" y="546192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67577" y="546192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1703" y="5304248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54285" y="532963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25036" y="4090693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77619" y="4116081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63702" y="4368212"/>
            <a:ext cx="366889" cy="366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16285" y="4393810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44702" y="4123619"/>
            <a:ext cx="366889" cy="366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97287" y="414942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53074" y="3817879"/>
            <a:ext cx="366889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08288" y="3851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08288" y="3851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20813" y="4876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73399" y="490405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43297" y="5257212"/>
            <a:ext cx="366889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93220" y="528505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47813" y="5257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00399" y="5285057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57037" y="5073767"/>
            <a:ext cx="366889" cy="366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09621" y="5099366"/>
            <a:ext cx="264583" cy="264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88630" y="5158434"/>
            <a:ext cx="371591" cy="366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47933" y="518932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47933" y="518932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75556" y="3690879"/>
            <a:ext cx="366889" cy="371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32200" y="3724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32200" y="3724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675089" y="3386216"/>
            <a:ext cx="190500" cy="3028950"/>
          </a:xfrm>
          <a:custGeom>
            <a:avLst/>
            <a:gdLst/>
            <a:ahLst/>
            <a:cxnLst/>
            <a:rect l="l" t="t" r="r" b="b"/>
            <a:pathLst>
              <a:path w="171450" h="2726054">
                <a:moveTo>
                  <a:pt x="104622" y="108272"/>
                </a:moveTo>
                <a:lnTo>
                  <a:pt x="66522" y="108272"/>
                </a:lnTo>
                <a:lnTo>
                  <a:pt x="66522" y="2725622"/>
                </a:lnTo>
                <a:lnTo>
                  <a:pt x="104622" y="2725622"/>
                </a:lnTo>
                <a:lnTo>
                  <a:pt x="104622" y="108272"/>
                </a:lnTo>
                <a:close/>
              </a:path>
              <a:path w="171450" h="2726054">
                <a:moveTo>
                  <a:pt x="85572" y="0"/>
                </a:moveTo>
                <a:lnTo>
                  <a:pt x="2443" y="142509"/>
                </a:lnTo>
                <a:lnTo>
                  <a:pt x="0" y="149668"/>
                </a:lnTo>
                <a:lnTo>
                  <a:pt x="475" y="156955"/>
                </a:lnTo>
                <a:lnTo>
                  <a:pt x="3648" y="163533"/>
                </a:lnTo>
                <a:lnTo>
                  <a:pt x="9298" y="168563"/>
                </a:lnTo>
                <a:lnTo>
                  <a:pt x="16458" y="171006"/>
                </a:lnTo>
                <a:lnTo>
                  <a:pt x="23745" y="170530"/>
                </a:lnTo>
                <a:lnTo>
                  <a:pt x="30323" y="167357"/>
                </a:lnTo>
                <a:lnTo>
                  <a:pt x="35352" y="161706"/>
                </a:lnTo>
                <a:lnTo>
                  <a:pt x="66522" y="108272"/>
                </a:lnTo>
                <a:lnTo>
                  <a:pt x="148731" y="108272"/>
                </a:lnTo>
                <a:lnTo>
                  <a:pt x="85572" y="0"/>
                </a:lnTo>
                <a:close/>
              </a:path>
              <a:path w="171450" h="2726054">
                <a:moveTo>
                  <a:pt x="148731" y="108272"/>
                </a:moveTo>
                <a:lnTo>
                  <a:pt x="104622" y="108272"/>
                </a:lnTo>
                <a:lnTo>
                  <a:pt x="135793" y="161706"/>
                </a:lnTo>
                <a:lnTo>
                  <a:pt x="140822" y="167357"/>
                </a:lnTo>
                <a:lnTo>
                  <a:pt x="147399" y="170530"/>
                </a:lnTo>
                <a:lnTo>
                  <a:pt x="154686" y="171006"/>
                </a:lnTo>
                <a:lnTo>
                  <a:pt x="161845" y="168563"/>
                </a:lnTo>
                <a:lnTo>
                  <a:pt x="167496" y="163533"/>
                </a:lnTo>
                <a:lnTo>
                  <a:pt x="170670" y="156955"/>
                </a:lnTo>
                <a:lnTo>
                  <a:pt x="171145" y="149668"/>
                </a:lnTo>
                <a:lnTo>
                  <a:pt x="168702" y="142509"/>
                </a:lnTo>
                <a:lnTo>
                  <a:pt x="148731" y="10827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87529" y="6149218"/>
            <a:ext cx="3998383" cy="191911"/>
          </a:xfrm>
          <a:custGeom>
            <a:avLst/>
            <a:gdLst/>
            <a:ahLst/>
            <a:cxnLst/>
            <a:rect l="l" t="t" r="r" b="b"/>
            <a:pathLst>
              <a:path w="3598545" h="172720">
                <a:moveTo>
                  <a:pt x="0" y="67469"/>
                </a:moveTo>
                <a:lnTo>
                  <a:pt x="0" y="105569"/>
                </a:lnTo>
                <a:lnTo>
                  <a:pt x="3490100" y="105570"/>
                </a:lnTo>
                <a:lnTo>
                  <a:pt x="3436666" y="136740"/>
                </a:lnTo>
                <a:lnTo>
                  <a:pt x="3431016" y="141770"/>
                </a:lnTo>
                <a:lnTo>
                  <a:pt x="3427842" y="148347"/>
                </a:lnTo>
                <a:lnTo>
                  <a:pt x="3427367" y="155634"/>
                </a:lnTo>
                <a:lnTo>
                  <a:pt x="3429810" y="162794"/>
                </a:lnTo>
                <a:lnTo>
                  <a:pt x="3434839" y="168445"/>
                </a:lnTo>
                <a:lnTo>
                  <a:pt x="3441417" y="171618"/>
                </a:lnTo>
                <a:lnTo>
                  <a:pt x="3448704" y="172093"/>
                </a:lnTo>
                <a:lnTo>
                  <a:pt x="3455864" y="169650"/>
                </a:lnTo>
                <a:lnTo>
                  <a:pt x="3598372" y="86520"/>
                </a:lnTo>
                <a:lnTo>
                  <a:pt x="3565715" y="67470"/>
                </a:lnTo>
                <a:lnTo>
                  <a:pt x="0" y="67469"/>
                </a:lnTo>
                <a:close/>
              </a:path>
              <a:path w="3598545" h="172720">
                <a:moveTo>
                  <a:pt x="3441341" y="0"/>
                </a:moveTo>
                <a:lnTo>
                  <a:pt x="3433786" y="3431"/>
                </a:lnTo>
                <a:lnTo>
                  <a:pt x="3429810" y="10246"/>
                </a:lnTo>
                <a:lnTo>
                  <a:pt x="3427367" y="17405"/>
                </a:lnTo>
                <a:lnTo>
                  <a:pt x="3427842" y="24693"/>
                </a:lnTo>
                <a:lnTo>
                  <a:pt x="3431016" y="31271"/>
                </a:lnTo>
                <a:lnTo>
                  <a:pt x="3436666" y="36300"/>
                </a:lnTo>
                <a:lnTo>
                  <a:pt x="3490100" y="67470"/>
                </a:lnTo>
                <a:lnTo>
                  <a:pt x="3565715" y="67470"/>
                </a:lnTo>
                <a:lnTo>
                  <a:pt x="3453592" y="2065"/>
                </a:lnTo>
                <a:lnTo>
                  <a:pt x="3451158" y="1263"/>
                </a:lnTo>
                <a:lnTo>
                  <a:pt x="344134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02962" y="4749212"/>
            <a:ext cx="366889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58178" y="4782348"/>
            <a:ext cx="254000" cy="25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52886" y="4777057"/>
            <a:ext cx="264583" cy="264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49814" y="4876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07689" y="4909348"/>
            <a:ext cx="254000" cy="25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807689" y="4909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49814" y="5431248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07689" y="5461928"/>
            <a:ext cx="254000" cy="25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07689" y="546192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41814" y="5304248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99689" y="5334928"/>
            <a:ext cx="254000" cy="25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294399" y="5329637"/>
            <a:ext cx="264583" cy="264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65148" y="4090693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17732" y="4116081"/>
            <a:ext cx="264583" cy="264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03814" y="4368212"/>
            <a:ext cx="366889" cy="366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056399" y="4393810"/>
            <a:ext cx="264583" cy="264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84814" y="4123619"/>
            <a:ext cx="366889" cy="366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37399" y="4149427"/>
            <a:ext cx="264583" cy="264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93184" y="3817879"/>
            <a:ext cx="366889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148399" y="3851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148399" y="3851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160926" y="4876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213510" y="4904057"/>
            <a:ext cx="264583" cy="264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83407" y="5257212"/>
            <a:ext cx="366889" cy="371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33331" y="5285057"/>
            <a:ext cx="264583" cy="264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287926" y="5257212"/>
            <a:ext cx="366889" cy="37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340510" y="5285057"/>
            <a:ext cx="264583" cy="264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697148" y="5073767"/>
            <a:ext cx="366889" cy="366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749732" y="5099366"/>
            <a:ext cx="264583" cy="264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28740" y="5158434"/>
            <a:ext cx="371591" cy="366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588044" y="5189324"/>
            <a:ext cx="254000" cy="254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88044" y="518932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15667" y="3690879"/>
            <a:ext cx="366889" cy="371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72311" y="3724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872311" y="372401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32111" y="4335286"/>
            <a:ext cx="1312333" cy="7243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388556" y="4375373"/>
            <a:ext cx="1198971" cy="5938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388556" y="4375373"/>
            <a:ext cx="1199444" cy="594078"/>
          </a:xfrm>
          <a:custGeom>
            <a:avLst/>
            <a:gdLst/>
            <a:ahLst/>
            <a:cxnLst/>
            <a:rect l="l" t="t" r="r" b="b"/>
            <a:pathLst>
              <a:path w="1079500" h="534670">
                <a:moveTo>
                  <a:pt x="0" y="133624"/>
                </a:moveTo>
                <a:lnTo>
                  <a:pt x="811828" y="133624"/>
                </a:lnTo>
                <a:lnTo>
                  <a:pt x="811828" y="0"/>
                </a:lnTo>
                <a:lnTo>
                  <a:pt x="1079075" y="267248"/>
                </a:lnTo>
                <a:lnTo>
                  <a:pt x="811828" y="534495"/>
                </a:lnTo>
                <a:lnTo>
                  <a:pt x="811828" y="400870"/>
                </a:lnTo>
                <a:lnTo>
                  <a:pt x="0" y="400870"/>
                </a:lnTo>
                <a:lnTo>
                  <a:pt x="0" y="133624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24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785" y="1373163"/>
            <a:ext cx="1655972" cy="2205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7840" y="1373163"/>
            <a:ext cx="1655972" cy="2205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781" y="3649770"/>
            <a:ext cx="2944989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17" dirty="0">
                <a:solidFill>
                  <a:prstClr val="black"/>
                </a:solidFill>
                <a:latin typeface="Calibri"/>
                <a:cs typeface="Calibri"/>
              </a:rPr>
              <a:t>Organize </a:t>
            </a:r>
            <a:r>
              <a:rPr sz="2000" spc="-6" dirty="0">
                <a:solidFill>
                  <a:prstClr val="black"/>
                </a:solidFill>
                <a:latin typeface="Calibri"/>
                <a:cs typeface="Calibri"/>
              </a:rPr>
              <a:t>computing</a:t>
            </a:r>
            <a:r>
              <a:rPr sz="2000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7" dirty="0">
                <a:solidFill>
                  <a:prstClr val="black"/>
                </a:solidFill>
                <a:latin typeface="Calibri"/>
                <a:cs typeface="Calibri"/>
              </a:rPr>
              <a:t>clusters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2978" y="3638198"/>
            <a:ext cx="2407356" cy="322025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000" spc="-6" dirty="0">
                <a:solidFill>
                  <a:prstClr val="black"/>
                </a:solidFill>
                <a:latin typeface="Calibri"/>
                <a:cs typeface="Calibri"/>
              </a:rPr>
              <a:t>Social network</a:t>
            </a:r>
            <a:r>
              <a:rPr sz="2000" spc="-6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Calibri"/>
                <a:cs typeface="Calibri"/>
              </a:rPr>
              <a:t>analysis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60324" y="4435271"/>
            <a:ext cx="3660734" cy="2429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9642" y="6723393"/>
            <a:ext cx="3258961" cy="552858"/>
          </a:xfrm>
          <a:prstGeom prst="rect">
            <a:avLst/>
          </a:prstGeom>
          <a:solidFill>
            <a:srgbClr val="FFFFFF">
              <a:alpha val="50199"/>
            </a:srgbClr>
          </a:solidFill>
        </p:spPr>
        <p:txBody>
          <a:bodyPr vert="horz" wrap="square" lIns="0" tIns="14111" rIns="0" bIns="0" rtlCol="0">
            <a:spAutoFit/>
          </a:bodyPr>
          <a:lstStyle/>
          <a:p>
            <a:pPr defTabSz="1015990">
              <a:spcBef>
                <a:spcPts val="111"/>
              </a:spcBef>
            </a:pPr>
            <a:r>
              <a:rPr sz="778" spc="-6" dirty="0">
                <a:solidFill>
                  <a:prstClr val="black"/>
                </a:solidFill>
                <a:latin typeface="Calibri"/>
                <a:cs typeface="Calibri"/>
              </a:rPr>
              <a:t>Image credit: NASA/JPL-Caltech/E. Churchwell (Univ. </a:t>
            </a:r>
            <a:r>
              <a:rPr sz="778" dirty="0">
                <a:solidFill>
                  <a:prstClr val="black"/>
                </a:solidFill>
                <a:latin typeface="Calibri"/>
                <a:cs typeface="Calibri"/>
              </a:rPr>
              <a:t>of </a:t>
            </a:r>
            <a:r>
              <a:rPr sz="778" spc="-6" dirty="0">
                <a:solidFill>
                  <a:prstClr val="black"/>
                </a:solidFill>
                <a:latin typeface="Calibri"/>
                <a:cs typeface="Calibri"/>
              </a:rPr>
              <a:t>Wisconsin,</a:t>
            </a:r>
            <a:r>
              <a:rPr sz="778" spc="8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778" spc="-6" dirty="0">
                <a:solidFill>
                  <a:prstClr val="black"/>
                </a:solidFill>
                <a:latin typeface="Calibri"/>
                <a:cs typeface="Calibri"/>
              </a:rPr>
              <a:t>Madison)</a:t>
            </a:r>
            <a:endParaRPr sz="778">
              <a:solidFill>
                <a:prstClr val="black"/>
              </a:solidFill>
              <a:latin typeface="Calibri"/>
              <a:cs typeface="Calibri"/>
            </a:endParaRPr>
          </a:p>
          <a:p>
            <a:pPr defTabSz="1015990">
              <a:spcBef>
                <a:spcPts val="22"/>
              </a:spcBef>
            </a:pPr>
            <a:endParaRPr sz="72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06584" defTabSz="1015990"/>
            <a:r>
              <a:rPr sz="2000" spc="-11" dirty="0">
                <a:solidFill>
                  <a:prstClr val="black"/>
                </a:solidFill>
                <a:latin typeface="Calibri"/>
                <a:cs typeface="Calibri"/>
              </a:rPr>
              <a:t>Astronomical </a:t>
            </a:r>
            <a:r>
              <a:rPr sz="2000" spc="-17" dirty="0">
                <a:solidFill>
                  <a:prstClr val="black"/>
                </a:solidFill>
                <a:latin typeface="Calibri"/>
                <a:cs typeface="Calibri"/>
              </a:rPr>
              <a:t>data</a:t>
            </a:r>
            <a:r>
              <a:rPr sz="2000" spc="-33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Calibri"/>
                <a:cs typeface="Calibri"/>
              </a:rPr>
              <a:t>analysis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0926" y="3860212"/>
            <a:ext cx="3621852" cy="3762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4348" y="4621962"/>
            <a:ext cx="409599" cy="75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09447" y="4408864"/>
            <a:ext cx="409599" cy="754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40001" y="4751048"/>
            <a:ext cx="409599" cy="754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5097" y="5597763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28526" y="5421118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71911" y="5421120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7813" y="5640164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29547" y="5523958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08988" y="5911513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9046" y="5843530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94467" y="4464319"/>
            <a:ext cx="409599" cy="754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45148" y="4554768"/>
            <a:ext cx="409599" cy="754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02531" y="4810276"/>
            <a:ext cx="409599" cy="754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92931" y="4769586"/>
            <a:ext cx="409599" cy="754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14248" y="5798302"/>
            <a:ext cx="409599" cy="754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86259" y="1236072"/>
            <a:ext cx="324668" cy="691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41452" y="1179273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47768" y="2444333"/>
            <a:ext cx="324668" cy="691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06630" y="2065544"/>
            <a:ext cx="324668" cy="691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7092" y="2115927"/>
            <a:ext cx="324668" cy="6917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51515" y="1067230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42160" y="1922047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139770" y="1141565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29164" y="1514635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81516" y="1230339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3725" y="1916384"/>
            <a:ext cx="324668" cy="691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39007" y="2869235"/>
            <a:ext cx="324668" cy="691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69779" y="2602431"/>
            <a:ext cx="324668" cy="691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7155" y="1927759"/>
            <a:ext cx="180622" cy="340783"/>
          </a:xfrm>
          <a:custGeom>
            <a:avLst/>
            <a:gdLst/>
            <a:ahLst/>
            <a:cxnLst/>
            <a:rect l="l" t="t" r="r" b="b"/>
            <a:pathLst>
              <a:path w="162560" h="306705">
                <a:moveTo>
                  <a:pt x="7190" y="204740"/>
                </a:moveTo>
                <a:lnTo>
                  <a:pt x="1948" y="205174"/>
                </a:lnTo>
                <a:lnTo>
                  <a:pt x="0" y="207476"/>
                </a:lnTo>
                <a:lnTo>
                  <a:pt x="8185" y="306148"/>
                </a:lnTo>
                <a:lnTo>
                  <a:pt x="41074" y="283772"/>
                </a:lnTo>
                <a:lnTo>
                  <a:pt x="24141" y="283772"/>
                </a:lnTo>
                <a:lnTo>
                  <a:pt x="26099" y="279669"/>
                </a:lnTo>
                <a:lnTo>
                  <a:pt x="15546" y="279669"/>
                </a:lnTo>
                <a:lnTo>
                  <a:pt x="9491" y="206688"/>
                </a:lnTo>
                <a:lnTo>
                  <a:pt x="7190" y="204740"/>
                </a:lnTo>
                <a:close/>
              </a:path>
              <a:path w="162560" h="306705">
                <a:moveTo>
                  <a:pt x="84688" y="242578"/>
                </a:moveTo>
                <a:lnTo>
                  <a:pt x="24141" y="283772"/>
                </a:lnTo>
                <a:lnTo>
                  <a:pt x="41074" y="283772"/>
                </a:lnTo>
                <a:lnTo>
                  <a:pt x="90046" y="250454"/>
                </a:lnTo>
                <a:lnTo>
                  <a:pt x="90610" y="247492"/>
                </a:lnTo>
                <a:lnTo>
                  <a:pt x="87651" y="243142"/>
                </a:lnTo>
                <a:lnTo>
                  <a:pt x="84688" y="242578"/>
                </a:lnTo>
                <a:close/>
              </a:path>
              <a:path w="162560" h="306705">
                <a:moveTo>
                  <a:pt x="156161" y="22377"/>
                </a:moveTo>
                <a:lnTo>
                  <a:pt x="138347" y="22377"/>
                </a:lnTo>
                <a:lnTo>
                  <a:pt x="15546" y="279669"/>
                </a:lnTo>
                <a:lnTo>
                  <a:pt x="26099" y="279669"/>
                </a:lnTo>
                <a:lnTo>
                  <a:pt x="146944" y="26479"/>
                </a:lnTo>
                <a:lnTo>
                  <a:pt x="156501" y="26479"/>
                </a:lnTo>
                <a:lnTo>
                  <a:pt x="156161" y="22377"/>
                </a:lnTo>
                <a:close/>
              </a:path>
              <a:path w="162560" h="306705">
                <a:moveTo>
                  <a:pt x="156501" y="26479"/>
                </a:moveTo>
                <a:lnTo>
                  <a:pt x="146944" y="26479"/>
                </a:lnTo>
                <a:lnTo>
                  <a:pt x="152998" y="99460"/>
                </a:lnTo>
                <a:lnTo>
                  <a:pt x="155299" y="101408"/>
                </a:lnTo>
                <a:lnTo>
                  <a:pt x="160541" y="100973"/>
                </a:lnTo>
                <a:lnTo>
                  <a:pt x="162490" y="98672"/>
                </a:lnTo>
                <a:lnTo>
                  <a:pt x="156501" y="26479"/>
                </a:lnTo>
                <a:close/>
              </a:path>
              <a:path w="162560" h="306705">
                <a:moveTo>
                  <a:pt x="154304" y="0"/>
                </a:moveTo>
                <a:lnTo>
                  <a:pt x="72442" y="55694"/>
                </a:lnTo>
                <a:lnTo>
                  <a:pt x="71879" y="58656"/>
                </a:lnTo>
                <a:lnTo>
                  <a:pt x="74838" y="63005"/>
                </a:lnTo>
                <a:lnTo>
                  <a:pt x="77800" y="63569"/>
                </a:lnTo>
                <a:lnTo>
                  <a:pt x="138347" y="22377"/>
                </a:lnTo>
                <a:lnTo>
                  <a:pt x="156161" y="22377"/>
                </a:lnTo>
                <a:lnTo>
                  <a:pt x="15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33972" y="1927759"/>
            <a:ext cx="191911" cy="390172"/>
          </a:xfrm>
          <a:custGeom>
            <a:avLst/>
            <a:gdLst/>
            <a:ahLst/>
            <a:cxnLst/>
            <a:rect l="l" t="t" r="r" b="b"/>
            <a:pathLst>
              <a:path w="172720" h="351155">
                <a:moveTo>
                  <a:pt x="86066" y="283263"/>
                </a:moveTo>
                <a:lnTo>
                  <a:pt x="83079" y="283677"/>
                </a:lnTo>
                <a:lnTo>
                  <a:pt x="79905" y="287872"/>
                </a:lnTo>
                <a:lnTo>
                  <a:pt x="80318" y="290859"/>
                </a:lnTo>
                <a:lnTo>
                  <a:pt x="159268" y="350610"/>
                </a:lnTo>
                <a:lnTo>
                  <a:pt x="162370" y="327456"/>
                </a:lnTo>
                <a:lnTo>
                  <a:pt x="144459" y="327456"/>
                </a:lnTo>
                <a:lnTo>
                  <a:pt x="86066" y="283263"/>
                </a:lnTo>
                <a:close/>
              </a:path>
              <a:path w="172720" h="351155">
                <a:moveTo>
                  <a:pt x="29486" y="26816"/>
                </a:moveTo>
                <a:lnTo>
                  <a:pt x="19166" y="26816"/>
                </a:lnTo>
                <a:lnTo>
                  <a:pt x="144459" y="327456"/>
                </a:lnTo>
                <a:lnTo>
                  <a:pt x="162370" y="327456"/>
                </a:lnTo>
                <a:lnTo>
                  <a:pt x="162861" y="323792"/>
                </a:lnTo>
                <a:lnTo>
                  <a:pt x="153252" y="323792"/>
                </a:lnTo>
                <a:lnTo>
                  <a:pt x="29486" y="26816"/>
                </a:lnTo>
                <a:close/>
              </a:path>
              <a:path w="172720" h="351155">
                <a:moveTo>
                  <a:pt x="165375" y="249381"/>
                </a:moveTo>
                <a:lnTo>
                  <a:pt x="162977" y="251211"/>
                </a:lnTo>
                <a:lnTo>
                  <a:pt x="153252" y="323792"/>
                </a:lnTo>
                <a:lnTo>
                  <a:pt x="162861" y="323792"/>
                </a:lnTo>
                <a:lnTo>
                  <a:pt x="172419" y="252475"/>
                </a:lnTo>
                <a:lnTo>
                  <a:pt x="170588" y="250079"/>
                </a:lnTo>
                <a:lnTo>
                  <a:pt x="165375" y="249381"/>
                </a:lnTo>
                <a:close/>
              </a:path>
              <a:path w="172720" h="351155">
                <a:moveTo>
                  <a:pt x="13150" y="0"/>
                </a:moveTo>
                <a:lnTo>
                  <a:pt x="0" y="98134"/>
                </a:lnTo>
                <a:lnTo>
                  <a:pt x="1830" y="100530"/>
                </a:lnTo>
                <a:lnTo>
                  <a:pt x="7044" y="101229"/>
                </a:lnTo>
                <a:lnTo>
                  <a:pt x="9441" y="99399"/>
                </a:lnTo>
                <a:lnTo>
                  <a:pt x="19166" y="26816"/>
                </a:lnTo>
                <a:lnTo>
                  <a:pt x="29486" y="26816"/>
                </a:lnTo>
                <a:lnTo>
                  <a:pt x="27959" y="23152"/>
                </a:lnTo>
                <a:lnTo>
                  <a:pt x="43741" y="23152"/>
                </a:lnTo>
                <a:lnTo>
                  <a:pt x="13150" y="0"/>
                </a:lnTo>
                <a:close/>
              </a:path>
              <a:path w="172720" h="351155">
                <a:moveTo>
                  <a:pt x="43741" y="23152"/>
                </a:moveTo>
                <a:lnTo>
                  <a:pt x="27959" y="23152"/>
                </a:lnTo>
                <a:lnTo>
                  <a:pt x="86352" y="67345"/>
                </a:lnTo>
                <a:lnTo>
                  <a:pt x="89339" y="66932"/>
                </a:lnTo>
                <a:lnTo>
                  <a:pt x="92514" y="62737"/>
                </a:lnTo>
                <a:lnTo>
                  <a:pt x="92100" y="59750"/>
                </a:lnTo>
                <a:lnTo>
                  <a:pt x="43741" y="23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11740" y="2613742"/>
            <a:ext cx="236048" cy="1764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77739" y="3049837"/>
            <a:ext cx="324668" cy="691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03774" y="1870961"/>
            <a:ext cx="238477" cy="397228"/>
          </a:xfrm>
          <a:custGeom>
            <a:avLst/>
            <a:gdLst/>
            <a:ahLst/>
            <a:cxnLst/>
            <a:rect l="l" t="t" r="r" b="b"/>
            <a:pathLst>
              <a:path w="214629" h="357505">
                <a:moveTo>
                  <a:pt x="132341" y="301282"/>
                </a:moveTo>
                <a:lnTo>
                  <a:pt x="129446" y="302125"/>
                </a:lnTo>
                <a:lnTo>
                  <a:pt x="126916" y="306738"/>
                </a:lnTo>
                <a:lnTo>
                  <a:pt x="127759" y="309632"/>
                </a:lnTo>
                <a:lnTo>
                  <a:pt x="214560" y="357264"/>
                </a:lnTo>
                <a:lnTo>
                  <a:pt x="214295" y="336513"/>
                </a:lnTo>
                <a:lnTo>
                  <a:pt x="196541" y="336513"/>
                </a:lnTo>
                <a:lnTo>
                  <a:pt x="132341" y="301282"/>
                </a:lnTo>
                <a:close/>
              </a:path>
              <a:path w="214629" h="357505">
                <a:moveTo>
                  <a:pt x="20964" y="25656"/>
                </a:moveTo>
                <a:lnTo>
                  <a:pt x="9853" y="25656"/>
                </a:lnTo>
                <a:lnTo>
                  <a:pt x="196541" y="336513"/>
                </a:lnTo>
                <a:lnTo>
                  <a:pt x="214295" y="336513"/>
                </a:lnTo>
                <a:lnTo>
                  <a:pt x="214232" y="331608"/>
                </a:lnTo>
                <a:lnTo>
                  <a:pt x="204707" y="331608"/>
                </a:lnTo>
                <a:lnTo>
                  <a:pt x="20964" y="25656"/>
                </a:lnTo>
                <a:close/>
              </a:path>
              <a:path w="214629" h="357505">
                <a:moveTo>
                  <a:pt x="211137" y="256156"/>
                </a:moveTo>
                <a:lnTo>
                  <a:pt x="205877" y="256223"/>
                </a:lnTo>
                <a:lnTo>
                  <a:pt x="203772" y="258382"/>
                </a:lnTo>
                <a:lnTo>
                  <a:pt x="204707" y="331608"/>
                </a:lnTo>
                <a:lnTo>
                  <a:pt x="214232" y="331608"/>
                </a:lnTo>
                <a:lnTo>
                  <a:pt x="213296" y="258262"/>
                </a:lnTo>
                <a:lnTo>
                  <a:pt x="211137" y="256156"/>
                </a:lnTo>
                <a:close/>
              </a:path>
              <a:path w="214629" h="357505">
                <a:moveTo>
                  <a:pt x="0" y="0"/>
                </a:moveTo>
                <a:lnTo>
                  <a:pt x="1263" y="99002"/>
                </a:lnTo>
                <a:lnTo>
                  <a:pt x="3422" y="101108"/>
                </a:lnTo>
                <a:lnTo>
                  <a:pt x="8682" y="101041"/>
                </a:lnTo>
                <a:lnTo>
                  <a:pt x="10787" y="98880"/>
                </a:lnTo>
                <a:lnTo>
                  <a:pt x="9853" y="25656"/>
                </a:lnTo>
                <a:lnTo>
                  <a:pt x="20964" y="25656"/>
                </a:lnTo>
                <a:lnTo>
                  <a:pt x="18018" y="20751"/>
                </a:lnTo>
                <a:lnTo>
                  <a:pt x="37815" y="20751"/>
                </a:lnTo>
                <a:lnTo>
                  <a:pt x="0" y="0"/>
                </a:lnTo>
                <a:close/>
              </a:path>
              <a:path w="214629" h="357505">
                <a:moveTo>
                  <a:pt x="37815" y="20751"/>
                </a:moveTo>
                <a:lnTo>
                  <a:pt x="18018" y="20751"/>
                </a:lnTo>
                <a:lnTo>
                  <a:pt x="82218" y="55982"/>
                </a:lnTo>
                <a:lnTo>
                  <a:pt x="85114" y="55139"/>
                </a:lnTo>
                <a:lnTo>
                  <a:pt x="87645" y="50526"/>
                </a:lnTo>
                <a:lnTo>
                  <a:pt x="86800" y="47632"/>
                </a:lnTo>
                <a:lnTo>
                  <a:pt x="37815" y="20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602389" y="3136027"/>
            <a:ext cx="308328" cy="260350"/>
          </a:xfrm>
          <a:custGeom>
            <a:avLst/>
            <a:gdLst/>
            <a:ahLst/>
            <a:cxnLst/>
            <a:rect l="l" t="t" r="r" b="b"/>
            <a:pathLst>
              <a:path w="277495" h="234314">
                <a:moveTo>
                  <a:pt x="35911" y="139133"/>
                </a:moveTo>
                <a:lnTo>
                  <a:pt x="33187" y="140427"/>
                </a:lnTo>
                <a:lnTo>
                  <a:pt x="0" y="233711"/>
                </a:lnTo>
                <a:lnTo>
                  <a:pt x="79138" y="219895"/>
                </a:lnTo>
                <a:lnTo>
                  <a:pt x="23757" y="219895"/>
                </a:lnTo>
                <a:lnTo>
                  <a:pt x="32384" y="212615"/>
                </a:lnTo>
                <a:lnTo>
                  <a:pt x="17614" y="212615"/>
                </a:lnTo>
                <a:lnTo>
                  <a:pt x="42161" y="143620"/>
                </a:lnTo>
                <a:lnTo>
                  <a:pt x="40867" y="140897"/>
                </a:lnTo>
                <a:lnTo>
                  <a:pt x="35911" y="139133"/>
                </a:lnTo>
                <a:close/>
              </a:path>
              <a:path w="277495" h="234314">
                <a:moveTo>
                  <a:pt x="95898" y="207300"/>
                </a:moveTo>
                <a:lnTo>
                  <a:pt x="23757" y="219895"/>
                </a:lnTo>
                <a:lnTo>
                  <a:pt x="79138" y="219895"/>
                </a:lnTo>
                <a:lnTo>
                  <a:pt x="97536" y="216683"/>
                </a:lnTo>
                <a:lnTo>
                  <a:pt x="99270" y="214215"/>
                </a:lnTo>
                <a:lnTo>
                  <a:pt x="98365" y="209034"/>
                </a:lnTo>
                <a:lnTo>
                  <a:pt x="95898" y="207300"/>
                </a:lnTo>
                <a:close/>
              </a:path>
              <a:path w="277495" h="234314">
                <a:moveTo>
                  <a:pt x="272042" y="13816"/>
                </a:moveTo>
                <a:lnTo>
                  <a:pt x="253199" y="13816"/>
                </a:lnTo>
                <a:lnTo>
                  <a:pt x="17614" y="212615"/>
                </a:lnTo>
                <a:lnTo>
                  <a:pt x="32384" y="212615"/>
                </a:lnTo>
                <a:lnTo>
                  <a:pt x="259342" y="21095"/>
                </a:lnTo>
                <a:lnTo>
                  <a:pt x="269452" y="21095"/>
                </a:lnTo>
                <a:lnTo>
                  <a:pt x="272042" y="13816"/>
                </a:lnTo>
                <a:close/>
              </a:path>
              <a:path w="277495" h="234314">
                <a:moveTo>
                  <a:pt x="269452" y="21095"/>
                </a:moveTo>
                <a:lnTo>
                  <a:pt x="259342" y="21095"/>
                </a:lnTo>
                <a:lnTo>
                  <a:pt x="234796" y="90089"/>
                </a:lnTo>
                <a:lnTo>
                  <a:pt x="236090" y="92814"/>
                </a:lnTo>
                <a:lnTo>
                  <a:pt x="241047" y="94576"/>
                </a:lnTo>
                <a:lnTo>
                  <a:pt x="243770" y="93282"/>
                </a:lnTo>
                <a:lnTo>
                  <a:pt x="269452" y="21095"/>
                </a:lnTo>
                <a:close/>
              </a:path>
              <a:path w="277495" h="234314">
                <a:moveTo>
                  <a:pt x="276957" y="0"/>
                </a:moveTo>
                <a:lnTo>
                  <a:pt x="179421" y="17028"/>
                </a:lnTo>
                <a:lnTo>
                  <a:pt x="177688" y="19494"/>
                </a:lnTo>
                <a:lnTo>
                  <a:pt x="178592" y="24677"/>
                </a:lnTo>
                <a:lnTo>
                  <a:pt x="181060" y="26410"/>
                </a:lnTo>
                <a:lnTo>
                  <a:pt x="253199" y="13816"/>
                </a:lnTo>
                <a:lnTo>
                  <a:pt x="272042" y="13816"/>
                </a:lnTo>
                <a:lnTo>
                  <a:pt x="276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72424" y="2790166"/>
            <a:ext cx="266699" cy="425450"/>
          </a:xfrm>
          <a:custGeom>
            <a:avLst/>
            <a:gdLst/>
            <a:ahLst/>
            <a:cxnLst/>
            <a:rect l="l" t="t" r="r" b="b"/>
            <a:pathLst>
              <a:path w="240029" h="382905">
                <a:moveTo>
                  <a:pt x="156643" y="328079"/>
                </a:moveTo>
                <a:lnTo>
                  <a:pt x="153765" y="328978"/>
                </a:lnTo>
                <a:lnTo>
                  <a:pt x="151324" y="333639"/>
                </a:lnTo>
                <a:lnTo>
                  <a:pt x="152224" y="336516"/>
                </a:lnTo>
                <a:lnTo>
                  <a:pt x="239936" y="382450"/>
                </a:lnTo>
                <a:lnTo>
                  <a:pt x="239278" y="362052"/>
                </a:lnTo>
                <a:lnTo>
                  <a:pt x="221517" y="362052"/>
                </a:lnTo>
                <a:lnTo>
                  <a:pt x="156643" y="328079"/>
                </a:lnTo>
                <a:close/>
              </a:path>
              <a:path w="240029" h="382905">
                <a:moveTo>
                  <a:pt x="21594" y="25460"/>
                </a:moveTo>
                <a:lnTo>
                  <a:pt x="10350" y="25460"/>
                </a:lnTo>
                <a:lnTo>
                  <a:pt x="221517" y="362052"/>
                </a:lnTo>
                <a:lnTo>
                  <a:pt x="239278" y="362052"/>
                </a:lnTo>
                <a:lnTo>
                  <a:pt x="239115" y="356990"/>
                </a:lnTo>
                <a:lnTo>
                  <a:pt x="229585" y="356990"/>
                </a:lnTo>
                <a:lnTo>
                  <a:pt x="21594" y="25460"/>
                </a:lnTo>
                <a:close/>
              </a:path>
              <a:path w="240029" h="382905">
                <a:moveTo>
                  <a:pt x="234546" y="281428"/>
                </a:moveTo>
                <a:lnTo>
                  <a:pt x="229288" y="281598"/>
                </a:lnTo>
                <a:lnTo>
                  <a:pt x="227225" y="283798"/>
                </a:lnTo>
                <a:lnTo>
                  <a:pt x="229585" y="356990"/>
                </a:lnTo>
                <a:lnTo>
                  <a:pt x="239115" y="356990"/>
                </a:lnTo>
                <a:lnTo>
                  <a:pt x="236745" y="283490"/>
                </a:lnTo>
                <a:lnTo>
                  <a:pt x="234546" y="281428"/>
                </a:lnTo>
                <a:close/>
              </a:path>
              <a:path w="240029" h="382905">
                <a:moveTo>
                  <a:pt x="0" y="0"/>
                </a:moveTo>
                <a:lnTo>
                  <a:pt x="3190" y="98960"/>
                </a:lnTo>
                <a:lnTo>
                  <a:pt x="5389" y="101023"/>
                </a:lnTo>
                <a:lnTo>
                  <a:pt x="10647" y="100853"/>
                </a:lnTo>
                <a:lnTo>
                  <a:pt x="12710" y="98653"/>
                </a:lnTo>
                <a:lnTo>
                  <a:pt x="10350" y="25460"/>
                </a:lnTo>
                <a:lnTo>
                  <a:pt x="21594" y="25460"/>
                </a:lnTo>
                <a:lnTo>
                  <a:pt x="18418" y="20398"/>
                </a:lnTo>
                <a:lnTo>
                  <a:pt x="38950" y="20398"/>
                </a:lnTo>
                <a:lnTo>
                  <a:pt x="0" y="0"/>
                </a:lnTo>
                <a:close/>
              </a:path>
              <a:path w="240029" h="382905">
                <a:moveTo>
                  <a:pt x="38950" y="20398"/>
                </a:moveTo>
                <a:lnTo>
                  <a:pt x="18418" y="20398"/>
                </a:lnTo>
                <a:lnTo>
                  <a:pt x="83292" y="54372"/>
                </a:lnTo>
                <a:lnTo>
                  <a:pt x="86170" y="53473"/>
                </a:lnTo>
                <a:lnTo>
                  <a:pt x="88610" y="48812"/>
                </a:lnTo>
                <a:lnTo>
                  <a:pt x="87711" y="45934"/>
                </a:lnTo>
                <a:lnTo>
                  <a:pt x="38950" y="20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602385" y="3183875"/>
            <a:ext cx="737306" cy="243417"/>
          </a:xfrm>
          <a:custGeom>
            <a:avLst/>
            <a:gdLst/>
            <a:ahLst/>
            <a:cxnLst/>
            <a:rect l="l" t="t" r="r" b="b"/>
            <a:pathLst>
              <a:path w="663575" h="219075">
                <a:moveTo>
                  <a:pt x="71183" y="121818"/>
                </a:moveTo>
                <a:lnTo>
                  <a:pt x="0" y="190638"/>
                </a:lnTo>
                <a:lnTo>
                  <a:pt x="94943" y="218727"/>
                </a:lnTo>
                <a:lnTo>
                  <a:pt x="97593" y="217286"/>
                </a:lnTo>
                <a:lnTo>
                  <a:pt x="99085" y="212242"/>
                </a:lnTo>
                <a:lnTo>
                  <a:pt x="97645" y="209593"/>
                </a:lnTo>
                <a:lnTo>
                  <a:pt x="27423" y="188818"/>
                </a:lnTo>
                <a:lnTo>
                  <a:pt x="65152" y="179567"/>
                </a:lnTo>
                <a:lnTo>
                  <a:pt x="25154" y="179567"/>
                </a:lnTo>
                <a:lnTo>
                  <a:pt x="77804" y="128666"/>
                </a:lnTo>
                <a:lnTo>
                  <a:pt x="77854" y="125651"/>
                </a:lnTo>
                <a:lnTo>
                  <a:pt x="74198" y="121869"/>
                </a:lnTo>
                <a:lnTo>
                  <a:pt x="71183" y="121818"/>
                </a:lnTo>
                <a:close/>
              </a:path>
              <a:path w="663575" h="219075">
                <a:moveTo>
                  <a:pt x="568036" y="0"/>
                </a:moveTo>
                <a:lnTo>
                  <a:pt x="565387" y="1438"/>
                </a:lnTo>
                <a:lnTo>
                  <a:pt x="563895" y="6483"/>
                </a:lnTo>
                <a:lnTo>
                  <a:pt x="565334" y="9133"/>
                </a:lnTo>
                <a:lnTo>
                  <a:pt x="635557" y="29908"/>
                </a:lnTo>
                <a:lnTo>
                  <a:pt x="25154" y="179567"/>
                </a:lnTo>
                <a:lnTo>
                  <a:pt x="65152" y="179567"/>
                </a:lnTo>
                <a:lnTo>
                  <a:pt x="637824" y="39159"/>
                </a:lnTo>
                <a:lnTo>
                  <a:pt x="651529" y="39159"/>
                </a:lnTo>
                <a:lnTo>
                  <a:pt x="662980" y="28088"/>
                </a:lnTo>
                <a:lnTo>
                  <a:pt x="568036" y="0"/>
                </a:lnTo>
                <a:close/>
              </a:path>
              <a:path w="663575" h="219075">
                <a:moveTo>
                  <a:pt x="651529" y="39159"/>
                </a:moveTo>
                <a:lnTo>
                  <a:pt x="637824" y="39159"/>
                </a:lnTo>
                <a:lnTo>
                  <a:pt x="585175" y="90059"/>
                </a:lnTo>
                <a:lnTo>
                  <a:pt x="585124" y="93074"/>
                </a:lnTo>
                <a:lnTo>
                  <a:pt x="588780" y="96856"/>
                </a:lnTo>
                <a:lnTo>
                  <a:pt x="591795" y="96907"/>
                </a:lnTo>
                <a:lnTo>
                  <a:pt x="651529" y="39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63661" y="2948266"/>
            <a:ext cx="206133" cy="2668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072413" y="2754291"/>
            <a:ext cx="797983" cy="230011"/>
          </a:xfrm>
          <a:custGeom>
            <a:avLst/>
            <a:gdLst/>
            <a:ahLst/>
            <a:cxnLst/>
            <a:rect l="l" t="t" r="r" b="b"/>
            <a:pathLst>
              <a:path w="718184" h="207010">
                <a:moveTo>
                  <a:pt x="74592" y="42237"/>
                </a:moveTo>
                <a:lnTo>
                  <a:pt x="25624" y="42237"/>
                </a:lnTo>
                <a:lnTo>
                  <a:pt x="690175" y="174005"/>
                </a:lnTo>
                <a:lnTo>
                  <a:pt x="620949" y="197896"/>
                </a:lnTo>
                <a:lnTo>
                  <a:pt x="619630" y="200607"/>
                </a:lnTo>
                <a:lnTo>
                  <a:pt x="621346" y="205581"/>
                </a:lnTo>
                <a:lnTo>
                  <a:pt x="624057" y="206900"/>
                </a:lnTo>
                <a:lnTo>
                  <a:pt x="717651" y="174598"/>
                </a:lnTo>
                <a:lnTo>
                  <a:pt x="706409" y="164661"/>
                </a:lnTo>
                <a:lnTo>
                  <a:pt x="692026" y="164661"/>
                </a:lnTo>
                <a:lnTo>
                  <a:pt x="74592" y="42237"/>
                </a:lnTo>
                <a:close/>
              </a:path>
              <a:path w="718184" h="207010">
                <a:moveTo>
                  <a:pt x="643464" y="109028"/>
                </a:moveTo>
                <a:lnTo>
                  <a:pt x="640454" y="109213"/>
                </a:lnTo>
                <a:lnTo>
                  <a:pt x="636971" y="113155"/>
                </a:lnTo>
                <a:lnTo>
                  <a:pt x="637156" y="116165"/>
                </a:lnTo>
                <a:lnTo>
                  <a:pt x="692026" y="164661"/>
                </a:lnTo>
                <a:lnTo>
                  <a:pt x="706409" y="164661"/>
                </a:lnTo>
                <a:lnTo>
                  <a:pt x="643464" y="109028"/>
                </a:lnTo>
                <a:close/>
              </a:path>
              <a:path w="718184" h="207010">
                <a:moveTo>
                  <a:pt x="93593" y="0"/>
                </a:moveTo>
                <a:lnTo>
                  <a:pt x="0" y="32302"/>
                </a:lnTo>
                <a:lnTo>
                  <a:pt x="74187" y="97872"/>
                </a:lnTo>
                <a:lnTo>
                  <a:pt x="77196" y="97687"/>
                </a:lnTo>
                <a:lnTo>
                  <a:pt x="80680" y="93745"/>
                </a:lnTo>
                <a:lnTo>
                  <a:pt x="80495" y="90735"/>
                </a:lnTo>
                <a:lnTo>
                  <a:pt x="25624" y="42237"/>
                </a:lnTo>
                <a:lnTo>
                  <a:pt x="74592" y="42237"/>
                </a:lnTo>
                <a:lnTo>
                  <a:pt x="27476" y="32895"/>
                </a:lnTo>
                <a:lnTo>
                  <a:pt x="96701" y="9003"/>
                </a:lnTo>
                <a:lnTo>
                  <a:pt x="98021" y="6291"/>
                </a:lnTo>
                <a:lnTo>
                  <a:pt x="96305" y="1319"/>
                </a:lnTo>
                <a:lnTo>
                  <a:pt x="93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66101" y="1413071"/>
            <a:ext cx="185434" cy="1120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86235" y="2212469"/>
            <a:ext cx="325261" cy="111478"/>
          </a:xfrm>
          <a:custGeom>
            <a:avLst/>
            <a:gdLst/>
            <a:ahLst/>
            <a:cxnLst/>
            <a:rect l="l" t="t" r="r" b="b"/>
            <a:pathLst>
              <a:path w="292735" h="100330">
                <a:moveTo>
                  <a:pt x="85524" y="0"/>
                </a:moveTo>
                <a:lnTo>
                  <a:pt x="0" y="49889"/>
                </a:lnTo>
                <a:lnTo>
                  <a:pt x="85529" y="99777"/>
                </a:lnTo>
                <a:lnTo>
                  <a:pt x="88440" y="99010"/>
                </a:lnTo>
                <a:lnTo>
                  <a:pt x="91090" y="94466"/>
                </a:lnTo>
                <a:lnTo>
                  <a:pt x="90323" y="91550"/>
                </a:lnTo>
                <a:lnTo>
                  <a:pt x="27067" y="54651"/>
                </a:lnTo>
                <a:lnTo>
                  <a:pt x="284081" y="54650"/>
                </a:lnTo>
                <a:lnTo>
                  <a:pt x="292246" y="49888"/>
                </a:lnTo>
                <a:lnTo>
                  <a:pt x="284083" y="45126"/>
                </a:lnTo>
                <a:lnTo>
                  <a:pt x="27067" y="45126"/>
                </a:lnTo>
                <a:lnTo>
                  <a:pt x="90324" y="8227"/>
                </a:lnTo>
                <a:lnTo>
                  <a:pt x="91090" y="5311"/>
                </a:lnTo>
                <a:lnTo>
                  <a:pt x="88440" y="768"/>
                </a:lnTo>
                <a:lnTo>
                  <a:pt x="85524" y="0"/>
                </a:lnTo>
                <a:close/>
              </a:path>
              <a:path w="292735" h="100330">
                <a:moveTo>
                  <a:pt x="284081" y="54650"/>
                </a:moveTo>
                <a:lnTo>
                  <a:pt x="265176" y="54651"/>
                </a:lnTo>
                <a:lnTo>
                  <a:pt x="201922" y="91550"/>
                </a:lnTo>
                <a:lnTo>
                  <a:pt x="201156" y="94467"/>
                </a:lnTo>
                <a:lnTo>
                  <a:pt x="203805" y="99010"/>
                </a:lnTo>
                <a:lnTo>
                  <a:pt x="206721" y="99777"/>
                </a:lnTo>
                <a:lnTo>
                  <a:pt x="284081" y="54650"/>
                </a:lnTo>
                <a:close/>
              </a:path>
              <a:path w="292735" h="100330">
                <a:moveTo>
                  <a:pt x="206560" y="523"/>
                </a:moveTo>
                <a:lnTo>
                  <a:pt x="204203" y="1142"/>
                </a:lnTo>
                <a:lnTo>
                  <a:pt x="203142" y="1903"/>
                </a:lnTo>
                <a:lnTo>
                  <a:pt x="201155" y="5311"/>
                </a:lnTo>
                <a:lnTo>
                  <a:pt x="201924" y="8228"/>
                </a:lnTo>
                <a:lnTo>
                  <a:pt x="265178" y="45125"/>
                </a:lnTo>
                <a:lnTo>
                  <a:pt x="27067" y="45126"/>
                </a:lnTo>
                <a:lnTo>
                  <a:pt x="284083" y="45126"/>
                </a:lnTo>
                <a:lnTo>
                  <a:pt x="207858" y="662"/>
                </a:lnTo>
                <a:lnTo>
                  <a:pt x="206560" y="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676159" y="1373392"/>
            <a:ext cx="464256" cy="153811"/>
          </a:xfrm>
          <a:custGeom>
            <a:avLst/>
            <a:gdLst/>
            <a:ahLst/>
            <a:cxnLst/>
            <a:rect l="l" t="t" r="r" b="b"/>
            <a:pathLst>
              <a:path w="417829" h="138430">
                <a:moveTo>
                  <a:pt x="86129" y="44706"/>
                </a:moveTo>
                <a:lnTo>
                  <a:pt x="25971" y="44706"/>
                </a:lnTo>
                <a:lnTo>
                  <a:pt x="389790" y="103045"/>
                </a:lnTo>
                <a:lnTo>
                  <a:pt x="321490" y="129463"/>
                </a:lnTo>
                <a:lnTo>
                  <a:pt x="320271" y="132220"/>
                </a:lnTo>
                <a:lnTo>
                  <a:pt x="322169" y="137128"/>
                </a:lnTo>
                <a:lnTo>
                  <a:pt x="324926" y="138347"/>
                </a:lnTo>
                <a:lnTo>
                  <a:pt x="417271" y="102628"/>
                </a:lnTo>
                <a:lnTo>
                  <a:pt x="406314" y="93639"/>
                </a:lnTo>
                <a:lnTo>
                  <a:pt x="391298" y="93639"/>
                </a:lnTo>
                <a:lnTo>
                  <a:pt x="86129" y="44706"/>
                </a:lnTo>
                <a:close/>
              </a:path>
              <a:path w="417829" h="138430">
                <a:moveTo>
                  <a:pt x="92344" y="0"/>
                </a:moveTo>
                <a:lnTo>
                  <a:pt x="0" y="35718"/>
                </a:lnTo>
                <a:lnTo>
                  <a:pt x="76546" y="98520"/>
                </a:lnTo>
                <a:lnTo>
                  <a:pt x="79547" y="98223"/>
                </a:lnTo>
                <a:lnTo>
                  <a:pt x="82884" y="94156"/>
                </a:lnTo>
                <a:lnTo>
                  <a:pt x="82588" y="91155"/>
                </a:lnTo>
                <a:lnTo>
                  <a:pt x="25971" y="44706"/>
                </a:lnTo>
                <a:lnTo>
                  <a:pt x="86129" y="44706"/>
                </a:lnTo>
                <a:lnTo>
                  <a:pt x="27480" y="35302"/>
                </a:lnTo>
                <a:lnTo>
                  <a:pt x="95779" y="8883"/>
                </a:lnTo>
                <a:lnTo>
                  <a:pt x="96998" y="6125"/>
                </a:lnTo>
                <a:lnTo>
                  <a:pt x="95101" y="1219"/>
                </a:lnTo>
                <a:lnTo>
                  <a:pt x="92344" y="0"/>
                </a:lnTo>
                <a:close/>
              </a:path>
              <a:path w="417829" h="138430">
                <a:moveTo>
                  <a:pt x="340724" y="39827"/>
                </a:moveTo>
                <a:lnTo>
                  <a:pt x="337723" y="40123"/>
                </a:lnTo>
                <a:lnTo>
                  <a:pt x="334387" y="44190"/>
                </a:lnTo>
                <a:lnTo>
                  <a:pt x="334683" y="47191"/>
                </a:lnTo>
                <a:lnTo>
                  <a:pt x="391298" y="93639"/>
                </a:lnTo>
                <a:lnTo>
                  <a:pt x="406314" y="93639"/>
                </a:lnTo>
                <a:lnTo>
                  <a:pt x="340724" y="39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464413" y="1459652"/>
            <a:ext cx="317500" cy="144639"/>
          </a:xfrm>
          <a:custGeom>
            <a:avLst/>
            <a:gdLst/>
            <a:ahLst/>
            <a:cxnLst/>
            <a:rect l="l" t="t" r="r" b="b"/>
            <a:pathLst>
              <a:path w="285750" h="130175">
                <a:moveTo>
                  <a:pt x="60114" y="36868"/>
                </a:moveTo>
                <a:lnTo>
                  <a:pt x="24782" y="36868"/>
                </a:lnTo>
                <a:lnTo>
                  <a:pt x="258063" y="102181"/>
                </a:lnTo>
                <a:lnTo>
                  <a:pt x="187201" y="120660"/>
                </a:lnTo>
                <a:lnTo>
                  <a:pt x="185676" y="123261"/>
                </a:lnTo>
                <a:lnTo>
                  <a:pt x="187003" y="128351"/>
                </a:lnTo>
                <a:lnTo>
                  <a:pt x="189605" y="129876"/>
                </a:lnTo>
                <a:lnTo>
                  <a:pt x="285413" y="104893"/>
                </a:lnTo>
                <a:lnTo>
                  <a:pt x="273895" y="93008"/>
                </a:lnTo>
                <a:lnTo>
                  <a:pt x="260631" y="93008"/>
                </a:lnTo>
                <a:lnTo>
                  <a:pt x="60114" y="36868"/>
                </a:lnTo>
                <a:close/>
              </a:path>
              <a:path w="285750" h="130175">
                <a:moveTo>
                  <a:pt x="95808" y="0"/>
                </a:moveTo>
                <a:lnTo>
                  <a:pt x="0" y="24983"/>
                </a:lnTo>
                <a:lnTo>
                  <a:pt x="68907" y="96083"/>
                </a:lnTo>
                <a:lnTo>
                  <a:pt x="71922" y="96131"/>
                </a:lnTo>
                <a:lnTo>
                  <a:pt x="75699" y="92469"/>
                </a:lnTo>
                <a:lnTo>
                  <a:pt x="75746" y="89454"/>
                </a:lnTo>
                <a:lnTo>
                  <a:pt x="24782" y="36868"/>
                </a:lnTo>
                <a:lnTo>
                  <a:pt x="60114" y="36868"/>
                </a:lnTo>
                <a:lnTo>
                  <a:pt x="27350" y="27694"/>
                </a:lnTo>
                <a:lnTo>
                  <a:pt x="98211" y="9217"/>
                </a:lnTo>
                <a:lnTo>
                  <a:pt x="99736" y="6615"/>
                </a:lnTo>
                <a:lnTo>
                  <a:pt x="98409" y="1525"/>
                </a:lnTo>
                <a:lnTo>
                  <a:pt x="95808" y="0"/>
                </a:lnTo>
                <a:close/>
              </a:path>
              <a:path w="285750" h="130175">
                <a:moveTo>
                  <a:pt x="213490" y="33745"/>
                </a:moveTo>
                <a:lnTo>
                  <a:pt x="209713" y="37406"/>
                </a:lnTo>
                <a:lnTo>
                  <a:pt x="209666" y="40421"/>
                </a:lnTo>
                <a:lnTo>
                  <a:pt x="260631" y="93008"/>
                </a:lnTo>
                <a:lnTo>
                  <a:pt x="273895" y="93008"/>
                </a:lnTo>
                <a:lnTo>
                  <a:pt x="216507" y="33793"/>
                </a:lnTo>
                <a:lnTo>
                  <a:pt x="213490" y="33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827778" y="1922024"/>
            <a:ext cx="146756" cy="340783"/>
          </a:xfrm>
          <a:custGeom>
            <a:avLst/>
            <a:gdLst/>
            <a:ahLst/>
            <a:cxnLst/>
            <a:rect l="l" t="t" r="r" b="b"/>
            <a:pathLst>
              <a:path w="132079" h="306705">
                <a:moveTo>
                  <a:pt x="6507" y="207008"/>
                </a:moveTo>
                <a:lnTo>
                  <a:pt x="1454" y="208473"/>
                </a:lnTo>
                <a:lnTo>
                  <a:pt x="0" y="211113"/>
                </a:lnTo>
                <a:lnTo>
                  <a:pt x="27548" y="306216"/>
                </a:lnTo>
                <a:lnTo>
                  <a:pt x="52084" y="281123"/>
                </a:lnTo>
                <a:lnTo>
                  <a:pt x="38762" y="281123"/>
                </a:lnTo>
                <a:lnTo>
                  <a:pt x="39345" y="278803"/>
                </a:lnTo>
                <a:lnTo>
                  <a:pt x="29524" y="278803"/>
                </a:lnTo>
                <a:lnTo>
                  <a:pt x="9149" y="208464"/>
                </a:lnTo>
                <a:lnTo>
                  <a:pt x="6507" y="207008"/>
                </a:lnTo>
                <a:close/>
              </a:path>
              <a:path w="132079" h="306705">
                <a:moveTo>
                  <a:pt x="92976" y="228729"/>
                </a:moveTo>
                <a:lnTo>
                  <a:pt x="89961" y="228763"/>
                </a:lnTo>
                <a:lnTo>
                  <a:pt x="38762" y="281123"/>
                </a:lnTo>
                <a:lnTo>
                  <a:pt x="52084" y="281123"/>
                </a:lnTo>
                <a:lnTo>
                  <a:pt x="96771" y="235422"/>
                </a:lnTo>
                <a:lnTo>
                  <a:pt x="96737" y="232407"/>
                </a:lnTo>
                <a:lnTo>
                  <a:pt x="92976" y="228729"/>
                </a:lnTo>
                <a:close/>
              </a:path>
              <a:path w="132079" h="306705">
                <a:moveTo>
                  <a:pt x="111739" y="25091"/>
                </a:moveTo>
                <a:lnTo>
                  <a:pt x="93257" y="25091"/>
                </a:lnTo>
                <a:lnTo>
                  <a:pt x="29524" y="278803"/>
                </a:lnTo>
                <a:lnTo>
                  <a:pt x="39345" y="278803"/>
                </a:lnTo>
                <a:lnTo>
                  <a:pt x="102495" y="27412"/>
                </a:lnTo>
                <a:lnTo>
                  <a:pt x="112412" y="27412"/>
                </a:lnTo>
                <a:lnTo>
                  <a:pt x="111739" y="25091"/>
                </a:lnTo>
                <a:close/>
              </a:path>
              <a:path w="132079" h="306705">
                <a:moveTo>
                  <a:pt x="112412" y="27412"/>
                </a:moveTo>
                <a:lnTo>
                  <a:pt x="102495" y="27412"/>
                </a:lnTo>
                <a:lnTo>
                  <a:pt x="122871" y="97751"/>
                </a:lnTo>
                <a:lnTo>
                  <a:pt x="125512" y="99206"/>
                </a:lnTo>
                <a:lnTo>
                  <a:pt x="130566" y="97743"/>
                </a:lnTo>
                <a:lnTo>
                  <a:pt x="132020" y="95101"/>
                </a:lnTo>
                <a:lnTo>
                  <a:pt x="112412" y="27412"/>
                </a:lnTo>
                <a:close/>
              </a:path>
              <a:path w="132079" h="306705">
                <a:moveTo>
                  <a:pt x="104471" y="0"/>
                </a:moveTo>
                <a:lnTo>
                  <a:pt x="35248" y="70792"/>
                </a:lnTo>
                <a:lnTo>
                  <a:pt x="35283" y="73807"/>
                </a:lnTo>
                <a:lnTo>
                  <a:pt x="39043" y="77485"/>
                </a:lnTo>
                <a:lnTo>
                  <a:pt x="42058" y="77450"/>
                </a:lnTo>
                <a:lnTo>
                  <a:pt x="93257" y="25091"/>
                </a:lnTo>
                <a:lnTo>
                  <a:pt x="111739" y="25091"/>
                </a:lnTo>
                <a:lnTo>
                  <a:pt x="1044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298465" y="1833251"/>
            <a:ext cx="239183" cy="429683"/>
          </a:xfrm>
          <a:custGeom>
            <a:avLst/>
            <a:gdLst/>
            <a:ahLst/>
            <a:cxnLst/>
            <a:rect l="l" t="t" r="r" b="b"/>
            <a:pathLst>
              <a:path w="215265" h="386714">
                <a:moveTo>
                  <a:pt x="132171" y="326424"/>
                </a:moveTo>
                <a:lnTo>
                  <a:pt x="129241" y="327135"/>
                </a:lnTo>
                <a:lnTo>
                  <a:pt x="126502" y="331626"/>
                </a:lnTo>
                <a:lnTo>
                  <a:pt x="127212" y="334557"/>
                </a:lnTo>
                <a:lnTo>
                  <a:pt x="211744" y="386107"/>
                </a:lnTo>
                <a:lnTo>
                  <a:pt x="212455" y="364553"/>
                </a:lnTo>
                <a:lnTo>
                  <a:pt x="194693" y="364553"/>
                </a:lnTo>
                <a:lnTo>
                  <a:pt x="132171" y="326424"/>
                </a:lnTo>
                <a:close/>
              </a:path>
              <a:path w="215265" h="386714">
                <a:moveTo>
                  <a:pt x="22759" y="26080"/>
                </a:moveTo>
                <a:lnTo>
                  <a:pt x="11934" y="26080"/>
                </a:lnTo>
                <a:lnTo>
                  <a:pt x="194693" y="364553"/>
                </a:lnTo>
                <a:lnTo>
                  <a:pt x="212455" y="364553"/>
                </a:lnTo>
                <a:lnTo>
                  <a:pt x="212605" y="360028"/>
                </a:lnTo>
                <a:lnTo>
                  <a:pt x="203075" y="360028"/>
                </a:lnTo>
                <a:lnTo>
                  <a:pt x="22759" y="26080"/>
                </a:lnTo>
                <a:close/>
              </a:path>
              <a:path w="215265" h="386714">
                <a:moveTo>
                  <a:pt x="207690" y="284775"/>
                </a:moveTo>
                <a:lnTo>
                  <a:pt x="205489" y="286837"/>
                </a:lnTo>
                <a:lnTo>
                  <a:pt x="203075" y="360028"/>
                </a:lnTo>
                <a:lnTo>
                  <a:pt x="212605" y="360028"/>
                </a:lnTo>
                <a:lnTo>
                  <a:pt x="215009" y="287150"/>
                </a:lnTo>
                <a:lnTo>
                  <a:pt x="212948" y="284948"/>
                </a:lnTo>
                <a:lnTo>
                  <a:pt x="207690" y="284775"/>
                </a:lnTo>
                <a:close/>
              </a:path>
              <a:path w="215265" h="386714">
                <a:moveTo>
                  <a:pt x="3265" y="0"/>
                </a:moveTo>
                <a:lnTo>
                  <a:pt x="0" y="98958"/>
                </a:lnTo>
                <a:lnTo>
                  <a:pt x="2061" y="101159"/>
                </a:lnTo>
                <a:lnTo>
                  <a:pt x="7319" y="101333"/>
                </a:lnTo>
                <a:lnTo>
                  <a:pt x="9519" y="99272"/>
                </a:lnTo>
                <a:lnTo>
                  <a:pt x="11934" y="26080"/>
                </a:lnTo>
                <a:lnTo>
                  <a:pt x="22759" y="26080"/>
                </a:lnTo>
                <a:lnTo>
                  <a:pt x="20316" y="21555"/>
                </a:lnTo>
                <a:lnTo>
                  <a:pt x="38611" y="21555"/>
                </a:lnTo>
                <a:lnTo>
                  <a:pt x="3265" y="0"/>
                </a:lnTo>
                <a:close/>
              </a:path>
              <a:path w="215265" h="386714">
                <a:moveTo>
                  <a:pt x="38611" y="21555"/>
                </a:moveTo>
                <a:lnTo>
                  <a:pt x="20316" y="21555"/>
                </a:lnTo>
                <a:lnTo>
                  <a:pt x="82838" y="59683"/>
                </a:lnTo>
                <a:lnTo>
                  <a:pt x="85768" y="58973"/>
                </a:lnTo>
                <a:lnTo>
                  <a:pt x="88507" y="54482"/>
                </a:lnTo>
                <a:lnTo>
                  <a:pt x="87797" y="51551"/>
                </a:lnTo>
                <a:lnTo>
                  <a:pt x="38611" y="21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53809" y="1789117"/>
            <a:ext cx="248318" cy="116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54834" y="2267880"/>
            <a:ext cx="327378" cy="680861"/>
          </a:xfrm>
          <a:custGeom>
            <a:avLst/>
            <a:gdLst/>
            <a:ahLst/>
            <a:cxnLst/>
            <a:rect l="l" t="t" r="r" b="b"/>
            <a:pathLst>
              <a:path w="294640" h="612775">
                <a:moveTo>
                  <a:pt x="208659" y="546817"/>
                </a:moveTo>
                <a:lnTo>
                  <a:pt x="205684" y="547302"/>
                </a:lnTo>
                <a:lnTo>
                  <a:pt x="202610" y="551572"/>
                </a:lnTo>
                <a:lnTo>
                  <a:pt x="203095" y="554548"/>
                </a:lnTo>
                <a:lnTo>
                  <a:pt x="283460" y="612385"/>
                </a:lnTo>
                <a:lnTo>
                  <a:pt x="285958" y="589594"/>
                </a:lnTo>
                <a:lnTo>
                  <a:pt x="268098" y="589594"/>
                </a:lnTo>
                <a:lnTo>
                  <a:pt x="208659" y="546817"/>
                </a:lnTo>
                <a:close/>
              </a:path>
              <a:path w="294640" h="612775">
                <a:moveTo>
                  <a:pt x="27872" y="26663"/>
                </a:moveTo>
                <a:lnTo>
                  <a:pt x="17445" y="26663"/>
                </a:lnTo>
                <a:lnTo>
                  <a:pt x="268098" y="589594"/>
                </a:lnTo>
                <a:lnTo>
                  <a:pt x="285958" y="589594"/>
                </a:lnTo>
                <a:lnTo>
                  <a:pt x="286382" y="585720"/>
                </a:lnTo>
                <a:lnTo>
                  <a:pt x="276800" y="585720"/>
                </a:lnTo>
                <a:lnTo>
                  <a:pt x="27872" y="26663"/>
                </a:lnTo>
                <a:close/>
              </a:path>
              <a:path w="294640" h="612775">
                <a:moveTo>
                  <a:pt x="287130" y="511037"/>
                </a:moveTo>
                <a:lnTo>
                  <a:pt x="284778" y="512925"/>
                </a:lnTo>
                <a:lnTo>
                  <a:pt x="276800" y="585720"/>
                </a:lnTo>
                <a:lnTo>
                  <a:pt x="286382" y="585720"/>
                </a:lnTo>
                <a:lnTo>
                  <a:pt x="294247" y="513962"/>
                </a:lnTo>
                <a:lnTo>
                  <a:pt x="292360" y="511610"/>
                </a:lnTo>
                <a:lnTo>
                  <a:pt x="287130" y="511037"/>
                </a:lnTo>
                <a:close/>
              </a:path>
              <a:path w="294640" h="612775">
                <a:moveTo>
                  <a:pt x="10786" y="0"/>
                </a:moveTo>
                <a:lnTo>
                  <a:pt x="0" y="98421"/>
                </a:lnTo>
                <a:lnTo>
                  <a:pt x="1887" y="100773"/>
                </a:lnTo>
                <a:lnTo>
                  <a:pt x="7115" y="101345"/>
                </a:lnTo>
                <a:lnTo>
                  <a:pt x="9467" y="99458"/>
                </a:lnTo>
                <a:lnTo>
                  <a:pt x="17445" y="26663"/>
                </a:lnTo>
                <a:lnTo>
                  <a:pt x="27872" y="26663"/>
                </a:lnTo>
                <a:lnTo>
                  <a:pt x="26148" y="22790"/>
                </a:lnTo>
                <a:lnTo>
                  <a:pt x="42453" y="22790"/>
                </a:lnTo>
                <a:lnTo>
                  <a:pt x="10786" y="0"/>
                </a:lnTo>
                <a:close/>
              </a:path>
              <a:path w="294640" h="612775">
                <a:moveTo>
                  <a:pt x="42453" y="22790"/>
                </a:moveTo>
                <a:lnTo>
                  <a:pt x="26148" y="22790"/>
                </a:lnTo>
                <a:lnTo>
                  <a:pt x="85586" y="65566"/>
                </a:lnTo>
                <a:lnTo>
                  <a:pt x="88562" y="65081"/>
                </a:lnTo>
                <a:lnTo>
                  <a:pt x="91635" y="60811"/>
                </a:lnTo>
                <a:lnTo>
                  <a:pt x="91150" y="57835"/>
                </a:lnTo>
                <a:lnTo>
                  <a:pt x="42453" y="22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32307" y="1413060"/>
            <a:ext cx="141111" cy="448028"/>
          </a:xfrm>
          <a:custGeom>
            <a:avLst/>
            <a:gdLst/>
            <a:ahLst/>
            <a:cxnLst/>
            <a:rect l="l" t="t" r="r" b="b"/>
            <a:pathLst>
              <a:path w="127000" h="403225">
                <a:moveTo>
                  <a:pt x="32193" y="317492"/>
                </a:moveTo>
                <a:lnTo>
                  <a:pt x="27992" y="320658"/>
                </a:lnTo>
                <a:lnTo>
                  <a:pt x="27572" y="323644"/>
                </a:lnTo>
                <a:lnTo>
                  <a:pt x="87172" y="402708"/>
                </a:lnTo>
                <a:lnTo>
                  <a:pt x="98618" y="376388"/>
                </a:lnTo>
                <a:lnTo>
                  <a:pt x="79260" y="376388"/>
                </a:lnTo>
                <a:lnTo>
                  <a:pt x="35178" y="317911"/>
                </a:lnTo>
                <a:lnTo>
                  <a:pt x="32193" y="317492"/>
                </a:lnTo>
                <a:close/>
              </a:path>
              <a:path w="127000" h="403225">
                <a:moveTo>
                  <a:pt x="47530" y="27439"/>
                </a:moveTo>
                <a:lnTo>
                  <a:pt x="37938" y="27439"/>
                </a:lnTo>
                <a:lnTo>
                  <a:pt x="79260" y="376388"/>
                </a:lnTo>
                <a:lnTo>
                  <a:pt x="98618" y="376388"/>
                </a:lnTo>
                <a:lnTo>
                  <a:pt x="99105" y="375268"/>
                </a:lnTo>
                <a:lnTo>
                  <a:pt x="88719" y="375268"/>
                </a:lnTo>
                <a:lnTo>
                  <a:pt x="47530" y="27439"/>
                </a:lnTo>
                <a:close/>
              </a:path>
              <a:path w="127000" h="403225">
                <a:moveTo>
                  <a:pt x="120730" y="307007"/>
                </a:moveTo>
                <a:lnTo>
                  <a:pt x="117924" y="308112"/>
                </a:lnTo>
                <a:lnTo>
                  <a:pt x="88719" y="375268"/>
                </a:lnTo>
                <a:lnTo>
                  <a:pt x="99105" y="375268"/>
                </a:lnTo>
                <a:lnTo>
                  <a:pt x="126658" y="311910"/>
                </a:lnTo>
                <a:lnTo>
                  <a:pt x="125553" y="309105"/>
                </a:lnTo>
                <a:lnTo>
                  <a:pt x="120730" y="307007"/>
                </a:lnTo>
                <a:close/>
              </a:path>
              <a:path w="127000" h="403225">
                <a:moveTo>
                  <a:pt x="39485" y="0"/>
                </a:moveTo>
                <a:lnTo>
                  <a:pt x="0" y="90797"/>
                </a:lnTo>
                <a:lnTo>
                  <a:pt x="1104" y="93602"/>
                </a:lnTo>
                <a:lnTo>
                  <a:pt x="5928" y="95700"/>
                </a:lnTo>
                <a:lnTo>
                  <a:pt x="8735" y="94595"/>
                </a:lnTo>
                <a:lnTo>
                  <a:pt x="37938" y="27439"/>
                </a:lnTo>
                <a:lnTo>
                  <a:pt x="47530" y="27439"/>
                </a:lnTo>
                <a:lnTo>
                  <a:pt x="47397" y="26319"/>
                </a:lnTo>
                <a:lnTo>
                  <a:pt x="59325" y="26319"/>
                </a:lnTo>
                <a:lnTo>
                  <a:pt x="39485" y="0"/>
                </a:lnTo>
                <a:close/>
              </a:path>
              <a:path w="127000" h="403225">
                <a:moveTo>
                  <a:pt x="59325" y="26319"/>
                </a:moveTo>
                <a:lnTo>
                  <a:pt x="47397" y="26319"/>
                </a:lnTo>
                <a:lnTo>
                  <a:pt x="91479" y="84796"/>
                </a:lnTo>
                <a:lnTo>
                  <a:pt x="94465" y="85215"/>
                </a:lnTo>
                <a:lnTo>
                  <a:pt x="98666" y="82049"/>
                </a:lnTo>
                <a:lnTo>
                  <a:pt x="99085" y="79063"/>
                </a:lnTo>
                <a:lnTo>
                  <a:pt x="59325" y="26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68551" y="1758913"/>
            <a:ext cx="143932" cy="509411"/>
          </a:xfrm>
          <a:custGeom>
            <a:avLst/>
            <a:gdLst/>
            <a:ahLst/>
            <a:cxnLst/>
            <a:rect l="l" t="t" r="r" b="b"/>
            <a:pathLst>
              <a:path w="129540" h="458469">
                <a:moveTo>
                  <a:pt x="34683" y="372125"/>
                </a:moveTo>
                <a:lnTo>
                  <a:pt x="30439" y="375232"/>
                </a:lnTo>
                <a:lnTo>
                  <a:pt x="29978" y="378212"/>
                </a:lnTo>
                <a:lnTo>
                  <a:pt x="88452" y="458111"/>
                </a:lnTo>
                <a:lnTo>
                  <a:pt x="100394" y="431681"/>
                </a:lnTo>
                <a:lnTo>
                  <a:pt x="80914" y="431681"/>
                </a:lnTo>
                <a:lnTo>
                  <a:pt x="37664" y="372587"/>
                </a:lnTo>
                <a:lnTo>
                  <a:pt x="34683" y="372125"/>
                </a:lnTo>
                <a:close/>
              </a:path>
              <a:path w="129540" h="458469">
                <a:moveTo>
                  <a:pt x="48408" y="27416"/>
                </a:moveTo>
                <a:lnTo>
                  <a:pt x="38831" y="27416"/>
                </a:lnTo>
                <a:lnTo>
                  <a:pt x="80914" y="431681"/>
                </a:lnTo>
                <a:lnTo>
                  <a:pt x="100394" y="431681"/>
                </a:lnTo>
                <a:lnTo>
                  <a:pt x="100839" y="430696"/>
                </a:lnTo>
                <a:lnTo>
                  <a:pt x="90388" y="430696"/>
                </a:lnTo>
                <a:lnTo>
                  <a:pt x="48408" y="27416"/>
                </a:lnTo>
                <a:close/>
              </a:path>
              <a:path w="129540" h="458469">
                <a:moveTo>
                  <a:pt x="123360" y="362894"/>
                </a:moveTo>
                <a:lnTo>
                  <a:pt x="120539" y="363960"/>
                </a:lnTo>
                <a:lnTo>
                  <a:pt x="90388" y="430696"/>
                </a:lnTo>
                <a:lnTo>
                  <a:pt x="100839" y="430696"/>
                </a:lnTo>
                <a:lnTo>
                  <a:pt x="129219" y="367882"/>
                </a:lnTo>
                <a:lnTo>
                  <a:pt x="128154" y="365060"/>
                </a:lnTo>
                <a:lnTo>
                  <a:pt x="123360" y="362894"/>
                </a:lnTo>
                <a:close/>
              </a:path>
              <a:path w="129540" h="458469">
                <a:moveTo>
                  <a:pt x="40765" y="0"/>
                </a:moveTo>
                <a:lnTo>
                  <a:pt x="0" y="90230"/>
                </a:lnTo>
                <a:lnTo>
                  <a:pt x="1065" y="93051"/>
                </a:lnTo>
                <a:lnTo>
                  <a:pt x="5858" y="95216"/>
                </a:lnTo>
                <a:lnTo>
                  <a:pt x="8680" y="94152"/>
                </a:lnTo>
                <a:lnTo>
                  <a:pt x="38831" y="27416"/>
                </a:lnTo>
                <a:lnTo>
                  <a:pt x="48408" y="27416"/>
                </a:lnTo>
                <a:lnTo>
                  <a:pt x="48305" y="26429"/>
                </a:lnTo>
                <a:lnTo>
                  <a:pt x="60108" y="26429"/>
                </a:lnTo>
                <a:lnTo>
                  <a:pt x="40765" y="0"/>
                </a:lnTo>
                <a:close/>
              </a:path>
              <a:path w="129540" h="458469">
                <a:moveTo>
                  <a:pt x="60108" y="26429"/>
                </a:moveTo>
                <a:lnTo>
                  <a:pt x="48305" y="26429"/>
                </a:lnTo>
                <a:lnTo>
                  <a:pt x="91555" y="85525"/>
                </a:lnTo>
                <a:lnTo>
                  <a:pt x="94534" y="85986"/>
                </a:lnTo>
                <a:lnTo>
                  <a:pt x="98780" y="82880"/>
                </a:lnTo>
                <a:lnTo>
                  <a:pt x="99241" y="79899"/>
                </a:lnTo>
                <a:lnTo>
                  <a:pt x="60108" y="26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66805" y="2207364"/>
            <a:ext cx="967317" cy="115006"/>
          </a:xfrm>
          <a:custGeom>
            <a:avLst/>
            <a:gdLst/>
            <a:ahLst/>
            <a:cxnLst/>
            <a:rect l="l" t="t" r="r" b="b"/>
            <a:pathLst>
              <a:path w="870584" h="103505">
                <a:moveTo>
                  <a:pt x="85230" y="4094"/>
                </a:moveTo>
                <a:lnTo>
                  <a:pt x="0" y="54484"/>
                </a:lnTo>
                <a:lnTo>
                  <a:pt x="84674" y="103215"/>
                </a:lnTo>
                <a:lnTo>
                  <a:pt x="85972" y="103347"/>
                </a:lnTo>
                <a:lnTo>
                  <a:pt x="88327" y="102712"/>
                </a:lnTo>
                <a:lnTo>
                  <a:pt x="89382" y="101946"/>
                </a:lnTo>
                <a:lnTo>
                  <a:pt x="91351" y="98526"/>
                </a:lnTo>
                <a:lnTo>
                  <a:pt x="90566" y="95615"/>
                </a:lnTo>
                <a:lnTo>
                  <a:pt x="27095" y="59088"/>
                </a:lnTo>
                <a:lnTo>
                  <a:pt x="861928" y="54307"/>
                </a:lnTo>
                <a:lnTo>
                  <a:pt x="869954" y="49563"/>
                </a:lnTo>
                <a:lnTo>
                  <a:pt x="27039" y="49563"/>
                </a:lnTo>
                <a:lnTo>
                  <a:pt x="90078" y="12293"/>
                </a:lnTo>
                <a:lnTo>
                  <a:pt x="90829" y="9373"/>
                </a:lnTo>
                <a:lnTo>
                  <a:pt x="88150" y="4845"/>
                </a:lnTo>
                <a:lnTo>
                  <a:pt x="85230" y="4094"/>
                </a:lnTo>
                <a:close/>
              </a:path>
              <a:path w="870584" h="103505">
                <a:moveTo>
                  <a:pt x="861928" y="54307"/>
                </a:moveTo>
                <a:lnTo>
                  <a:pt x="843210" y="54307"/>
                </a:lnTo>
                <a:lnTo>
                  <a:pt x="780172" y="91577"/>
                </a:lnTo>
                <a:lnTo>
                  <a:pt x="779421" y="94498"/>
                </a:lnTo>
                <a:lnTo>
                  <a:pt x="782099" y="99025"/>
                </a:lnTo>
                <a:lnTo>
                  <a:pt x="785020" y="99776"/>
                </a:lnTo>
                <a:lnTo>
                  <a:pt x="861928" y="54307"/>
                </a:lnTo>
                <a:close/>
              </a:path>
              <a:path w="870584" h="103505">
                <a:moveTo>
                  <a:pt x="784435" y="0"/>
                </a:moveTo>
                <a:lnTo>
                  <a:pt x="781523" y="784"/>
                </a:lnTo>
                <a:lnTo>
                  <a:pt x="778899" y="5344"/>
                </a:lnTo>
                <a:lnTo>
                  <a:pt x="779684" y="8254"/>
                </a:lnTo>
                <a:lnTo>
                  <a:pt x="843155" y="44784"/>
                </a:lnTo>
                <a:lnTo>
                  <a:pt x="27039" y="49563"/>
                </a:lnTo>
                <a:lnTo>
                  <a:pt x="869954" y="49563"/>
                </a:lnTo>
                <a:lnTo>
                  <a:pt x="870250" y="49387"/>
                </a:lnTo>
                <a:lnTo>
                  <a:pt x="784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186874" y="2262216"/>
            <a:ext cx="354894" cy="686506"/>
          </a:xfrm>
          <a:custGeom>
            <a:avLst/>
            <a:gdLst/>
            <a:ahLst/>
            <a:cxnLst/>
            <a:rect l="l" t="t" r="r" b="b"/>
            <a:pathLst>
              <a:path w="319404" h="617855">
                <a:moveTo>
                  <a:pt x="7228" y="516068"/>
                </a:moveTo>
                <a:lnTo>
                  <a:pt x="1981" y="516430"/>
                </a:lnTo>
                <a:lnTo>
                  <a:pt x="0" y="518703"/>
                </a:lnTo>
                <a:lnTo>
                  <a:pt x="6807" y="617480"/>
                </a:lnTo>
                <a:lnTo>
                  <a:pt x="40364" y="595329"/>
                </a:lnTo>
                <a:lnTo>
                  <a:pt x="23075" y="595329"/>
                </a:lnTo>
                <a:lnTo>
                  <a:pt x="25164" y="591106"/>
                </a:lnTo>
                <a:lnTo>
                  <a:pt x="14537" y="591106"/>
                </a:lnTo>
                <a:lnTo>
                  <a:pt x="9503" y="518048"/>
                </a:lnTo>
                <a:lnTo>
                  <a:pt x="7228" y="516068"/>
                </a:lnTo>
                <a:close/>
              </a:path>
              <a:path w="319404" h="617855">
                <a:moveTo>
                  <a:pt x="84192" y="554984"/>
                </a:moveTo>
                <a:lnTo>
                  <a:pt x="23075" y="595329"/>
                </a:lnTo>
                <a:lnTo>
                  <a:pt x="40364" y="595329"/>
                </a:lnTo>
                <a:lnTo>
                  <a:pt x="89438" y="562935"/>
                </a:lnTo>
                <a:lnTo>
                  <a:pt x="90044" y="559979"/>
                </a:lnTo>
                <a:lnTo>
                  <a:pt x="87146" y="555590"/>
                </a:lnTo>
                <a:lnTo>
                  <a:pt x="84192" y="554984"/>
                </a:lnTo>
                <a:close/>
              </a:path>
              <a:path w="319404" h="617855">
                <a:moveTo>
                  <a:pt x="313702" y="22152"/>
                </a:moveTo>
                <a:lnTo>
                  <a:pt x="295907" y="22152"/>
                </a:lnTo>
                <a:lnTo>
                  <a:pt x="14537" y="591106"/>
                </a:lnTo>
                <a:lnTo>
                  <a:pt x="25164" y="591106"/>
                </a:lnTo>
                <a:lnTo>
                  <a:pt x="304445" y="26374"/>
                </a:lnTo>
                <a:lnTo>
                  <a:pt x="313993" y="26374"/>
                </a:lnTo>
                <a:lnTo>
                  <a:pt x="313702" y="22152"/>
                </a:lnTo>
                <a:close/>
              </a:path>
              <a:path w="319404" h="617855">
                <a:moveTo>
                  <a:pt x="313993" y="26374"/>
                </a:moveTo>
                <a:lnTo>
                  <a:pt x="304445" y="26374"/>
                </a:lnTo>
                <a:lnTo>
                  <a:pt x="309481" y="99432"/>
                </a:lnTo>
                <a:lnTo>
                  <a:pt x="311754" y="101413"/>
                </a:lnTo>
                <a:lnTo>
                  <a:pt x="317002" y="101051"/>
                </a:lnTo>
                <a:lnTo>
                  <a:pt x="318983" y="98778"/>
                </a:lnTo>
                <a:lnTo>
                  <a:pt x="313993" y="26374"/>
                </a:lnTo>
                <a:close/>
              </a:path>
              <a:path w="319404" h="617855">
                <a:moveTo>
                  <a:pt x="312176" y="0"/>
                </a:moveTo>
                <a:lnTo>
                  <a:pt x="229544" y="54546"/>
                </a:lnTo>
                <a:lnTo>
                  <a:pt x="228939" y="57500"/>
                </a:lnTo>
                <a:lnTo>
                  <a:pt x="231837" y="61890"/>
                </a:lnTo>
                <a:lnTo>
                  <a:pt x="234791" y="62495"/>
                </a:lnTo>
                <a:lnTo>
                  <a:pt x="295907" y="22152"/>
                </a:lnTo>
                <a:lnTo>
                  <a:pt x="313702" y="22152"/>
                </a:lnTo>
                <a:lnTo>
                  <a:pt x="312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210903" y="1478443"/>
            <a:ext cx="630767" cy="149578"/>
          </a:xfrm>
          <a:custGeom>
            <a:avLst/>
            <a:gdLst/>
            <a:ahLst/>
            <a:cxnLst/>
            <a:rect l="l" t="t" r="r" b="b"/>
            <a:pathLst>
              <a:path w="567689" h="134619">
                <a:moveTo>
                  <a:pt x="80703" y="35775"/>
                </a:moveTo>
                <a:lnTo>
                  <a:pt x="0" y="93136"/>
                </a:lnTo>
                <a:lnTo>
                  <a:pt x="88464" y="134593"/>
                </a:lnTo>
                <a:lnTo>
                  <a:pt x="89768" y="134616"/>
                </a:lnTo>
                <a:lnTo>
                  <a:pt x="92061" y="133786"/>
                </a:lnTo>
                <a:lnTo>
                  <a:pt x="93049" y="132934"/>
                </a:lnTo>
                <a:lnTo>
                  <a:pt x="94722" y="129362"/>
                </a:lnTo>
                <a:lnTo>
                  <a:pt x="93698" y="126526"/>
                </a:lnTo>
                <a:lnTo>
                  <a:pt x="27386" y="95450"/>
                </a:lnTo>
                <a:lnTo>
                  <a:pt x="132688" y="85965"/>
                </a:lnTo>
                <a:lnTo>
                  <a:pt x="26531" y="85965"/>
                </a:lnTo>
                <a:lnTo>
                  <a:pt x="86221" y="43539"/>
                </a:lnTo>
                <a:lnTo>
                  <a:pt x="86724" y="40566"/>
                </a:lnTo>
                <a:lnTo>
                  <a:pt x="83676" y="36277"/>
                </a:lnTo>
                <a:lnTo>
                  <a:pt x="80703" y="35775"/>
                </a:lnTo>
                <a:close/>
              </a:path>
              <a:path w="567689" h="134619">
                <a:moveTo>
                  <a:pt x="557425" y="49185"/>
                </a:moveTo>
                <a:lnTo>
                  <a:pt x="540984" y="49185"/>
                </a:lnTo>
                <a:lnTo>
                  <a:pt x="481294" y="91611"/>
                </a:lnTo>
                <a:lnTo>
                  <a:pt x="480791" y="94584"/>
                </a:lnTo>
                <a:lnTo>
                  <a:pt x="483839" y="98872"/>
                </a:lnTo>
                <a:lnTo>
                  <a:pt x="486812" y="99374"/>
                </a:lnTo>
                <a:lnTo>
                  <a:pt x="557425" y="49185"/>
                </a:lnTo>
                <a:close/>
              </a:path>
              <a:path w="567689" h="134619">
                <a:moveTo>
                  <a:pt x="477860" y="0"/>
                </a:moveTo>
                <a:lnTo>
                  <a:pt x="475024" y="1024"/>
                </a:lnTo>
                <a:lnTo>
                  <a:pt x="472793" y="5788"/>
                </a:lnTo>
                <a:lnTo>
                  <a:pt x="473817" y="8624"/>
                </a:lnTo>
                <a:lnTo>
                  <a:pt x="540129" y="39698"/>
                </a:lnTo>
                <a:lnTo>
                  <a:pt x="26531" y="85965"/>
                </a:lnTo>
                <a:lnTo>
                  <a:pt x="132688" y="85965"/>
                </a:lnTo>
                <a:lnTo>
                  <a:pt x="540984" y="49185"/>
                </a:lnTo>
                <a:lnTo>
                  <a:pt x="557425" y="49185"/>
                </a:lnTo>
                <a:lnTo>
                  <a:pt x="567516" y="42014"/>
                </a:lnTo>
                <a:lnTo>
                  <a:pt x="477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488" y="6793524"/>
            <a:ext cx="3539772" cy="767347"/>
          </a:xfrm>
          <a:prstGeom prst="rect">
            <a:avLst/>
          </a:prstGeom>
        </p:spPr>
        <p:txBody>
          <a:bodyPr vert="horz" wrap="square" lIns="0" tIns="129117" rIns="0" bIns="0" rtlCol="0">
            <a:spAutoFit/>
          </a:bodyPr>
          <a:lstStyle/>
          <a:p>
            <a:pPr marL="1304559" defTabSz="1015990">
              <a:spcBef>
                <a:spcPts val="1017"/>
              </a:spcBef>
            </a:pPr>
            <a:r>
              <a:rPr sz="2000" spc="-17" dirty="0">
                <a:solidFill>
                  <a:prstClr val="black"/>
                </a:solidFill>
                <a:latin typeface="Calibri"/>
                <a:cs typeface="Calibri"/>
              </a:rPr>
              <a:t>Market</a:t>
            </a:r>
            <a:r>
              <a:rPr sz="2000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Calibri"/>
                <a:cs typeface="Calibri"/>
              </a:rPr>
              <a:t>segmentation</a:t>
            </a:r>
            <a:endParaRPr sz="2000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700"/>
              </a:spcBef>
            </a:pP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Slide credit: Andrew Ng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2181789" y="108091"/>
            <a:ext cx="5796844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Unsupervised</a:t>
            </a:r>
            <a:r>
              <a:rPr spc="-33" dirty="0"/>
              <a:t> </a:t>
            </a:r>
            <a:r>
              <a:rPr spc="-6" dirty="0"/>
              <a:t>Learning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25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4886" y="108091"/>
            <a:ext cx="8147756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Supervised </a:t>
            </a:r>
            <a:r>
              <a:rPr spc="-6" dirty="0"/>
              <a:t>Learning:</a:t>
            </a:r>
            <a:r>
              <a:rPr spc="-61" dirty="0"/>
              <a:t> </a:t>
            </a:r>
            <a:r>
              <a:rPr spc="-17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378" y="1141472"/>
            <a:ext cx="7802033" cy="1917947"/>
          </a:xfrm>
          <a:prstGeom prst="rect">
            <a:avLst/>
          </a:prstGeom>
        </p:spPr>
        <p:txBody>
          <a:bodyPr vert="horz" wrap="square" lIns="0" tIns="125589" rIns="0" bIns="0" rtlCol="0">
            <a:spAutoFit/>
          </a:bodyPr>
          <a:lstStyle/>
          <a:p>
            <a:pPr marL="409218" indent="-380996" defTabSz="1015990">
              <a:spcBef>
                <a:spcPts val="989"/>
              </a:spcBef>
              <a:buFont typeface="Arial"/>
              <a:buChar char="•"/>
              <a:tabLst>
                <a:tab pos="408513" algn="l"/>
                <a:tab pos="409218" algn="l"/>
              </a:tabLst>
            </a:pP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 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), (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),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..., (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baseline="-1984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3556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409218" indent="-380996" defTabSz="1015990">
              <a:spcBef>
                <a:spcPts val="883"/>
              </a:spcBef>
              <a:buFont typeface="Arial"/>
              <a:buChar char="•"/>
              <a:tabLst>
                <a:tab pos="408513" algn="l"/>
                <a:tab pos="409218" algn="l"/>
              </a:tabLst>
            </a:pP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Learn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function </a:t>
            </a:r>
            <a:r>
              <a:rPr sz="3556" spc="-6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3556" spc="-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) </a:t>
            </a:r>
            <a:r>
              <a:rPr sz="3556" spc="-17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predict 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y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</a:t>
            </a:r>
            <a:r>
              <a:rPr sz="3556" spc="-1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endParaRPr sz="35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36217" defTabSz="1015990">
              <a:spcBef>
                <a:spcPts val="772"/>
              </a:spcBef>
            </a:pPr>
            <a:r>
              <a:rPr sz="3111" dirty="0">
                <a:solidFill>
                  <a:prstClr val="black"/>
                </a:solidFill>
                <a:latin typeface="Arial"/>
                <a:cs typeface="Arial"/>
              </a:rPr>
              <a:t>– </a:t>
            </a:r>
            <a:r>
              <a:rPr sz="3111" dirty="0">
                <a:solidFill>
                  <a:prstClr val="black"/>
                </a:solidFill>
                <a:latin typeface="Times New Roman"/>
                <a:cs typeface="Times New Roman"/>
              </a:rPr>
              <a:t>y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real-valued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==</a:t>
            </a:r>
            <a:r>
              <a:rPr sz="3111" spc="-139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regression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0132" y="6183355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0132" y="5840012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60132" y="5501372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0132" y="5158028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0132" y="4814685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0132" y="4476045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0132" y="4132702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60132" y="3794062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60132" y="3450448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60131" y="3450448"/>
            <a:ext cx="0" cy="3074811"/>
          </a:xfrm>
          <a:custGeom>
            <a:avLst/>
            <a:gdLst/>
            <a:ahLst/>
            <a:cxnLst/>
            <a:rect l="l" t="t" r="r" b="b"/>
            <a:pathLst>
              <a:path h="2767329">
                <a:moveTo>
                  <a:pt x="0" y="2767183"/>
                </a:moveTo>
                <a:lnTo>
                  <a:pt x="1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7433" y="6525096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7433" y="6183355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7433" y="5840012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97433" y="5501372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97433" y="5158028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7433" y="4814685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97433" y="4476045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97433" y="4132702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97433" y="3794062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97433" y="3450448"/>
            <a:ext cx="62794" cy="0"/>
          </a:xfrm>
          <a:custGeom>
            <a:avLst/>
            <a:gdLst/>
            <a:ahLst/>
            <a:cxnLst/>
            <a:rect l="l" t="t" r="r" b="b"/>
            <a:pathLst>
              <a:path w="56514">
                <a:moveTo>
                  <a:pt x="0" y="0"/>
                </a:moveTo>
                <a:lnTo>
                  <a:pt x="56430" y="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60132" y="6525095"/>
            <a:ext cx="5475817" cy="0"/>
          </a:xfrm>
          <a:custGeom>
            <a:avLst/>
            <a:gdLst/>
            <a:ahLst/>
            <a:cxnLst/>
            <a:rect l="l" t="t" r="r" b="b"/>
            <a:pathLst>
              <a:path w="4928234">
                <a:moveTo>
                  <a:pt x="0" y="0"/>
                </a:moveTo>
                <a:lnTo>
                  <a:pt x="4928193" y="1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60131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53259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49136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45012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40889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135901" y="6525096"/>
            <a:ext cx="0" cy="62794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0"/>
                </a:moveTo>
                <a:lnTo>
                  <a:pt x="0" y="56430"/>
                </a:lnTo>
              </a:path>
            </a:pathLst>
          </a:custGeom>
          <a:ln w="9525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7778" y="3977804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635962" y="3752026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48851" y="3958990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57037" y="3888434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65222" y="3864915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73407" y="3987212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86296" y="4067175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94481" y="3860212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02667" y="3879026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15556" y="3879026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23740" y="4029545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31926" y="4302360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840111" y="4198879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53000" y="3855509"/>
            <a:ext cx="235184" cy="235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61185" y="4212990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169370" y="3982509"/>
            <a:ext cx="235184" cy="235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82259" y="4339990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90445" y="3742620"/>
            <a:ext cx="235184" cy="235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498629" y="4133026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06815" y="4194175"/>
            <a:ext cx="235184" cy="235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19704" y="4302360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27889" y="4278842"/>
            <a:ext cx="235184" cy="235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36074" y="4128323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48962" y="4401137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157148" y="4335286"/>
            <a:ext cx="235184" cy="235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265334" y="4368212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373518" y="4532842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86407" y="4415249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94592" y="4965582"/>
            <a:ext cx="235184" cy="235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02778" y="4838582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815667" y="4603397"/>
            <a:ext cx="235184" cy="235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923851" y="4763323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032037" y="4862101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40222" y="5200767"/>
            <a:ext cx="235184" cy="23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83047" y="4007201"/>
            <a:ext cx="122294" cy="122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583047" y="4007201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691231" y="3781424"/>
            <a:ext cx="122294" cy="122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691231" y="378142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804121" y="3988387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804120" y="398838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912306" y="3917831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912306" y="3917831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020492" y="3894312"/>
            <a:ext cx="122294" cy="122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020490" y="3894312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128675" y="4016609"/>
            <a:ext cx="122294" cy="1222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128676" y="4016609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41564" y="4096574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241565" y="409657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349751" y="3889609"/>
            <a:ext cx="122294" cy="1222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349750" y="3889609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457936" y="3908424"/>
            <a:ext cx="122294" cy="1222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457935" y="390842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570825" y="3908424"/>
            <a:ext cx="122294" cy="122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570824" y="390842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679011" y="4058942"/>
            <a:ext cx="122294" cy="1222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679010" y="4058942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787195" y="4331757"/>
            <a:ext cx="122294" cy="122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787195" y="433175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95381" y="4228277"/>
            <a:ext cx="122294" cy="1222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895379" y="4228275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008270" y="3884906"/>
            <a:ext cx="122294" cy="1222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008268" y="388490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116455" y="4242387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116455" y="424238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24640" y="4011907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24639" y="401190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337529" y="4369388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37528" y="436938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445714" y="3772017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445713" y="3772018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553899" y="4162424"/>
            <a:ext cx="122294" cy="122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553899" y="416242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662084" y="4223572"/>
            <a:ext cx="122294" cy="1222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662084" y="4223573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774973" y="4331757"/>
            <a:ext cx="122294" cy="122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774973" y="4331756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883159" y="4308239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883157" y="4308240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991344" y="4157720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991344" y="4157720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104233" y="4430535"/>
            <a:ext cx="122294" cy="122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104233" y="4430534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212417" y="4364684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212417" y="4364684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320603" y="4397609"/>
            <a:ext cx="122294" cy="1222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320601" y="4397609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28789" y="4562240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28788" y="4562240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541677" y="4444646"/>
            <a:ext cx="122294" cy="1222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541677" y="4444645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49862" y="4994981"/>
            <a:ext cx="122294" cy="122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649861" y="4994981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758046" y="4867981"/>
            <a:ext cx="122294" cy="1222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758046" y="4867981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870936" y="4632795"/>
            <a:ext cx="122294" cy="1222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870935" y="4632795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979121" y="4792721"/>
            <a:ext cx="122294" cy="122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979121" y="4792720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087306" y="4891498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087306" y="4891498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89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7195491" y="5230165"/>
            <a:ext cx="122294" cy="1222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195490" y="5230164"/>
            <a:ext cx="122766" cy="122766"/>
          </a:xfrm>
          <a:custGeom>
            <a:avLst/>
            <a:gdLst/>
            <a:ahLst/>
            <a:cxnLst/>
            <a:rect l="l" t="t" r="r" b="b"/>
            <a:pathLst>
              <a:path w="110490" h="110489">
                <a:moveTo>
                  <a:pt x="55033" y="0"/>
                </a:moveTo>
                <a:lnTo>
                  <a:pt x="110066" y="55033"/>
                </a:lnTo>
                <a:lnTo>
                  <a:pt x="55033" y="110066"/>
                </a:lnTo>
                <a:lnTo>
                  <a:pt x="0" y="55033"/>
                </a:lnTo>
                <a:lnTo>
                  <a:pt x="55033" y="0"/>
                </a:lnTo>
                <a:close/>
              </a:path>
            </a:pathLst>
          </a:custGeom>
          <a:ln w="8467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2362622" y="3201811"/>
            <a:ext cx="1607256" cy="368951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4111" defTabSz="1015990">
              <a:spcBef>
                <a:spcPts val="933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9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8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7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6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8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5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4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3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2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828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96660" defTabSz="1015990">
              <a:spcBef>
                <a:spcPts val="67"/>
              </a:spcBef>
              <a:tabLst>
                <a:tab pos="1191671" algn="l"/>
              </a:tabLst>
            </a:pP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197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0	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1980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636092" y="6627002"/>
            <a:ext cx="1524000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  <a:tabLst>
                <a:tab pos="1109121" algn="l"/>
              </a:tabLst>
            </a:pP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199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0	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2000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826401" y="6627002"/>
            <a:ext cx="4289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2010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921553" y="6627002"/>
            <a:ext cx="428978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2020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718097" y="3655538"/>
            <a:ext cx="475900" cy="2628900"/>
          </a:xfrm>
          <a:prstGeom prst="rect">
            <a:avLst/>
          </a:prstGeom>
        </p:spPr>
        <p:txBody>
          <a:bodyPr vert="vert270" wrap="square" lIns="0" tIns="1411" rIns="0" bIns="0" rtlCol="0">
            <a:spAutoFit/>
          </a:bodyPr>
          <a:lstStyle/>
          <a:p>
            <a:pPr marL="585605" marR="5644" indent="-572199" defTabSz="1015990">
              <a:lnSpc>
                <a:spcPct val="101200"/>
              </a:lnSpc>
              <a:spcBef>
                <a:spcPts val="11"/>
              </a:spcBef>
            </a:pPr>
            <a:r>
              <a:rPr sz="1556" b="1" spc="-6" dirty="0">
                <a:solidFill>
                  <a:prstClr val="black"/>
                </a:solidFill>
                <a:latin typeface="Calibri"/>
                <a:cs typeface="Calibri"/>
              </a:rPr>
              <a:t>September Arctic Sea Ice </a:t>
            </a:r>
            <a:r>
              <a:rPr sz="1556" b="1" spc="-11" dirty="0">
                <a:solidFill>
                  <a:prstClr val="black"/>
                </a:solidFill>
                <a:latin typeface="Calibri"/>
                <a:cs typeface="Calibri"/>
              </a:rPr>
              <a:t>Extent  </a:t>
            </a:r>
            <a:r>
              <a:rPr sz="1556" b="1" spc="-6" dirty="0">
                <a:solidFill>
                  <a:prstClr val="black"/>
                </a:solidFill>
                <a:latin typeface="Calibri"/>
                <a:cs typeface="Calibri"/>
              </a:rPr>
              <a:t>(1,000,000 </a:t>
            </a:r>
            <a:r>
              <a:rPr sz="1556" b="1" dirty="0">
                <a:solidFill>
                  <a:prstClr val="black"/>
                </a:solidFill>
                <a:latin typeface="Calibri"/>
                <a:cs typeface="Calibri"/>
              </a:rPr>
              <a:t>sq</a:t>
            </a:r>
            <a:r>
              <a:rPr sz="1556" b="1" spc="-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b="1" dirty="0">
                <a:solidFill>
                  <a:prstClr val="black"/>
                </a:solidFill>
                <a:latin typeface="Calibri"/>
                <a:cs typeface="Calibri"/>
              </a:rPr>
              <a:t>km)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7488" y="6917549"/>
            <a:ext cx="6351411" cy="64698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R="854419" algn="r" defTabSz="1015990">
              <a:spcBef>
                <a:spcPts val="111"/>
              </a:spcBef>
            </a:pPr>
            <a:r>
              <a:rPr sz="1556" b="1" spc="-127" dirty="0">
                <a:solidFill>
                  <a:prstClr val="black"/>
                </a:solidFill>
                <a:latin typeface="Calibri"/>
                <a:cs typeface="Calibri"/>
              </a:rPr>
              <a:t>Y</a:t>
            </a:r>
            <a:r>
              <a:rPr sz="1556" b="1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1556" b="1" spc="-6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1556" b="1" dirty="0">
                <a:solidFill>
                  <a:prstClr val="black"/>
                </a:solidFill>
                <a:latin typeface="Calibri"/>
                <a:cs typeface="Calibri"/>
              </a:rPr>
              <a:t>r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1172"/>
              </a:spcBef>
            </a:pP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Data from 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G.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Witt. Journal of Statistics Education, </a:t>
            </a:r>
            <a:r>
              <a:rPr sz="1556" spc="-17" dirty="0">
                <a:solidFill>
                  <a:prstClr val="black"/>
                </a:solidFill>
                <a:latin typeface="Calibri"/>
                <a:cs typeface="Calibri"/>
              </a:rPr>
              <a:t>Volume 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21,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Number 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(2013)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118556" y="3756730"/>
            <a:ext cx="4694297" cy="11900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175000" y="3799064"/>
            <a:ext cx="4572000" cy="1058333"/>
          </a:xfrm>
          <a:custGeom>
            <a:avLst/>
            <a:gdLst/>
            <a:ahLst/>
            <a:cxnLst/>
            <a:rect l="l" t="t" r="r" b="b"/>
            <a:pathLst>
              <a:path w="4114800" h="952500">
                <a:moveTo>
                  <a:pt x="0" y="0"/>
                </a:moveTo>
                <a:lnTo>
                  <a:pt x="4114800" y="9525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165591" y="3926063"/>
            <a:ext cx="4675480" cy="13593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217333" y="3968397"/>
            <a:ext cx="4572000" cy="1241778"/>
          </a:xfrm>
          <a:custGeom>
            <a:avLst/>
            <a:gdLst/>
            <a:ahLst/>
            <a:cxnLst/>
            <a:rect l="l" t="t" r="r" b="b"/>
            <a:pathLst>
              <a:path w="4114800" h="1117600">
                <a:moveTo>
                  <a:pt x="0" y="0"/>
                </a:moveTo>
                <a:lnTo>
                  <a:pt x="52492" y="566"/>
                </a:lnTo>
                <a:lnTo>
                  <a:pt x="104977" y="1144"/>
                </a:lnTo>
                <a:lnTo>
                  <a:pt x="157449" y="1745"/>
                </a:lnTo>
                <a:lnTo>
                  <a:pt x="209901" y="2382"/>
                </a:lnTo>
                <a:lnTo>
                  <a:pt x="262327" y="3065"/>
                </a:lnTo>
                <a:lnTo>
                  <a:pt x="314719" y="3807"/>
                </a:lnTo>
                <a:lnTo>
                  <a:pt x="367070" y="4620"/>
                </a:lnTo>
                <a:lnTo>
                  <a:pt x="419375" y="5514"/>
                </a:lnTo>
                <a:lnTo>
                  <a:pt x="471627" y="6502"/>
                </a:lnTo>
                <a:lnTo>
                  <a:pt x="523818" y="7595"/>
                </a:lnTo>
                <a:lnTo>
                  <a:pt x="575942" y="8805"/>
                </a:lnTo>
                <a:lnTo>
                  <a:pt x="627993" y="10144"/>
                </a:lnTo>
                <a:lnTo>
                  <a:pt x="679963" y="11624"/>
                </a:lnTo>
                <a:lnTo>
                  <a:pt x="731847" y="13255"/>
                </a:lnTo>
                <a:lnTo>
                  <a:pt x="783637" y="15051"/>
                </a:lnTo>
                <a:lnTo>
                  <a:pt x="835326" y="17022"/>
                </a:lnTo>
                <a:lnTo>
                  <a:pt x="886908" y="19181"/>
                </a:lnTo>
                <a:lnTo>
                  <a:pt x="938377" y="21538"/>
                </a:lnTo>
                <a:lnTo>
                  <a:pt x="989725" y="24107"/>
                </a:lnTo>
                <a:lnTo>
                  <a:pt x="1040947" y="26897"/>
                </a:lnTo>
                <a:lnTo>
                  <a:pt x="1092034" y="29922"/>
                </a:lnTo>
                <a:lnTo>
                  <a:pt x="1142981" y="33193"/>
                </a:lnTo>
                <a:lnTo>
                  <a:pt x="1193781" y="36721"/>
                </a:lnTo>
                <a:lnTo>
                  <a:pt x="1244426" y="40519"/>
                </a:lnTo>
                <a:lnTo>
                  <a:pt x="1294912" y="44597"/>
                </a:lnTo>
                <a:lnTo>
                  <a:pt x="1345230" y="48968"/>
                </a:lnTo>
                <a:lnTo>
                  <a:pt x="1395374" y="53644"/>
                </a:lnTo>
                <a:lnTo>
                  <a:pt x="1445337" y="58636"/>
                </a:lnTo>
                <a:lnTo>
                  <a:pt x="1495114" y="63955"/>
                </a:lnTo>
                <a:lnTo>
                  <a:pt x="1544696" y="69614"/>
                </a:lnTo>
                <a:lnTo>
                  <a:pt x="1594077" y="75624"/>
                </a:lnTo>
                <a:lnTo>
                  <a:pt x="1643251" y="81997"/>
                </a:lnTo>
                <a:lnTo>
                  <a:pt x="1692211" y="88745"/>
                </a:lnTo>
                <a:lnTo>
                  <a:pt x="1740951" y="95879"/>
                </a:lnTo>
                <a:lnTo>
                  <a:pt x="1789463" y="103411"/>
                </a:lnTo>
                <a:lnTo>
                  <a:pt x="1837740" y="111353"/>
                </a:lnTo>
                <a:lnTo>
                  <a:pt x="1885777" y="119716"/>
                </a:lnTo>
                <a:lnTo>
                  <a:pt x="1933567" y="128513"/>
                </a:lnTo>
                <a:lnTo>
                  <a:pt x="1981102" y="137754"/>
                </a:lnTo>
                <a:lnTo>
                  <a:pt x="2028376" y="147452"/>
                </a:lnTo>
                <a:lnTo>
                  <a:pt x="2075383" y="157618"/>
                </a:lnTo>
                <a:lnTo>
                  <a:pt x="2122115" y="168264"/>
                </a:lnTo>
                <a:lnTo>
                  <a:pt x="2168566" y="179402"/>
                </a:lnTo>
                <a:lnTo>
                  <a:pt x="2214730" y="191043"/>
                </a:lnTo>
                <a:lnTo>
                  <a:pt x="2260600" y="203200"/>
                </a:lnTo>
                <a:lnTo>
                  <a:pt x="2839640" y="424656"/>
                </a:lnTo>
                <a:lnTo>
                  <a:pt x="3444875" y="730250"/>
                </a:lnTo>
                <a:lnTo>
                  <a:pt x="3921521" y="1000918"/>
                </a:lnTo>
                <a:lnTo>
                  <a:pt x="4114800" y="1117600"/>
                </a:lnTo>
              </a:path>
            </a:pathLst>
          </a:custGeom>
          <a:ln w="25400">
            <a:solidFill>
              <a:srgbClr val="008000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26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781" y="108091"/>
            <a:ext cx="8707967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Supervised </a:t>
            </a:r>
            <a:r>
              <a:rPr spc="-6" dirty="0"/>
              <a:t>Learning:</a:t>
            </a:r>
            <a:r>
              <a:rPr dirty="0"/>
              <a:t> </a:t>
            </a:r>
            <a:r>
              <a:rPr spc="-11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239667" y="3787969"/>
            <a:ext cx="190500" cy="2191456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04622" y="108272"/>
                </a:moveTo>
                <a:lnTo>
                  <a:pt x="66522" y="108272"/>
                </a:lnTo>
                <a:lnTo>
                  <a:pt x="66522" y="1972134"/>
                </a:lnTo>
                <a:lnTo>
                  <a:pt x="104622" y="1972134"/>
                </a:lnTo>
                <a:lnTo>
                  <a:pt x="104622" y="108272"/>
                </a:lnTo>
                <a:close/>
              </a:path>
              <a:path w="171450" h="1972310">
                <a:moveTo>
                  <a:pt x="85572" y="0"/>
                </a:moveTo>
                <a:lnTo>
                  <a:pt x="2443" y="142509"/>
                </a:lnTo>
                <a:lnTo>
                  <a:pt x="0" y="149668"/>
                </a:lnTo>
                <a:lnTo>
                  <a:pt x="475" y="156955"/>
                </a:lnTo>
                <a:lnTo>
                  <a:pt x="3648" y="163533"/>
                </a:lnTo>
                <a:lnTo>
                  <a:pt x="9299" y="168563"/>
                </a:lnTo>
                <a:lnTo>
                  <a:pt x="16458" y="171006"/>
                </a:lnTo>
                <a:lnTo>
                  <a:pt x="23746" y="170530"/>
                </a:lnTo>
                <a:lnTo>
                  <a:pt x="30323" y="167357"/>
                </a:lnTo>
                <a:lnTo>
                  <a:pt x="35353" y="161706"/>
                </a:lnTo>
                <a:lnTo>
                  <a:pt x="66522" y="108272"/>
                </a:lnTo>
                <a:lnTo>
                  <a:pt x="148731" y="108272"/>
                </a:lnTo>
                <a:lnTo>
                  <a:pt x="85572" y="0"/>
                </a:lnTo>
                <a:close/>
              </a:path>
              <a:path w="171450" h="1972310">
                <a:moveTo>
                  <a:pt x="148731" y="108272"/>
                </a:moveTo>
                <a:lnTo>
                  <a:pt x="104622" y="108272"/>
                </a:lnTo>
                <a:lnTo>
                  <a:pt x="135793" y="161706"/>
                </a:lnTo>
                <a:lnTo>
                  <a:pt x="140822" y="167357"/>
                </a:lnTo>
                <a:lnTo>
                  <a:pt x="147400" y="170530"/>
                </a:lnTo>
                <a:lnTo>
                  <a:pt x="154687" y="171006"/>
                </a:lnTo>
                <a:lnTo>
                  <a:pt x="161846" y="168563"/>
                </a:lnTo>
                <a:lnTo>
                  <a:pt x="167497" y="163533"/>
                </a:lnTo>
                <a:lnTo>
                  <a:pt x="170670" y="156955"/>
                </a:lnTo>
                <a:lnTo>
                  <a:pt x="171146" y="149668"/>
                </a:lnTo>
                <a:lnTo>
                  <a:pt x="168703" y="142509"/>
                </a:lnTo>
                <a:lnTo>
                  <a:pt x="148731" y="10827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1084" y="5375097"/>
            <a:ext cx="5495572" cy="191911"/>
          </a:xfrm>
          <a:custGeom>
            <a:avLst/>
            <a:gdLst/>
            <a:ahLst/>
            <a:cxnLst/>
            <a:rect l="l" t="t" r="r" b="b"/>
            <a:pathLst>
              <a:path w="4946015" h="172720">
                <a:moveTo>
                  <a:pt x="4913255" y="105570"/>
                </a:moveTo>
                <a:lnTo>
                  <a:pt x="4837638" y="105571"/>
                </a:lnTo>
                <a:lnTo>
                  <a:pt x="4784206" y="136739"/>
                </a:lnTo>
                <a:lnTo>
                  <a:pt x="4774907" y="155634"/>
                </a:lnTo>
                <a:lnTo>
                  <a:pt x="4777350" y="162793"/>
                </a:lnTo>
                <a:lnTo>
                  <a:pt x="4782379" y="168444"/>
                </a:lnTo>
                <a:lnTo>
                  <a:pt x="4788956" y="171617"/>
                </a:lnTo>
                <a:lnTo>
                  <a:pt x="4796244" y="172093"/>
                </a:lnTo>
                <a:lnTo>
                  <a:pt x="4803404" y="169650"/>
                </a:lnTo>
                <a:lnTo>
                  <a:pt x="4913255" y="105570"/>
                </a:lnTo>
                <a:close/>
              </a:path>
              <a:path w="4946015" h="172720">
                <a:moveTo>
                  <a:pt x="4788881" y="0"/>
                </a:moveTo>
                <a:lnTo>
                  <a:pt x="4781326" y="3430"/>
                </a:lnTo>
                <a:lnTo>
                  <a:pt x="4777350" y="10246"/>
                </a:lnTo>
                <a:lnTo>
                  <a:pt x="4774907" y="17405"/>
                </a:lnTo>
                <a:lnTo>
                  <a:pt x="4775382" y="24693"/>
                </a:lnTo>
                <a:lnTo>
                  <a:pt x="4778555" y="31271"/>
                </a:lnTo>
                <a:lnTo>
                  <a:pt x="4784206" y="36300"/>
                </a:lnTo>
                <a:lnTo>
                  <a:pt x="4837640" y="67470"/>
                </a:lnTo>
                <a:lnTo>
                  <a:pt x="0" y="67471"/>
                </a:lnTo>
                <a:lnTo>
                  <a:pt x="0" y="105571"/>
                </a:lnTo>
                <a:lnTo>
                  <a:pt x="4913255" y="105570"/>
                </a:lnTo>
                <a:lnTo>
                  <a:pt x="4945912" y="86520"/>
                </a:lnTo>
                <a:lnTo>
                  <a:pt x="4801132" y="2065"/>
                </a:lnTo>
                <a:lnTo>
                  <a:pt x="4798698" y="1262"/>
                </a:lnTo>
                <a:lnTo>
                  <a:pt x="478888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3111" y="4370564"/>
            <a:ext cx="296333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1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55" y="1141472"/>
            <a:ext cx="7858478" cy="4538344"/>
          </a:xfrm>
          <a:prstGeom prst="rect">
            <a:avLst/>
          </a:prstGeom>
        </p:spPr>
        <p:txBody>
          <a:bodyPr vert="horz" wrap="square" lIns="0" tIns="125589" rIns="0" bIns="0" rtlCol="0">
            <a:spAutoFit/>
          </a:bodyPr>
          <a:lstStyle/>
          <a:p>
            <a:pPr marL="437440" indent="-380996" defTabSz="1015990">
              <a:spcBef>
                <a:spcPts val="989"/>
              </a:spcBef>
              <a:buFont typeface="Arial"/>
              <a:buChar char="•"/>
              <a:tabLst>
                <a:tab pos="436735" algn="l"/>
                <a:tab pos="437440" algn="l"/>
              </a:tabLst>
            </a:pP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 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), (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,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),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..., (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00" baseline="-1984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,</a:t>
            </a:r>
            <a:r>
              <a:rPr sz="3556" spc="-2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6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500" spc="8" baseline="-19841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3556" spc="6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437440" indent="-380996" defTabSz="1015990">
              <a:spcBef>
                <a:spcPts val="883"/>
              </a:spcBef>
              <a:buFont typeface="Arial"/>
              <a:buChar char="•"/>
              <a:tabLst>
                <a:tab pos="436735" algn="l"/>
                <a:tab pos="437440" algn="l"/>
              </a:tabLst>
            </a:pP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Learn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function </a:t>
            </a:r>
            <a:r>
              <a:rPr sz="3556" spc="-6" dirty="0">
                <a:solidFill>
                  <a:prstClr val="black"/>
                </a:solidFill>
                <a:latin typeface="Times New Roman"/>
                <a:cs typeface="Times New Roman"/>
              </a:rPr>
              <a:t>f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3556" spc="-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) </a:t>
            </a:r>
            <a:r>
              <a:rPr sz="3556" spc="-17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predict 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y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</a:t>
            </a:r>
            <a:r>
              <a:rPr sz="3556" spc="-1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endParaRPr sz="35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64439" defTabSz="1015990">
              <a:spcBef>
                <a:spcPts val="772"/>
              </a:spcBef>
            </a:pPr>
            <a:r>
              <a:rPr sz="3111" dirty="0">
                <a:solidFill>
                  <a:prstClr val="black"/>
                </a:solidFill>
                <a:latin typeface="Arial"/>
                <a:cs typeface="Arial"/>
              </a:rPr>
              <a:t>– </a:t>
            </a:r>
            <a:r>
              <a:rPr sz="3111" dirty="0">
                <a:solidFill>
                  <a:prstClr val="black"/>
                </a:solidFill>
                <a:latin typeface="Times New Roman"/>
                <a:cs typeface="Times New Roman"/>
              </a:rPr>
              <a:t>y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categorical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==</a:t>
            </a:r>
            <a:r>
              <a:rPr sz="3111" spc="-150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classification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2525864" defTabSz="1015990">
              <a:spcBef>
                <a:spcPts val="2944"/>
              </a:spcBef>
            </a:pPr>
            <a:r>
              <a:rPr sz="2222" spc="-11" dirty="0">
                <a:solidFill>
                  <a:prstClr val="black"/>
                </a:solidFill>
                <a:latin typeface="Calibri"/>
                <a:cs typeface="Calibri"/>
              </a:rPr>
              <a:t>Breast 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Cancer (Malignant 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/</a:t>
            </a:r>
            <a:r>
              <a:rPr sz="2222" spc="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Benign)</a:t>
            </a:r>
            <a:endParaRPr sz="2222">
              <a:solidFill>
                <a:prstClr val="black"/>
              </a:solidFill>
              <a:latin typeface="Calibri"/>
              <a:cs typeface="Calibri"/>
            </a:endParaRPr>
          </a:p>
          <a:p>
            <a:pPr defTabSz="1015990">
              <a:spcBef>
                <a:spcPts val="28"/>
              </a:spcBef>
            </a:pPr>
            <a:endParaRPr sz="272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6316070" algn="r" defTabSz="1015990"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1</a:t>
            </a:r>
            <a:r>
              <a:rPr sz="2222" spc="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Mali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gn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2222" spc="-22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2222" spc="6" dirty="0">
                <a:solidFill>
                  <a:prstClr val="black"/>
                </a:solidFill>
                <a:latin typeface="Calibri"/>
                <a:cs typeface="Calibri"/>
              </a:rPr>
              <a:t>t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  <a:endParaRPr sz="2222">
              <a:solidFill>
                <a:prstClr val="black"/>
              </a:solidFill>
              <a:latin typeface="Calibri"/>
              <a:cs typeface="Calibri"/>
            </a:endParaRPr>
          </a:p>
          <a:p>
            <a:pPr defTabSz="1015990"/>
            <a:endParaRPr sz="266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1015990">
              <a:spcBef>
                <a:spcPts val="6"/>
              </a:spcBef>
            </a:pPr>
            <a:endParaRPr sz="25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6289259" algn="r" defTabSz="1015990">
              <a:spcBef>
                <a:spcPts val="6"/>
              </a:spcBef>
            </a:pP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0</a:t>
            </a:r>
            <a:r>
              <a:rPr sz="2222" spc="6" dirty="0">
                <a:solidFill>
                  <a:prstClr val="black"/>
                </a:solidFill>
                <a:latin typeface="Calibri"/>
                <a:cs typeface="Calibri"/>
              </a:rPr>
              <a:t>(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B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n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i</a:t>
            </a:r>
            <a:r>
              <a:rPr sz="2222" spc="-6" dirty="0">
                <a:solidFill>
                  <a:prstClr val="black"/>
                </a:solidFill>
                <a:latin typeface="Calibri"/>
                <a:cs typeface="Calibri"/>
              </a:rPr>
              <a:t>gn)</a:t>
            </a:r>
            <a:endParaRPr sz="222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82333" y="5313656"/>
            <a:ext cx="366889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38778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3486" y="533893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7333" y="5313656"/>
            <a:ext cx="366889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73778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3778" y="534423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05667" y="5313656"/>
            <a:ext cx="366889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62111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62111" y="534423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91184" y="5313656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47533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42243" y="533893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70778" y="5313656"/>
            <a:ext cx="366889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27222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21931" y="533893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77556" y="5313656"/>
            <a:ext cx="366889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4000" y="534423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8709" y="533893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56112" y="4203582"/>
            <a:ext cx="371592" cy="371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09196" y="4231217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78222" y="4203582"/>
            <a:ext cx="366889" cy="371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29375" y="4231217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31000" y="4203582"/>
            <a:ext cx="366889" cy="371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82086" y="4231217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3556" y="4203582"/>
            <a:ext cx="366889" cy="371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74709" y="4231217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43778" y="4203582"/>
            <a:ext cx="366889" cy="371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4931" y="4231217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81084" y="6754171"/>
            <a:ext cx="5495572" cy="191911"/>
          </a:xfrm>
          <a:custGeom>
            <a:avLst/>
            <a:gdLst/>
            <a:ahLst/>
            <a:cxnLst/>
            <a:rect l="l" t="t" r="r" b="b"/>
            <a:pathLst>
              <a:path w="4946015" h="172720">
                <a:moveTo>
                  <a:pt x="4913255" y="105570"/>
                </a:moveTo>
                <a:lnTo>
                  <a:pt x="4837639" y="105571"/>
                </a:lnTo>
                <a:lnTo>
                  <a:pt x="4784206" y="136740"/>
                </a:lnTo>
                <a:lnTo>
                  <a:pt x="4774907" y="155634"/>
                </a:lnTo>
                <a:lnTo>
                  <a:pt x="4777350" y="162794"/>
                </a:lnTo>
                <a:lnTo>
                  <a:pt x="4782379" y="168444"/>
                </a:lnTo>
                <a:lnTo>
                  <a:pt x="4788956" y="171618"/>
                </a:lnTo>
                <a:lnTo>
                  <a:pt x="4796244" y="172093"/>
                </a:lnTo>
                <a:lnTo>
                  <a:pt x="4803404" y="169650"/>
                </a:lnTo>
                <a:lnTo>
                  <a:pt x="4913255" y="105570"/>
                </a:lnTo>
                <a:close/>
              </a:path>
              <a:path w="4946015" h="172720">
                <a:moveTo>
                  <a:pt x="4788881" y="0"/>
                </a:moveTo>
                <a:lnTo>
                  <a:pt x="4781326" y="3430"/>
                </a:lnTo>
                <a:lnTo>
                  <a:pt x="4777350" y="10246"/>
                </a:lnTo>
                <a:lnTo>
                  <a:pt x="4774907" y="17405"/>
                </a:lnTo>
                <a:lnTo>
                  <a:pt x="4775382" y="24693"/>
                </a:lnTo>
                <a:lnTo>
                  <a:pt x="4778555" y="31270"/>
                </a:lnTo>
                <a:lnTo>
                  <a:pt x="4784206" y="36300"/>
                </a:lnTo>
                <a:lnTo>
                  <a:pt x="4837640" y="67470"/>
                </a:lnTo>
                <a:lnTo>
                  <a:pt x="0" y="67471"/>
                </a:lnTo>
                <a:lnTo>
                  <a:pt x="0" y="105571"/>
                </a:lnTo>
                <a:lnTo>
                  <a:pt x="4913255" y="105570"/>
                </a:lnTo>
                <a:lnTo>
                  <a:pt x="4945912" y="86520"/>
                </a:lnTo>
                <a:lnTo>
                  <a:pt x="4801132" y="2064"/>
                </a:lnTo>
                <a:lnTo>
                  <a:pt x="4798698" y="1262"/>
                </a:lnTo>
                <a:lnTo>
                  <a:pt x="478888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82312" y="7045797"/>
            <a:ext cx="1521883" cy="42468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667" spc="-39" dirty="0">
                <a:solidFill>
                  <a:prstClr val="black"/>
                </a:solidFill>
                <a:latin typeface="Calibri"/>
                <a:cs typeface="Calibri"/>
              </a:rPr>
              <a:t>Tumor</a:t>
            </a:r>
            <a:r>
              <a:rPr sz="2667" spc="-6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667" spc="-22" dirty="0">
                <a:solidFill>
                  <a:prstClr val="black"/>
                </a:solidFill>
                <a:latin typeface="Calibri"/>
                <a:cs typeface="Calibri"/>
              </a:rPr>
              <a:t>Size</a:t>
            </a:r>
            <a:endParaRPr sz="2667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488" y="7302632"/>
            <a:ext cx="26613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Based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on </a:t>
            </a: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example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by Andrew</a:t>
            </a:r>
            <a:r>
              <a:rPr sz="1556" spc="-5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Ng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77630" y="6705953"/>
            <a:ext cx="366889" cy="366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33978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28687" y="6732125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12630" y="6705953"/>
            <a:ext cx="366889" cy="366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68978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68978" y="673741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00963" y="6705953"/>
            <a:ext cx="366889" cy="366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057311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57311" y="673741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786481" y="6705953"/>
            <a:ext cx="366889" cy="366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42734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37443" y="6732125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66073" y="6705953"/>
            <a:ext cx="366889" cy="366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22422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22422" y="673741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72851" y="6705953"/>
            <a:ext cx="366889" cy="366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29200" y="6737416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29200" y="673741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56112" y="6720064"/>
            <a:ext cx="371592" cy="366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909196" y="6746236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78222" y="6720064"/>
            <a:ext cx="366889" cy="3668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429375" y="6746236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31000" y="6720064"/>
            <a:ext cx="366889" cy="3668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782086" y="6746236"/>
            <a:ext cx="264583" cy="264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023556" y="6720064"/>
            <a:ext cx="366889" cy="3668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080000" y="675152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080000" y="675152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543778" y="6720064"/>
            <a:ext cx="366889" cy="3668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00222" y="675152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809" y="8982"/>
                </a:lnTo>
                <a:lnTo>
                  <a:pt x="33477" y="33477"/>
                </a:lnTo>
                <a:lnTo>
                  <a:pt x="8982" y="69809"/>
                </a:lnTo>
                <a:lnTo>
                  <a:pt x="0" y="114300"/>
                </a:lnTo>
                <a:lnTo>
                  <a:pt x="8982" y="158790"/>
                </a:lnTo>
                <a:lnTo>
                  <a:pt x="33477" y="195122"/>
                </a:lnTo>
                <a:lnTo>
                  <a:pt x="69809" y="219617"/>
                </a:lnTo>
                <a:lnTo>
                  <a:pt x="114300" y="228600"/>
                </a:lnTo>
                <a:lnTo>
                  <a:pt x="158790" y="219617"/>
                </a:lnTo>
                <a:lnTo>
                  <a:pt x="195122" y="195122"/>
                </a:lnTo>
                <a:lnTo>
                  <a:pt x="219617" y="158790"/>
                </a:lnTo>
                <a:lnTo>
                  <a:pt x="228600" y="114300"/>
                </a:lnTo>
                <a:lnTo>
                  <a:pt x="219617" y="69809"/>
                </a:lnTo>
                <a:lnTo>
                  <a:pt x="195122" y="33477"/>
                </a:lnTo>
                <a:lnTo>
                  <a:pt x="158790" y="8982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00222" y="675152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14149" y="6367286"/>
            <a:ext cx="131703" cy="10018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080000" y="6395508"/>
            <a:ext cx="0" cy="884767"/>
          </a:xfrm>
          <a:custGeom>
            <a:avLst/>
            <a:gdLst/>
            <a:ahLst/>
            <a:cxnLst/>
            <a:rect l="l" t="t" r="r" b="b"/>
            <a:pathLst>
              <a:path h="796290">
                <a:moveTo>
                  <a:pt x="0" y="0"/>
                </a:moveTo>
                <a:lnTo>
                  <a:pt x="1" y="796091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03961" y="5666723"/>
            <a:ext cx="2898422" cy="90776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591955" defTabSz="1015990">
              <a:spcBef>
                <a:spcPts val="111"/>
              </a:spcBef>
            </a:pPr>
            <a:r>
              <a:rPr sz="2667" spc="-39" dirty="0">
                <a:solidFill>
                  <a:prstClr val="black"/>
                </a:solidFill>
                <a:latin typeface="Calibri"/>
                <a:cs typeface="Calibri"/>
              </a:rPr>
              <a:t>Tumor</a:t>
            </a:r>
            <a:r>
              <a:rPr sz="2667" spc="-1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667" spc="-22" dirty="0">
                <a:solidFill>
                  <a:prstClr val="black"/>
                </a:solidFill>
                <a:latin typeface="Calibri"/>
                <a:cs typeface="Calibri"/>
              </a:rPr>
              <a:t>Size</a:t>
            </a:r>
            <a:endParaRPr sz="2667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1922"/>
              </a:spcBef>
              <a:tabLst>
                <a:tab pos="1455547" algn="l"/>
              </a:tabLst>
            </a:pPr>
            <a:r>
              <a:rPr sz="2333" spc="-8" baseline="3968" dirty="0">
                <a:solidFill>
                  <a:prstClr val="black"/>
                </a:solidFill>
                <a:latin typeface="Calibri"/>
                <a:cs typeface="Calibri"/>
              </a:rPr>
              <a:t>Predict</a:t>
            </a:r>
            <a:r>
              <a:rPr sz="2333" baseline="3968" dirty="0">
                <a:solidFill>
                  <a:prstClr val="black"/>
                </a:solidFill>
                <a:latin typeface="Calibri"/>
                <a:cs typeface="Calibri"/>
              </a:rPr>
              <a:t> Benign	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Predict</a:t>
            </a:r>
            <a:r>
              <a:rPr sz="1556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Malignant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27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82634" y="35832"/>
            <a:ext cx="5092557" cy="6160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1580" y="430821"/>
            <a:ext cx="3185232" cy="4825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7907" y="2025710"/>
            <a:ext cx="3185232" cy="4850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47" y="3507652"/>
            <a:ext cx="5728332" cy="3910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36076" y="774483"/>
            <a:ext cx="4456782" cy="4622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48909" y="7302865"/>
            <a:ext cx="10604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250" spc="-65" dirty="0">
                <a:latin typeface="Arial"/>
                <a:cs typeface="Arial"/>
              </a:rPr>
              <a:t>5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3101" y="108091"/>
            <a:ext cx="5111044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Supervised</a:t>
            </a:r>
            <a:r>
              <a:rPr spc="-67" dirty="0"/>
              <a:t> </a:t>
            </a:r>
            <a:r>
              <a:rPr spc="-6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155444" y="3160438"/>
            <a:ext cx="190500" cy="3028950"/>
          </a:xfrm>
          <a:custGeom>
            <a:avLst/>
            <a:gdLst/>
            <a:ahLst/>
            <a:cxnLst/>
            <a:rect l="l" t="t" r="r" b="b"/>
            <a:pathLst>
              <a:path w="171450" h="2726054">
                <a:moveTo>
                  <a:pt x="104623" y="108272"/>
                </a:moveTo>
                <a:lnTo>
                  <a:pt x="66523" y="108272"/>
                </a:lnTo>
                <a:lnTo>
                  <a:pt x="66522" y="2725623"/>
                </a:lnTo>
                <a:lnTo>
                  <a:pt x="104622" y="2725623"/>
                </a:lnTo>
                <a:lnTo>
                  <a:pt x="104623" y="108272"/>
                </a:lnTo>
                <a:close/>
              </a:path>
              <a:path w="171450" h="2726054">
                <a:moveTo>
                  <a:pt x="85573" y="0"/>
                </a:moveTo>
                <a:lnTo>
                  <a:pt x="2443" y="142509"/>
                </a:lnTo>
                <a:lnTo>
                  <a:pt x="0" y="149668"/>
                </a:lnTo>
                <a:lnTo>
                  <a:pt x="475" y="156955"/>
                </a:lnTo>
                <a:lnTo>
                  <a:pt x="3648" y="163533"/>
                </a:lnTo>
                <a:lnTo>
                  <a:pt x="9299" y="168563"/>
                </a:lnTo>
                <a:lnTo>
                  <a:pt x="16458" y="171006"/>
                </a:lnTo>
                <a:lnTo>
                  <a:pt x="23746" y="170530"/>
                </a:lnTo>
                <a:lnTo>
                  <a:pt x="30323" y="167357"/>
                </a:lnTo>
                <a:lnTo>
                  <a:pt x="35353" y="161706"/>
                </a:lnTo>
                <a:lnTo>
                  <a:pt x="66523" y="108272"/>
                </a:lnTo>
                <a:lnTo>
                  <a:pt x="148731" y="108272"/>
                </a:lnTo>
                <a:lnTo>
                  <a:pt x="85573" y="0"/>
                </a:lnTo>
                <a:close/>
              </a:path>
              <a:path w="171450" h="2726054">
                <a:moveTo>
                  <a:pt x="148731" y="108272"/>
                </a:moveTo>
                <a:lnTo>
                  <a:pt x="104623" y="108272"/>
                </a:lnTo>
                <a:lnTo>
                  <a:pt x="135793" y="161706"/>
                </a:lnTo>
                <a:lnTo>
                  <a:pt x="140822" y="167357"/>
                </a:lnTo>
                <a:lnTo>
                  <a:pt x="147400" y="170530"/>
                </a:lnTo>
                <a:lnTo>
                  <a:pt x="154687" y="171006"/>
                </a:lnTo>
                <a:lnTo>
                  <a:pt x="161846" y="168563"/>
                </a:lnTo>
                <a:lnTo>
                  <a:pt x="167497" y="163533"/>
                </a:lnTo>
                <a:lnTo>
                  <a:pt x="170670" y="156955"/>
                </a:lnTo>
                <a:lnTo>
                  <a:pt x="171146" y="149668"/>
                </a:lnTo>
                <a:lnTo>
                  <a:pt x="168703" y="142509"/>
                </a:lnTo>
                <a:lnTo>
                  <a:pt x="148731" y="10827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7884" y="5923441"/>
            <a:ext cx="3998383" cy="191911"/>
          </a:xfrm>
          <a:custGeom>
            <a:avLst/>
            <a:gdLst/>
            <a:ahLst/>
            <a:cxnLst/>
            <a:rect l="l" t="t" r="r" b="b"/>
            <a:pathLst>
              <a:path w="3598545" h="172720">
                <a:moveTo>
                  <a:pt x="3441342" y="0"/>
                </a:moveTo>
                <a:lnTo>
                  <a:pt x="3433786" y="3431"/>
                </a:lnTo>
                <a:lnTo>
                  <a:pt x="3429810" y="10246"/>
                </a:lnTo>
                <a:lnTo>
                  <a:pt x="3427367" y="17405"/>
                </a:lnTo>
                <a:lnTo>
                  <a:pt x="3427842" y="24693"/>
                </a:lnTo>
                <a:lnTo>
                  <a:pt x="3431016" y="31271"/>
                </a:lnTo>
                <a:lnTo>
                  <a:pt x="3436667" y="36300"/>
                </a:lnTo>
                <a:lnTo>
                  <a:pt x="3490101" y="67470"/>
                </a:lnTo>
                <a:lnTo>
                  <a:pt x="0" y="67470"/>
                </a:lnTo>
                <a:lnTo>
                  <a:pt x="0" y="105570"/>
                </a:lnTo>
                <a:lnTo>
                  <a:pt x="3490101" y="105570"/>
                </a:lnTo>
                <a:lnTo>
                  <a:pt x="3436667" y="136740"/>
                </a:lnTo>
                <a:lnTo>
                  <a:pt x="3431016" y="141770"/>
                </a:lnTo>
                <a:lnTo>
                  <a:pt x="3427842" y="148347"/>
                </a:lnTo>
                <a:lnTo>
                  <a:pt x="3427367" y="155635"/>
                </a:lnTo>
                <a:lnTo>
                  <a:pt x="3429810" y="162794"/>
                </a:lnTo>
                <a:lnTo>
                  <a:pt x="3434839" y="168445"/>
                </a:lnTo>
                <a:lnTo>
                  <a:pt x="3441417" y="171618"/>
                </a:lnTo>
                <a:lnTo>
                  <a:pt x="3448705" y="172093"/>
                </a:lnTo>
                <a:lnTo>
                  <a:pt x="3455864" y="169650"/>
                </a:lnTo>
                <a:lnTo>
                  <a:pt x="3598372" y="86520"/>
                </a:lnTo>
                <a:lnTo>
                  <a:pt x="3453592" y="2065"/>
                </a:lnTo>
                <a:lnTo>
                  <a:pt x="3451159" y="1263"/>
                </a:lnTo>
                <a:lnTo>
                  <a:pt x="344134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2666" y="6301300"/>
            <a:ext cx="1274233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spc="-33" dirty="0">
                <a:solidFill>
                  <a:prstClr val="black"/>
                </a:solidFill>
                <a:latin typeface="Calibri"/>
                <a:cs typeface="Calibri"/>
              </a:rPr>
              <a:t>Tumor</a:t>
            </a:r>
            <a:r>
              <a:rPr sz="2222" spc="-6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2222" spc="-17" dirty="0">
                <a:solidFill>
                  <a:prstClr val="black"/>
                </a:solidFill>
                <a:latin typeface="Calibri"/>
                <a:cs typeface="Calibri"/>
              </a:rPr>
              <a:t>Size</a:t>
            </a:r>
            <a:endParaRPr sz="222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823" y="4492001"/>
            <a:ext cx="462843" cy="356202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2222" spc="6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2222" spc="-28" dirty="0">
                <a:solidFill>
                  <a:prstClr val="black"/>
                </a:solidFill>
                <a:latin typeface="Calibri"/>
                <a:cs typeface="Calibri"/>
              </a:rPr>
              <a:t>g</a:t>
            </a:r>
            <a:r>
              <a:rPr sz="2222" dirty="0">
                <a:solidFill>
                  <a:prstClr val="black"/>
                </a:solidFill>
                <a:latin typeface="Calibri"/>
                <a:cs typeface="Calibri"/>
              </a:rPr>
              <a:t>e</a:t>
            </a:r>
            <a:endParaRPr sz="2222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5013" y="3078739"/>
            <a:ext cx="4303889" cy="2319553"/>
          </a:xfrm>
          <a:prstGeom prst="rect">
            <a:avLst/>
          </a:prstGeom>
        </p:spPr>
        <p:txBody>
          <a:bodyPr vert="horz" wrap="square" lIns="0" tIns="108656" rIns="0" bIns="0" rtlCol="0">
            <a:spAutoFit/>
          </a:bodyPr>
          <a:lstStyle/>
          <a:p>
            <a:pPr marL="395107" indent="-380996" defTabSz="1015990">
              <a:spcBef>
                <a:spcPts val="856"/>
              </a:spcBef>
              <a:buFontTx/>
              <a:buChar char="-"/>
              <a:tabLst>
                <a:tab pos="394402" algn="l"/>
                <a:tab pos="395107" algn="l"/>
              </a:tabLst>
            </a:pP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Clump</a:t>
            </a:r>
            <a:r>
              <a:rPr sz="3111" spc="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Thickness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395107" indent="-380996" defTabSz="1015990">
              <a:spcBef>
                <a:spcPts val="750"/>
              </a:spcBef>
              <a:buFontTx/>
              <a:buChar char="-"/>
              <a:tabLst>
                <a:tab pos="394402" algn="l"/>
                <a:tab pos="395107" algn="l"/>
              </a:tabLst>
            </a:pP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Uniformity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of Cell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22" dirty="0">
                <a:solidFill>
                  <a:prstClr val="black"/>
                </a:solidFill>
                <a:latin typeface="Calibri"/>
                <a:cs typeface="Calibri"/>
              </a:rPr>
              <a:t>Size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395107" indent="-380996" defTabSz="1015990">
              <a:spcBef>
                <a:spcPts val="750"/>
              </a:spcBef>
              <a:buFontTx/>
              <a:buChar char="-"/>
              <a:tabLst>
                <a:tab pos="394402" algn="l"/>
                <a:tab pos="395107" algn="l"/>
              </a:tabLst>
            </a:pP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Uniformity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of Cell</a:t>
            </a:r>
            <a:r>
              <a:rPr sz="3111" spc="-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Shape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14111" defTabSz="1015990">
              <a:spcBef>
                <a:spcPts val="744"/>
              </a:spcBef>
            </a:pP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…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5445" y="5346582"/>
            <a:ext cx="371592" cy="36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44682" y="537836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39392" y="5373070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075" y="5304248"/>
            <a:ext cx="366888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4422" y="5336027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69132" y="5330737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45741" y="4744508"/>
            <a:ext cx="366889" cy="366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2089" y="4776459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96799" y="477116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99741" y="5600582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56089" y="563236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50799" y="5627070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5556" y="4443471"/>
            <a:ext cx="371592" cy="366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4044" y="4474151"/>
            <a:ext cx="2540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28753" y="4468859"/>
            <a:ext cx="264583" cy="26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58445" y="3935471"/>
            <a:ext cx="371592" cy="366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12392" y="3960859"/>
            <a:ext cx="264583" cy="26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98889" y="3526249"/>
            <a:ext cx="366889" cy="371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50042" y="3553884"/>
            <a:ext cx="264583" cy="26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94481" y="5050248"/>
            <a:ext cx="366889" cy="366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45443" y="5076737"/>
            <a:ext cx="264583" cy="26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40481" y="3935471"/>
            <a:ext cx="366889" cy="366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1443" y="3959712"/>
            <a:ext cx="264583" cy="26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60518" y="3455694"/>
            <a:ext cx="366889" cy="36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11576" y="3482181"/>
            <a:ext cx="264583" cy="264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30964" y="3446286"/>
            <a:ext cx="3090333" cy="25117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92111" y="3487472"/>
            <a:ext cx="2963333" cy="2382661"/>
          </a:xfrm>
          <a:custGeom>
            <a:avLst/>
            <a:gdLst/>
            <a:ahLst/>
            <a:cxnLst/>
            <a:rect l="l" t="t" r="r" b="b"/>
            <a:pathLst>
              <a:path w="2667000" h="2144395">
                <a:moveTo>
                  <a:pt x="0" y="0"/>
                </a:moveTo>
                <a:lnTo>
                  <a:pt x="2667000" y="2144157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5490" y="1141607"/>
            <a:ext cx="7859183" cy="1255330"/>
          </a:xfrm>
          <a:prstGeom prst="rect">
            <a:avLst/>
          </a:prstGeom>
        </p:spPr>
        <p:txBody>
          <a:bodyPr vert="horz" wrap="square" lIns="0" tIns="125589" rIns="0" bIns="0" rtlCol="0">
            <a:spAutoFit/>
          </a:bodyPr>
          <a:lstStyle/>
          <a:p>
            <a:pPr marL="395107" indent="-380996" defTabSz="1015990">
              <a:spcBef>
                <a:spcPts val="989"/>
              </a:spcBef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3556" dirty="0">
                <a:solidFill>
                  <a:prstClr val="black"/>
                </a:solidFill>
                <a:latin typeface="Times New Roman"/>
                <a:cs typeface="Times New Roman"/>
              </a:rPr>
              <a:t>x </a:t>
            </a: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can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be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multi-dimensional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522106" defTabSz="1015990">
              <a:spcBef>
                <a:spcPts val="772"/>
              </a:spcBef>
            </a:pPr>
            <a:r>
              <a:rPr sz="3111" dirty="0">
                <a:solidFill>
                  <a:prstClr val="black"/>
                </a:solidFill>
                <a:latin typeface="Arial"/>
                <a:cs typeface="Arial"/>
              </a:rPr>
              <a:t>–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Each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dimension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corresponds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an</a:t>
            </a:r>
            <a:r>
              <a:rPr sz="3111" spc="-78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attribute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488" y="7302632"/>
            <a:ext cx="2661356" cy="253673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556" dirty="0">
                <a:solidFill>
                  <a:prstClr val="black"/>
                </a:solidFill>
                <a:latin typeface="Calibri"/>
                <a:cs typeface="Calibri"/>
              </a:rPr>
              <a:t>Based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on </a:t>
            </a:r>
            <a:r>
              <a:rPr sz="1556" spc="-11" dirty="0">
                <a:solidFill>
                  <a:prstClr val="black"/>
                </a:solidFill>
                <a:latin typeface="Calibri"/>
                <a:cs typeface="Calibri"/>
              </a:rPr>
              <a:t>example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by Andrew</a:t>
            </a:r>
            <a:r>
              <a:rPr sz="1556" spc="-56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1556" spc="-6" dirty="0">
                <a:solidFill>
                  <a:prstClr val="black"/>
                </a:solidFill>
                <a:latin typeface="Calibri"/>
                <a:cs typeface="Calibri"/>
              </a:rPr>
              <a:t>Ng</a:t>
            </a:r>
            <a:endParaRPr sz="1556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28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4359" y="119846"/>
            <a:ext cx="6740171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6227">
              <a:spcBef>
                <a:spcPts val="111"/>
              </a:spcBef>
            </a:pPr>
            <a:r>
              <a:rPr spc="-28" dirty="0"/>
              <a:t>Reinforcement</a:t>
            </a:r>
            <a:r>
              <a:rPr spc="-72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490" y="1253420"/>
            <a:ext cx="8427861" cy="513526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395107" marR="5644" indent="-380996" defTabSz="1015990">
              <a:spcBef>
                <a:spcPts val="111"/>
              </a:spcBef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Given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sequence of </a:t>
            </a:r>
            <a:r>
              <a:rPr sz="3556" spc="-28" dirty="0">
                <a:solidFill>
                  <a:prstClr val="black"/>
                </a:solidFill>
                <a:latin typeface="Calibri"/>
                <a:cs typeface="Calibri"/>
              </a:rPr>
              <a:t>states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and actions with  </a:t>
            </a:r>
            <a:r>
              <a:rPr sz="3556" spc="-17" dirty="0">
                <a:solidFill>
                  <a:prstClr val="black"/>
                </a:solidFill>
                <a:latin typeface="Calibri"/>
                <a:cs typeface="Calibri"/>
              </a:rPr>
              <a:t>(delayed) </a:t>
            </a:r>
            <a:r>
              <a:rPr sz="3556" spc="-22" dirty="0">
                <a:solidFill>
                  <a:prstClr val="black"/>
                </a:solidFill>
                <a:latin typeface="Calibri"/>
                <a:cs typeface="Calibri"/>
              </a:rPr>
              <a:t>rewards, </a:t>
            </a:r>
            <a:r>
              <a:rPr sz="3556" dirty="0">
                <a:solidFill>
                  <a:prstClr val="black"/>
                </a:solidFill>
                <a:latin typeface="Calibri"/>
                <a:cs typeface="Calibri"/>
              </a:rPr>
              <a:t>output a</a:t>
            </a:r>
            <a:r>
              <a:rPr sz="3556" spc="44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556" spc="-6" dirty="0">
                <a:solidFill>
                  <a:prstClr val="black"/>
                </a:solidFill>
                <a:latin typeface="Calibri"/>
                <a:cs typeface="Calibri"/>
              </a:rPr>
              <a:t>policy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839603" marR="177798" lvl="1" indent="-317497" defTabSz="1015990">
              <a:lnSpc>
                <a:spcPts val="3699"/>
              </a:lnSpc>
              <a:spcBef>
                <a:spcPts val="950"/>
              </a:spcBef>
              <a:buFont typeface="Arial"/>
              <a:buChar char="–"/>
              <a:tabLst>
                <a:tab pos="839603" algn="l"/>
              </a:tabLst>
            </a:pP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Policy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is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mapping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from </a:t>
            </a:r>
            <a:r>
              <a:rPr sz="3111" spc="-28" dirty="0">
                <a:solidFill>
                  <a:prstClr val="black"/>
                </a:solidFill>
                <a:latin typeface="Calibri"/>
                <a:cs typeface="Calibri"/>
              </a:rPr>
              <a:t>states </a:t>
            </a:r>
            <a:r>
              <a:rPr sz="3111" dirty="0">
                <a:solidFill>
                  <a:prstClr val="black"/>
                </a:solidFill>
                <a:latin typeface="Wingdings"/>
                <a:cs typeface="Wingdings"/>
              </a:rPr>
              <a:t></a:t>
            </a:r>
            <a:r>
              <a:rPr sz="31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actions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that  tells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you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what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to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do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in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given</a:t>
            </a:r>
            <a:r>
              <a:rPr sz="3111" spc="6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28" dirty="0">
                <a:solidFill>
                  <a:prstClr val="black"/>
                </a:solidFill>
                <a:latin typeface="Calibri"/>
                <a:cs typeface="Calibri"/>
              </a:rPr>
              <a:t>state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395107" indent="-380996" defTabSz="1015990">
              <a:spcBef>
                <a:spcPts val="706"/>
              </a:spcBef>
              <a:buFont typeface="Arial"/>
              <a:buChar char="•"/>
              <a:tabLst>
                <a:tab pos="394402" algn="l"/>
                <a:tab pos="395107" algn="l"/>
              </a:tabLst>
            </a:pPr>
            <a:r>
              <a:rPr sz="3556" spc="-11" dirty="0">
                <a:solidFill>
                  <a:prstClr val="black"/>
                </a:solidFill>
                <a:latin typeface="Calibri"/>
                <a:cs typeface="Calibri"/>
              </a:rPr>
              <a:t>Examples:</a:t>
            </a:r>
            <a:endParaRPr sz="3556">
              <a:solidFill>
                <a:prstClr val="black"/>
              </a:solidFill>
              <a:latin typeface="Calibri"/>
              <a:cs typeface="Calibri"/>
            </a:endParaRPr>
          </a:p>
          <a:p>
            <a:pPr marL="839603" lvl="1" indent="-317497" defTabSz="1015990">
              <a:spcBef>
                <a:spcPts val="772"/>
              </a:spcBef>
              <a:buFont typeface="Arial"/>
              <a:buChar char="–"/>
              <a:tabLst>
                <a:tab pos="839603" algn="l"/>
              </a:tabLst>
            </a:pP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Credit assignment</a:t>
            </a:r>
            <a:r>
              <a:rPr sz="3111" spc="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problem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839603" lvl="1" indent="-317497" defTabSz="1015990">
              <a:spcBef>
                <a:spcPts val="750"/>
              </a:spcBef>
              <a:buFont typeface="Arial"/>
              <a:buChar char="–"/>
              <a:tabLst>
                <a:tab pos="839603" algn="l"/>
              </a:tabLst>
            </a:pP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Game</a:t>
            </a:r>
            <a:r>
              <a:rPr sz="3111" spc="-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playing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839603" lvl="1" indent="-317497" defTabSz="1015990">
              <a:spcBef>
                <a:spcPts val="744"/>
              </a:spcBef>
              <a:buFont typeface="Arial"/>
              <a:buChar char="–"/>
              <a:tabLst>
                <a:tab pos="839603" algn="l"/>
              </a:tabLst>
            </a:pP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Robot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in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a</a:t>
            </a:r>
            <a:r>
              <a:rPr sz="3111" spc="22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22" dirty="0">
                <a:solidFill>
                  <a:prstClr val="black"/>
                </a:solidFill>
                <a:latin typeface="Calibri"/>
                <a:cs typeface="Calibri"/>
              </a:rPr>
              <a:t>maze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  <a:p>
            <a:pPr marL="839603" lvl="1" indent="-317497" defTabSz="1015990">
              <a:spcBef>
                <a:spcPts val="750"/>
              </a:spcBef>
              <a:buFont typeface="Arial"/>
              <a:buChar char="–"/>
              <a:tabLst>
                <a:tab pos="839603" algn="l"/>
              </a:tabLst>
            </a:pP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Balance 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a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pole on </a:t>
            </a:r>
            <a:r>
              <a:rPr sz="3111" spc="-17" dirty="0">
                <a:solidFill>
                  <a:prstClr val="black"/>
                </a:solidFill>
                <a:latin typeface="Calibri"/>
                <a:cs typeface="Calibri"/>
              </a:rPr>
              <a:t>your</a:t>
            </a:r>
            <a:r>
              <a:rPr sz="3111" dirty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sz="3111" spc="-6" dirty="0">
                <a:solidFill>
                  <a:prstClr val="black"/>
                </a:solidFill>
                <a:latin typeface="Calibri"/>
                <a:cs typeface="Calibri"/>
              </a:rPr>
              <a:t>hand</a:t>
            </a:r>
            <a:endParaRPr sz="3111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29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2227" y="108091"/>
            <a:ext cx="8398933" cy="766634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>
              <a:spcBef>
                <a:spcPts val="111"/>
              </a:spcBef>
            </a:pPr>
            <a:r>
              <a:rPr dirty="0"/>
              <a:t>The </a:t>
            </a:r>
            <a:r>
              <a:rPr spc="-28" dirty="0"/>
              <a:t>Agent-Environment</a:t>
            </a:r>
            <a:r>
              <a:rPr spc="-56" dirty="0"/>
              <a:t> </a:t>
            </a:r>
            <a:r>
              <a:rPr spc="-22" dirty="0"/>
              <a:t>Interface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2017" y="7143539"/>
            <a:ext cx="201083" cy="219370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defTabSz="1015990">
              <a:spcBef>
                <a:spcPts val="111"/>
              </a:spcBef>
            </a:pPr>
            <a:r>
              <a:rPr sz="1333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333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9205" y="2089642"/>
            <a:ext cx="6923274" cy="279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1015990"/>
            <a:endParaRPr sz="20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160000" cy="76263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21985"/>
            <a:ext cx="505809" cy="4104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05809" cy="3596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1D93A927-AD35-4B84-ADBC-7610FD3D7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Obvious Question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2A1E86B-7E90-474A-BDAA-C27DFC6D1935}"/>
              </a:ext>
            </a:extLst>
          </p:cNvPr>
          <p:cNvGraphicFramePr/>
          <p:nvPr/>
        </p:nvGraphicFramePr>
        <p:xfrm>
          <a:off x="1375217" y="2442685"/>
          <a:ext cx="7864958" cy="3472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38E6822-CBD8-425C-93A5-87331E897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Turing Test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E0BDE4D-EF13-497A-8959-261E517C9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388" y="2289177"/>
            <a:ext cx="6059010" cy="335279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Human beings are intelligent</a:t>
            </a:r>
          </a:p>
          <a:p>
            <a:endParaRPr lang="en-US" altLang="en-US" sz="2800" dirty="0"/>
          </a:p>
          <a:p>
            <a:r>
              <a:rPr lang="en-US" altLang="en-US" sz="2800" dirty="0"/>
              <a:t>To be called intelligent, a machine must produce responses that are indistinguishable from those of a human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CD7DFD08-D975-421C-856E-B27B2257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403" y="542518"/>
            <a:ext cx="1587500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9" name="Text Box 5">
            <a:extLst>
              <a:ext uri="{FF2B5EF4-FFF2-40B4-BE49-F238E27FC236}">
                <a16:creationId xmlns:a16="http://schemas.microsoft.com/office/drawing/2014/main" id="{E0FF43D7-F908-452E-8CA1-AA756ABEB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321" y="2425253"/>
            <a:ext cx="1391663" cy="34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39" indent="-285739" defTabSz="761970">
              <a:spcBef>
                <a:spcPct val="20000"/>
              </a:spcBef>
            </a:pPr>
            <a:r>
              <a:rPr lang="en-US" altLang="en-US" sz="1667" dirty="0">
                <a:solidFill>
                  <a:prstClr val="black"/>
                </a:solidFill>
                <a:latin typeface="Verdana" panose="020B0604030504040204" pitchFamily="34" charset="0"/>
              </a:rPr>
              <a:t>Alan Turing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1pPr>
            <a:lvl2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2pPr>
            <a:lvl3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3pPr>
            <a:lvl4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4pPr>
            <a:lvl5pPr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5pPr>
            <a:lvl6pPr marL="2095416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6pPr>
            <a:lvl7pPr marL="2476401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7pPr>
            <a:lvl8pPr marL="2857386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8pPr>
            <a:lvl9pPr marL="3238370" indent="-190492" defTabSz="38098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80985" algn="l"/>
                <a:tab pos="761970" algn="l"/>
                <a:tab pos="1142954" algn="l"/>
                <a:tab pos="1523939" algn="l"/>
                <a:tab pos="1904924" algn="l"/>
                <a:tab pos="2285909" algn="l"/>
                <a:tab pos="2666893" algn="l"/>
                <a:tab pos="3047878" algn="l"/>
                <a:tab pos="3428863" algn="l"/>
                <a:tab pos="3809848" algn="l"/>
                <a:tab pos="4190832" algn="l"/>
                <a:tab pos="4571817" algn="l"/>
                <a:tab pos="4952802" algn="l"/>
                <a:tab pos="5333787" algn="l"/>
                <a:tab pos="5714771" algn="l"/>
                <a:tab pos="6095756" algn="l"/>
                <a:tab pos="6476741" algn="l"/>
                <a:tab pos="6857726" algn="l"/>
                <a:tab pos="7238710" algn="l"/>
                <a:tab pos="7619695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9pPr>
          </a:lstStyle>
          <a:p>
            <a:pPr defTabSz="380985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Verdana" charset="0"/>
              </a:rPr>
              <a:t>Pg  </a:t>
            </a:r>
            <a:fld id="{476FB852-B0E0-46EC-8320-418D5591BA30}" type="slidenum">
              <a:rPr lang="en-US" altLang="en-US">
                <a:solidFill>
                  <a:srgbClr val="000000"/>
                </a:solidFill>
                <a:latin typeface="Verdana" charset="0"/>
              </a:rPr>
              <a:pPr defTabSz="38098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r>
              <a:rPr lang="en-US" altLang="en-US">
                <a:solidFill>
                  <a:srgbClr val="000000"/>
                </a:solidFill>
                <a:latin typeface="Verdana" charset="0"/>
              </a:rPr>
              <a:t> | </a:t>
            </a:r>
          </a:p>
        </p:txBody>
      </p:sp>
      <p:pic>
        <p:nvPicPr>
          <p:cNvPr id="2" name="pasted-image.tiff" descr="pasted-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05" y="1352550"/>
            <a:ext cx="6888427" cy="390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Artificial Intelligence in 1950"/>
          <p:cNvSpPr txBox="1"/>
          <p:nvPr/>
        </p:nvSpPr>
        <p:spPr>
          <a:xfrm>
            <a:off x="2559844" y="5527456"/>
            <a:ext cx="4822032" cy="467429"/>
          </a:xfrm>
          <a:prstGeom prst="rect">
            <a:avLst/>
          </a:prstGeom>
          <a:ln w="3175">
            <a:miter lim="400000"/>
          </a:ln>
        </p:spPr>
        <p:txBody>
          <a:bodyPr lIns="28222" tIns="28222" rIns="28222" bIns="28222" anchor="ctr">
            <a:spAutoFit/>
          </a:bodyPr>
          <a:lstStyle>
            <a:lvl1pPr>
              <a:defRPr sz="4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 defTabSz="458592" hangingPunct="0">
              <a:defRPr/>
            </a:pPr>
            <a:r>
              <a:rPr sz="2667" b="1" kern="0" dirty="0"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Arial"/>
                <a:cs typeface="Arial"/>
              </a:rPr>
              <a:t>Artificial Intelligence in 1950</a:t>
            </a:r>
          </a:p>
        </p:txBody>
      </p:sp>
    </p:spTree>
    <p:extLst>
      <p:ext uri="{BB962C8B-B14F-4D97-AF65-F5344CB8AC3E}">
        <p14:creationId xmlns:p14="http://schemas.microsoft.com/office/powerpoint/2010/main" val="90028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5093</Words>
  <Application>Microsoft Office PowerPoint</Application>
  <PresentationFormat>Custom</PresentationFormat>
  <Paragraphs>649</Paragraphs>
  <Slides>62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Gulim</vt:lpstr>
      <vt:lpstr>GulimChe</vt:lpstr>
      <vt:lpstr>PMingLiU</vt:lpstr>
      <vt:lpstr>SimSun</vt:lpstr>
      <vt:lpstr>Arial</vt:lpstr>
      <vt:lpstr>Bookman Old Style</vt:lpstr>
      <vt:lpstr>Calibri</vt:lpstr>
      <vt:lpstr>Calibri Light</vt:lpstr>
      <vt:lpstr>Century Gothic</vt:lpstr>
      <vt:lpstr>Courier New</vt:lpstr>
      <vt:lpstr>Helvetica Neue Medium</vt:lpstr>
      <vt:lpstr>Tahoma</vt:lpstr>
      <vt:lpstr>Times New Roman</vt:lpstr>
      <vt:lpstr>Trebuchet MS</vt:lpstr>
      <vt:lpstr>Verdana</vt:lpstr>
      <vt:lpstr>Wingdings</vt:lpstr>
      <vt:lpstr>Office Theme</vt:lpstr>
      <vt:lpstr>1_Office Theme</vt:lpstr>
      <vt:lpstr>2_Office Theme</vt:lpstr>
      <vt:lpstr>CSET301L AI and Machine Learning</vt:lpstr>
      <vt:lpstr>PowerPoint Presentation</vt:lpstr>
      <vt:lpstr>Labs</vt:lpstr>
      <vt:lpstr>PowerPoint Presentation</vt:lpstr>
      <vt:lpstr>PowerPoint Presentation</vt:lpstr>
      <vt:lpstr>PowerPoint Presentation</vt:lpstr>
      <vt:lpstr>Obvious Question</vt:lpstr>
      <vt:lpstr>Turing Test</vt:lpstr>
      <vt:lpstr>PowerPoint Presentation</vt:lpstr>
      <vt:lpstr>What is Machine Learning?</vt:lpstr>
      <vt:lpstr>Defining the Learning Task</vt:lpstr>
      <vt:lpstr>Traditional Programming</vt:lpstr>
      <vt:lpstr>A classic example of a task that requires machine learning:  It is very hard to say what makes a 2</vt:lpstr>
      <vt:lpstr>1956</vt:lpstr>
      <vt:lpstr>Birth of AI, early successes</vt:lpstr>
      <vt:lpstr>Overwhelming optimism...</vt:lpstr>
      <vt:lpstr>...underwhelming results</vt:lpstr>
      <vt:lpstr>Implications of early era</vt:lpstr>
      <vt:lpstr>Knowledge-based systems (70-80s)</vt:lpstr>
      <vt:lpstr>Knowledge-based systems (70-80s)</vt:lpstr>
      <vt:lpstr>Knowledge-based systems</vt:lpstr>
      <vt:lpstr>1943</vt:lpstr>
      <vt:lpstr>Artificial neural networks</vt:lpstr>
      <vt:lpstr>Training networks</vt:lpstr>
      <vt:lpstr>Deep learning</vt:lpstr>
      <vt:lpstr>A melting pot</vt:lpstr>
      <vt:lpstr>Two views of AI</vt:lpstr>
      <vt:lpstr>AI agents...</vt:lpstr>
      <vt:lpstr>An intelligent agent</vt:lpstr>
      <vt:lpstr>Are we there yet?</vt:lpstr>
      <vt:lpstr>AI tools...</vt:lpstr>
      <vt:lpstr>PowerPoint Presentation</vt:lpstr>
      <vt:lpstr>Security</vt:lpstr>
      <vt:lpstr>Bias in machine translation</vt:lpstr>
      <vt:lpstr>How do we solve AI tasks?</vt:lpstr>
      <vt:lpstr>Paradigm</vt:lpstr>
      <vt:lpstr>Paradigm: modeling</vt:lpstr>
      <vt:lpstr>Paradigm: inference</vt:lpstr>
      <vt:lpstr>Paradigm: learning</vt:lpstr>
      <vt:lpstr>Machine learning</vt:lpstr>
      <vt:lpstr>PowerPoint Presentation</vt:lpstr>
      <vt:lpstr>Reflex-based models</vt:lpstr>
      <vt:lpstr>PowerPoint Presentation</vt:lpstr>
      <vt:lpstr>State-based models</vt:lpstr>
      <vt:lpstr>State-based models</vt:lpstr>
      <vt:lpstr>State-based models</vt:lpstr>
      <vt:lpstr>PowerPoint Presentation</vt:lpstr>
      <vt:lpstr>Sudoku</vt:lpstr>
      <vt:lpstr>Variable-based models</vt:lpstr>
      <vt:lpstr>PowerPoint Presentation</vt:lpstr>
      <vt:lpstr>Motivation: virtual assistant</vt:lpstr>
      <vt:lpstr>Optimization</vt:lpstr>
      <vt:lpstr>Types of Learning</vt:lpstr>
      <vt:lpstr>Types of Learning</vt:lpstr>
      <vt:lpstr>Types of Learning</vt:lpstr>
      <vt:lpstr>Unsupervised Learning</vt:lpstr>
      <vt:lpstr>Unsupervised Learning</vt:lpstr>
      <vt:lpstr>Supervised Learning: Regression</vt:lpstr>
      <vt:lpstr>Supervised Learning: Classification</vt:lpstr>
      <vt:lpstr>Supervised Learning</vt:lpstr>
      <vt:lpstr>Reinforcement Learning</vt:lpstr>
      <vt:lpstr>The Agent-Environment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ECSE303L AI and Machine Learning</dc:title>
  <dc:creator>Vipul Kumar Mishra</dc:creator>
  <cp:lastModifiedBy>Deepika Pantola</cp:lastModifiedBy>
  <cp:revision>6</cp:revision>
  <dcterms:created xsi:type="dcterms:W3CDTF">2020-08-09T17:24:03Z</dcterms:created>
  <dcterms:modified xsi:type="dcterms:W3CDTF">2022-01-17T07:00:55Z</dcterms:modified>
</cp:coreProperties>
</file>